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7" r:id="rId4"/>
    <p:sldId id="262" r:id="rId5"/>
    <p:sldId id="269" r:id="rId6"/>
    <p:sldId id="266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Finanční gramotnost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smtClean="0">
                <a:latin typeface="Trebuchet MS" panose="020B0603020202020204" pitchFamily="34" charset="0"/>
              </a:rPr>
              <a:t>podzim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2348880"/>
            <a:ext cx="7772400" cy="2450703"/>
          </a:xfrm>
        </p:spPr>
        <p:txBody>
          <a:bodyPr>
            <a:normAutofit/>
          </a:bodyPr>
          <a:lstStyle/>
          <a:p>
            <a:r>
              <a:rPr lang="cs-CZ" altLang="cs-C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Peněžní </a:t>
            </a:r>
            <a: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gramotnost</a:t>
            </a:r>
            <a:b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Cenová gramotnost</a:t>
            </a:r>
            <a:endParaRPr lang="cs-CZ" alt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Peněžní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představuje kompetence nezbytné pro správu hotovostních a bezhotovostních peněz a transakcí s nimi a dále správu nástrojů k tomu určených </a:t>
            </a:r>
            <a:r>
              <a:rPr lang="cs-CZ" sz="2000" i="1" dirty="0">
                <a:latin typeface="Trebuchet MS" panose="020B0603020202020204" pitchFamily="34" charset="0"/>
              </a:rPr>
              <a:t>(např.. běžný účet, platební nástroje</a:t>
            </a:r>
            <a:r>
              <a:rPr lang="cs-CZ" sz="2000" i="1" dirty="0" smtClean="0">
                <a:latin typeface="Trebuchet MS" panose="020B0603020202020204" pitchFamily="34" charset="0"/>
              </a:rPr>
              <a:t>…)</a:t>
            </a:r>
            <a:endParaRPr lang="cs-CZ" sz="2000" i="1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1848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Formy peněz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latin typeface="Trebuchet MS" panose="020B0603020202020204" pitchFamily="34" charset="0"/>
              </a:rPr>
              <a:t>Hotovostní peníze</a:t>
            </a:r>
          </a:p>
          <a:p>
            <a:pPr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atin typeface="Trebuchet MS" panose="020B0603020202020204" pitchFamily="34" charset="0"/>
              </a:rPr>
              <a:t>Bezhotovostní </a:t>
            </a:r>
            <a:r>
              <a:rPr lang="cs-CZ" sz="2000" dirty="0">
                <a:latin typeface="Trebuchet MS" panose="020B0603020202020204" pitchFamily="34" charset="0"/>
              </a:rPr>
              <a:t>peníze</a:t>
            </a:r>
          </a:p>
          <a:p>
            <a:pPr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atin typeface="Trebuchet MS" panose="020B0603020202020204" pitchFamily="34" charset="0"/>
              </a:rPr>
              <a:t>Peníze </a:t>
            </a:r>
            <a:r>
              <a:rPr lang="cs-CZ" sz="2000" dirty="0">
                <a:latin typeface="Trebuchet MS" panose="020B0603020202020204" pitchFamily="34" charset="0"/>
              </a:rPr>
              <a:t>vlastní</a:t>
            </a:r>
          </a:p>
          <a:p>
            <a:pPr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atin typeface="Trebuchet MS" panose="020B0603020202020204" pitchFamily="34" charset="0"/>
              </a:rPr>
              <a:t>Peníze </a:t>
            </a:r>
            <a:r>
              <a:rPr lang="cs-CZ" sz="2000" dirty="0">
                <a:latin typeface="Trebuchet MS" panose="020B0603020202020204" pitchFamily="34" charset="0"/>
              </a:rPr>
              <a:t>cizí</a:t>
            </a:r>
          </a:p>
          <a:p>
            <a:pPr marL="0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 smtClean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Platby hotovostními penězi</a:t>
            </a:r>
          </a:p>
          <a:p>
            <a:pPr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Platby </a:t>
            </a:r>
            <a:r>
              <a:rPr lang="cs-CZ" altLang="cs-CZ" sz="2000" dirty="0">
                <a:latin typeface="Trebuchet MS" panose="020B0603020202020204" pitchFamily="34" charset="0"/>
              </a:rPr>
              <a:t>bezhotovostními penězi</a:t>
            </a:r>
          </a:p>
          <a:p>
            <a:pPr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Platební </a:t>
            </a:r>
            <a:r>
              <a:rPr lang="cs-CZ" altLang="cs-CZ" sz="2000" dirty="0">
                <a:latin typeface="Trebuchet MS" panose="020B0603020202020204" pitchFamily="34" charset="0"/>
              </a:rPr>
              <a:t>karty a jejich druhy</a:t>
            </a:r>
          </a:p>
          <a:p>
            <a:pPr lvl="1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</a:rPr>
              <a:t>Rozdíly </a:t>
            </a:r>
            <a:r>
              <a:rPr lang="cs-CZ" altLang="cs-CZ" sz="2000" dirty="0">
                <a:latin typeface="Trebuchet MS" panose="020B0603020202020204" pitchFamily="34" charset="0"/>
              </a:rPr>
              <a:t>mezi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kartami </a:t>
            </a:r>
            <a:r>
              <a:rPr lang="cs-CZ" altLang="cs-CZ" sz="2000" i="1" dirty="0" smtClean="0">
                <a:latin typeface="Trebuchet MS" panose="020B0603020202020204" pitchFamily="34" charset="0"/>
              </a:rPr>
              <a:t>(Kreditní vs. Debetní karty) </a:t>
            </a:r>
            <a:endParaRPr lang="cs-CZ" altLang="cs-CZ" sz="2000" i="1" dirty="0">
              <a:latin typeface="Trebuchet MS" panose="020B0603020202020204" pitchFamily="34" charset="0"/>
            </a:endParaRPr>
          </a:p>
          <a:p>
            <a:pPr lvl="1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</a:rPr>
              <a:t>Platba kartou </a:t>
            </a:r>
            <a:r>
              <a:rPr lang="cs-CZ" altLang="cs-CZ" sz="2000" i="1" dirty="0" smtClean="0">
                <a:latin typeface="Trebuchet MS" panose="020B0603020202020204" pitchFamily="34" charset="0"/>
              </a:rPr>
              <a:t>(V tuzemsku vs. V zahraničí)</a:t>
            </a:r>
          </a:p>
          <a:p>
            <a:pPr lvl="1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</a:rPr>
              <a:t>Ztráta platební karty </a:t>
            </a:r>
            <a:r>
              <a:rPr lang="cs-CZ" altLang="cs-CZ" sz="2000" i="1" dirty="0" smtClean="0">
                <a:latin typeface="Trebuchet MS" panose="020B0603020202020204" pitchFamily="34" charset="0"/>
              </a:rPr>
              <a:t>(co dělat, pojištění)</a:t>
            </a:r>
            <a:endParaRPr lang="cs-CZ" altLang="cs-CZ" sz="2000" i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483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Cenová gramotnost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dirty="0">
                <a:latin typeface="Trebuchet MS" panose="020B0603020202020204" pitchFamily="34" charset="0"/>
              </a:rPr>
              <a:t>představují kompetence nezbytné pro porozumění cenovým mechanismům a inflaci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Cena: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Cena výrobků a služeb </a:t>
            </a:r>
            <a:r>
              <a:rPr lang="cs-CZ" sz="2000" i="1" dirty="0" smtClean="0">
                <a:latin typeface="Trebuchet MS" panose="020B0603020202020204" pitchFamily="34" charset="0"/>
              </a:rPr>
              <a:t>(rozdíly v kalkulacích)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Barterový obchod </a:t>
            </a:r>
            <a:r>
              <a:rPr lang="cs-CZ" sz="2000" i="1" dirty="0" smtClean="0">
                <a:latin typeface="Trebuchet MS" panose="020B0603020202020204" pitchFamily="34" charset="0"/>
              </a:rPr>
              <a:t>(obchod bez využití peněz)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Cena a inflace </a:t>
            </a:r>
            <a:r>
              <a:rPr lang="cs-CZ" sz="2000" i="1" dirty="0" smtClean="0">
                <a:latin typeface="Trebuchet MS" panose="020B0603020202020204" pitchFamily="34" charset="0"/>
              </a:rPr>
              <a:t>(časová hodnota peněz)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</a:rPr>
              <a:t>Složení ceny: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Trebuchet MS" panose="020B0603020202020204" pitchFamily="34" charset="0"/>
              </a:rPr>
              <a:t>DPH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Trebuchet MS" panose="020B0603020202020204" pitchFamily="34" charset="0"/>
              </a:rPr>
              <a:t>Spotřební daň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Trebuchet MS" panose="020B0603020202020204" pitchFamily="34" charset="0"/>
              </a:rPr>
              <a:t>Vlastní náklady výrobce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Trebuchet MS" panose="020B0603020202020204" pitchFamily="34" charset="0"/>
              </a:rPr>
              <a:t>Distribuční náklady</a:t>
            </a:r>
          </a:p>
          <a:p>
            <a:pPr marL="3429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Trebuchet MS" panose="020B0603020202020204" pitchFamily="34" charset="0"/>
              </a:rPr>
              <a:t>Marže </a:t>
            </a:r>
          </a:p>
          <a:p>
            <a:pPr marL="0" lvl="1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i="1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40325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Hodnota peněz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Úrokové sazby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Spořící produkty a jejich ceny - hodnoty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Běžný účet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Spořící účet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Termínovaný vklad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Úvěrové produkty a jejich ceny - hodnoty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Úvěr kontokorentní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Spotřebitelský úvěr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</a:rPr>
              <a:t>Hypoteční </a:t>
            </a:r>
            <a:r>
              <a:rPr lang="cs-CZ" altLang="cs-CZ" sz="2000" i="1" dirty="0" smtClean="0">
                <a:latin typeface="Trebuchet MS" panose="020B0603020202020204" pitchFamily="34" charset="0"/>
              </a:rPr>
              <a:t>úvěr</a:t>
            </a: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 smtClean="0">
                <a:latin typeface="Trebuchet MS" panose="020B0603020202020204" pitchFamily="34" charset="0"/>
              </a:rPr>
              <a:t>Leasing</a:t>
            </a:r>
            <a:endParaRPr lang="cs-CZ" altLang="cs-CZ" sz="2000" i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8289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185</Words>
  <Application>Microsoft Office PowerPoint</Application>
  <PresentationFormat>Předvádění na obrazovce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Motiv sady Office</vt:lpstr>
      <vt:lpstr>Finanční gramotnost</vt:lpstr>
      <vt:lpstr>Peněžní gramotnost Cenová gramotnost</vt:lpstr>
      <vt:lpstr>Peněžní gramotnost</vt:lpstr>
      <vt:lpstr>Formy peněz</vt:lpstr>
      <vt:lpstr>Cenová gramotnost</vt:lpstr>
      <vt:lpstr>Hodnota peněz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31</cp:revision>
  <dcterms:created xsi:type="dcterms:W3CDTF">2016-09-26T09:14:21Z</dcterms:created>
  <dcterms:modified xsi:type="dcterms:W3CDTF">2019-09-16T08:11:01Z</dcterms:modified>
</cp:coreProperties>
</file>