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4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Rozpočtová gramotnost</a:t>
            </a:r>
            <a:b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 správa aktiv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Rozpočtová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představují kompetence nezbytné pro správu osobního/rodinného rozpočtu (např. schopnost vést rozpočet, stanovit finanční cíle a rozhodovat o alokaci finančních zdrojů) a zahrnuje i schopnost zvládat různé životní </a:t>
            </a:r>
            <a:r>
              <a:rPr lang="cs-CZ" sz="2000" dirty="0" smtClean="0">
                <a:latin typeface="Trebuchet MS" panose="020B0603020202020204" pitchFamily="34" charset="0"/>
              </a:rPr>
              <a:t>situace </a:t>
            </a:r>
            <a:r>
              <a:rPr lang="cs-CZ" sz="2000" dirty="0">
                <a:latin typeface="Trebuchet MS" panose="020B0603020202020204" pitchFamily="34" charset="0"/>
              </a:rPr>
              <a:t>z finančních hlediska.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12700" lvl="1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Rozpočtová gramotnost zahrnuje vedle výše popsané obecné složky také dvě složky specializované: </a:t>
            </a:r>
          </a:p>
          <a:p>
            <a:pPr marL="544513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latin typeface="Trebuchet MS" panose="020B0603020202020204" pitchFamily="34" charset="0"/>
              </a:rPr>
              <a:t>správu finančních </a:t>
            </a:r>
            <a:r>
              <a:rPr lang="cs-CZ" sz="2000" b="1" u="sng" dirty="0" smtClean="0">
                <a:latin typeface="Trebuchet MS" panose="020B0603020202020204" pitchFamily="34" charset="0"/>
              </a:rPr>
              <a:t>aktiv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  <a:r>
              <a:rPr lang="cs-CZ" sz="2000" i="1" dirty="0" smtClean="0">
                <a:latin typeface="Trebuchet MS" panose="020B0603020202020204" pitchFamily="34" charset="0"/>
              </a:rPr>
              <a:t>(např</a:t>
            </a:r>
            <a:r>
              <a:rPr lang="cs-CZ" sz="2000" i="1" dirty="0">
                <a:latin typeface="Trebuchet MS" panose="020B0603020202020204" pitchFamily="34" charset="0"/>
              </a:rPr>
              <a:t>. vkladů, investic, pojištění…) </a:t>
            </a:r>
          </a:p>
          <a:p>
            <a:pPr marL="544513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latin typeface="Trebuchet MS" panose="020B0603020202020204" pitchFamily="34" charset="0"/>
              </a:rPr>
              <a:t>správu finančních </a:t>
            </a:r>
            <a:r>
              <a:rPr lang="cs-CZ" sz="2000" b="1" u="sng" dirty="0" smtClean="0">
                <a:latin typeface="Trebuchet MS" panose="020B0603020202020204" pitchFamily="34" charset="0"/>
              </a:rPr>
              <a:t>závazků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  <a:r>
              <a:rPr lang="cs-CZ" sz="2000" i="1" dirty="0" smtClean="0">
                <a:latin typeface="Trebuchet MS" panose="020B0603020202020204" pitchFamily="34" charset="0"/>
              </a:rPr>
              <a:t>(např</a:t>
            </a:r>
            <a:r>
              <a:rPr lang="cs-CZ" sz="2000" i="1" dirty="0">
                <a:latin typeface="Trebuchet MS" panose="020B0603020202020204" pitchFamily="34" charset="0"/>
              </a:rPr>
              <a:t>. úvěrů, leasingů, půjček</a:t>
            </a:r>
            <a:r>
              <a:rPr lang="cs-CZ" sz="2000" i="1" dirty="0" smtClean="0">
                <a:latin typeface="Trebuchet MS" panose="020B0603020202020204" pitchFamily="34" charset="0"/>
              </a:rPr>
              <a:t>…) 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To předpokládá v obou případech orientaci na trhu různě komplikovaných finančních produktů a služeb, schopnost mezi sebou jednotlivé produkty či služby porovnávat a volit ty nejvhodnější s ohledem na konkrétní životní situaci.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Představuje přehled zahrnující příjmy a výdaje subjektu sestavujícího rozpočet. 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Je to plán, který se stavuje na určité období, a který se může, ale nemusí v realitě naplnit. Pak lze rozlišit:</a:t>
            </a:r>
          </a:p>
          <a:p>
            <a:pPr marL="342900" lvl="1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Vyrovnaný rozpočet</a:t>
            </a:r>
          </a:p>
          <a:p>
            <a:pPr marL="342900" lvl="1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Přebytkový rozpočet</a:t>
            </a:r>
          </a:p>
          <a:p>
            <a:pPr marL="342900" lvl="1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Deficitní rozpočet</a:t>
            </a:r>
          </a:p>
          <a:p>
            <a:pPr marL="12700" lvl="1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Nejdůležitější části rozpočtu domácností: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Stále příjmy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Nahodilé příjmy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Stále výdaje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Nahodilé výdaje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Rezerva </a:t>
            </a:r>
          </a:p>
          <a:p>
            <a:pPr marL="12700" lvl="1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3205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Rozpočet – příjmy (domácnost)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439714"/>
              </p:ext>
            </p:extLst>
          </p:nvPr>
        </p:nvGraphicFramePr>
        <p:xfrm>
          <a:off x="251520" y="2065709"/>
          <a:ext cx="5184576" cy="28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2592288"/>
              </a:tblGrid>
              <a:tr h="360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Měsíční příjmy domácnosti</a:t>
                      </a:r>
                      <a:endParaRPr lang="cs-CZ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 příjmu</a:t>
                      </a:r>
                      <a:endParaRPr lang="cs-CZ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Pravidelný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Čistá mzda 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Pravidelný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Čistá mzda 2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Pravidelný</a:t>
                      </a:r>
                      <a:endParaRPr lang="cs-CZ" sz="14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Nepravidelný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Brigáda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Nepravidelný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Odměny, výhra, dědictví,..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Nepravidelný</a:t>
                      </a:r>
                      <a:endParaRPr lang="cs-CZ" sz="14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2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Rozpočet – výdaje (domácnost)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12422"/>
              </p:ext>
            </p:extLst>
          </p:nvPr>
        </p:nvGraphicFramePr>
        <p:xfrm>
          <a:off x="352816" y="2051720"/>
          <a:ext cx="1914928" cy="413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396"/>
                <a:gridCol w="1328532"/>
              </a:tblGrid>
              <a:tr h="2667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Měsíční výdaje domácnosti</a:t>
                      </a:r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 výdaje</a:t>
                      </a:r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Nájemné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Hypotéka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 oprav, údržby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Mobilní telefon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Elektřina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Vytápění - dřevo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Vodné a stočné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Kabelová televize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Poplatek za televizi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Poplatek za rozhlas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Likvidace odpadu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</a:t>
                      </a:r>
                      <a:r>
                        <a:rPr lang="cs-CZ" sz="10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Bydlení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623240"/>
              </p:ext>
            </p:extLst>
          </p:nvPr>
        </p:nvGraphicFramePr>
        <p:xfrm>
          <a:off x="4558141" y="2046714"/>
          <a:ext cx="2102091" cy="4262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061"/>
                <a:gridCol w="1241030"/>
              </a:tblGrid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Jízdné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Povinné ručení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Pojištění automobilu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Údržba automobilu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3448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</a:t>
                      </a:r>
                      <a:r>
                        <a:rPr lang="cs-CZ" sz="10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Doprava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b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Pojištění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Nemovitosti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Pojištění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Úrazové pojištění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Pojištění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pojištění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Pojištění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3448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</a:t>
                      </a:r>
                      <a:r>
                        <a:rPr lang="cs-CZ" sz="10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Pojištění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b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Jídlo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Nákup potravin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Jídlo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Jídlo v restauracích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Jídlo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Závodní stravování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Jídlo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</a:tr>
              <a:tr h="2552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Jídlo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81961"/>
              </p:ext>
            </p:extLst>
          </p:nvPr>
        </p:nvGraphicFramePr>
        <p:xfrm>
          <a:off x="2296702" y="2050024"/>
          <a:ext cx="2203289" cy="4504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154"/>
                <a:gridCol w="1224135"/>
              </a:tblGrid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Oblečení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Hračky a hry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Školní potřeby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Peníze na obědy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Poplatky za zájmové org.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Hlídání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Děti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Domácí zvířata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Krmení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Domácí zvířata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Lékařská péče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Domácí zvířata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34446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Domácí zvířata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Dospělí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Oblečení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Dospělí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Poplatky za osobní zájmy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24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Dospělí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</a:tr>
              <a:tr h="3324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</a:t>
                      </a:r>
                      <a:r>
                        <a:rPr lang="cs-CZ" sz="10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Dospělí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86" marR="9186" marT="9184" marB="0" anchor="b"/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29707"/>
              </p:ext>
            </p:extLst>
          </p:nvPr>
        </p:nvGraphicFramePr>
        <p:xfrm>
          <a:off x="6720006" y="2046714"/>
          <a:ext cx="2086606" cy="4616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0346"/>
                <a:gridCol w="1066260"/>
              </a:tblGrid>
              <a:tr h="29690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Zábava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9861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Zábava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Půjčky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Osobní půjčky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Půjčky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Studentské půjčky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Půjčky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Kreditní karta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Půjčky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986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</a:t>
                      </a:r>
                      <a:r>
                        <a:rPr lang="cs-CZ" sz="10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Půjčky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b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Úspory, investice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Penzijní připojištění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Úspory, investice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Stavební spoření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Úspory, investice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Spoření na vzdělání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Úspory, investice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Jiné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4437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Úspory, </a:t>
                      </a:r>
                      <a:r>
                        <a:rPr lang="cs-CZ" sz="1000" b="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investice</a:t>
                      </a:r>
                      <a:endParaRPr lang="cs-CZ" sz="10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b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Další výdaje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Dovolená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Další výdaje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 - leasing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Další výdaje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Další výdaje</a:t>
                      </a:r>
                      <a:endParaRPr lang="cs-CZ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</a:tr>
              <a:tr h="2210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z Další výdaje</a:t>
                      </a:r>
                      <a:endParaRPr lang="cs-CZ" sz="1000" b="1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10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VÝDAJE</a:t>
                      </a:r>
                      <a:endParaRPr lang="cs-CZ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51" marR="8251" marT="8249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46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438</Words>
  <Application>Microsoft Office PowerPoint</Application>
  <PresentationFormat>Předvádění na obrazovce (4:3)</PresentationFormat>
  <Paragraphs>169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Motiv sady Office</vt:lpstr>
      <vt:lpstr>Finanční gramotnost</vt:lpstr>
      <vt:lpstr>Rozpočtová gramotnost a správa aktiv</vt:lpstr>
      <vt:lpstr>Rozpočtová gramotnost</vt:lpstr>
      <vt:lpstr>Rozpočet</vt:lpstr>
      <vt:lpstr>Rozpočet – příjmy (domácnost)</vt:lpstr>
      <vt:lpstr>Rozpočet – výdaje (domácnost)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33</cp:revision>
  <dcterms:created xsi:type="dcterms:W3CDTF">2016-09-26T09:14:21Z</dcterms:created>
  <dcterms:modified xsi:type="dcterms:W3CDTF">2019-09-16T08:11:17Z</dcterms:modified>
</cp:coreProperties>
</file>