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hyperlink" Target="http://www.financni-matematika.cz/jednoduche-uroceni-polhutni/budouci-hodnota" TargetMode="Externa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.png"/><Relationship Id="rId4" Type="http://schemas.openxmlformats.org/officeDocument/2006/relationships/hyperlink" Target="http://www.financni-matematika.cz/jednoduche-uroceni-polhutni/soucasna-hodnota" TargetMode="External"/><Relationship Id="rId9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inancni-matematika.cz/urocen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Finanční gramotnost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smtClean="0">
                <a:latin typeface="Trebuchet MS" panose="020B0603020202020204" pitchFamily="34" charset="0"/>
              </a:rPr>
              <a:t>podzim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3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Frekvence úročení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Je důležité si dát pozor na frekvenci úročení uváděnou u jednotlivých typů úroků! </a:t>
            </a:r>
            <a:endParaRPr lang="cs-CZ" sz="2000" b="1" dirty="0" smtClean="0">
              <a:latin typeface="Trebuchet MS" panose="020B0603020202020204" pitchFamily="34" charset="0"/>
            </a:endParaRPr>
          </a:p>
          <a:p>
            <a:pPr marL="7191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je </a:t>
            </a:r>
            <a:r>
              <a:rPr lang="cs-CZ" sz="2000" i="1" dirty="0">
                <a:latin typeface="Trebuchet MS" panose="020B0603020202020204" pitchFamily="34" charset="0"/>
              </a:rPr>
              <a:t>zřejmé, že pro </a:t>
            </a:r>
            <a:r>
              <a:rPr lang="cs-CZ" sz="2000" b="1" i="1" u="sng" dirty="0">
                <a:latin typeface="Trebuchet MS" panose="020B0603020202020204" pitchFamily="34" charset="0"/>
              </a:rPr>
              <a:t>věřitele</a:t>
            </a:r>
            <a:r>
              <a:rPr lang="cs-CZ" sz="2000" i="1" dirty="0">
                <a:latin typeface="Trebuchet MS" panose="020B0603020202020204" pitchFamily="34" charset="0"/>
              </a:rPr>
              <a:t> je nejvýhodnější co nejvyšší úrok s největší frekvencí úročení, zatímco pro dlužníka </a:t>
            </a:r>
            <a:r>
              <a:rPr lang="cs-CZ" sz="2000" i="1" dirty="0" smtClean="0">
                <a:latin typeface="Trebuchet MS" panose="020B0603020202020204" pitchFamily="34" charset="0"/>
              </a:rPr>
              <a:t>naopak</a:t>
            </a:r>
            <a:endParaRPr lang="cs-CZ" sz="2000" i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endParaRPr lang="cs-CZ" sz="2000" b="1" dirty="0">
              <a:latin typeface="Trebuchet MS" panose="020B0603020202020204" pitchFamily="34" charset="0"/>
            </a:endParaRPr>
          </a:p>
          <a:p>
            <a:pPr marL="10699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 err="1">
                <a:latin typeface="Trebuchet MS" panose="020B0603020202020204" pitchFamily="34" charset="0"/>
              </a:rPr>
              <a:t>p.a</a:t>
            </a:r>
            <a:r>
              <a:rPr lang="cs-CZ" sz="2000" b="1" dirty="0">
                <a:latin typeface="Trebuchet MS" panose="020B0603020202020204" pitchFamily="34" charset="0"/>
              </a:rPr>
              <a:t>. = roční (</a:t>
            </a:r>
            <a:r>
              <a:rPr lang="cs-CZ" sz="2000" i="1" dirty="0">
                <a:latin typeface="Trebuchet MS" panose="020B0603020202020204" pitchFamily="34" charset="0"/>
              </a:rPr>
              <a:t>per </a:t>
            </a:r>
            <a:r>
              <a:rPr lang="cs-CZ" sz="2000" i="1" dirty="0" err="1">
                <a:latin typeface="Trebuchet MS" panose="020B0603020202020204" pitchFamily="34" charset="0"/>
              </a:rPr>
              <a:t>annum</a:t>
            </a:r>
            <a:r>
              <a:rPr lang="cs-CZ" sz="2000" b="1" dirty="0">
                <a:latin typeface="Trebuchet MS" panose="020B0603020202020204" pitchFamily="34" charset="0"/>
              </a:rPr>
              <a:t>) = 1x</a:t>
            </a:r>
          </a:p>
          <a:p>
            <a:pPr marL="10699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 err="1" smtClean="0">
                <a:latin typeface="Trebuchet MS" panose="020B0603020202020204" pitchFamily="34" charset="0"/>
              </a:rPr>
              <a:t>p.s</a:t>
            </a:r>
            <a:r>
              <a:rPr lang="cs-CZ" sz="2000" b="1" dirty="0" err="1">
                <a:latin typeface="Trebuchet MS" panose="020B0603020202020204" pitchFamily="34" charset="0"/>
              </a:rPr>
              <a:t>.</a:t>
            </a:r>
            <a:r>
              <a:rPr lang="cs-CZ" sz="2000" b="1" dirty="0">
                <a:latin typeface="Trebuchet MS" panose="020B0603020202020204" pitchFamily="34" charset="0"/>
              </a:rPr>
              <a:t> = pololetní (</a:t>
            </a:r>
            <a:r>
              <a:rPr lang="cs-CZ" sz="2000" i="1" dirty="0">
                <a:latin typeface="Trebuchet MS" panose="020B0603020202020204" pitchFamily="34" charset="0"/>
              </a:rPr>
              <a:t>per semestre</a:t>
            </a:r>
            <a:r>
              <a:rPr lang="cs-CZ" sz="2000" b="1" dirty="0">
                <a:latin typeface="Trebuchet MS" panose="020B0603020202020204" pitchFamily="34" charset="0"/>
              </a:rPr>
              <a:t>) = 2x</a:t>
            </a:r>
          </a:p>
          <a:p>
            <a:pPr marL="10699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 err="1" smtClean="0">
                <a:latin typeface="Trebuchet MS" panose="020B0603020202020204" pitchFamily="34" charset="0"/>
              </a:rPr>
              <a:t>p.q</a:t>
            </a:r>
            <a:r>
              <a:rPr lang="cs-CZ" sz="2000" b="1" dirty="0">
                <a:latin typeface="Trebuchet MS" panose="020B0603020202020204" pitchFamily="34" charset="0"/>
              </a:rPr>
              <a:t>. = čtvrtletní (</a:t>
            </a:r>
            <a:r>
              <a:rPr lang="cs-CZ" sz="2000" i="1" dirty="0">
                <a:latin typeface="Trebuchet MS" panose="020B0603020202020204" pitchFamily="34" charset="0"/>
              </a:rPr>
              <a:t>per </a:t>
            </a:r>
            <a:r>
              <a:rPr lang="cs-CZ" sz="2000" i="1" dirty="0" err="1">
                <a:latin typeface="Trebuchet MS" panose="020B0603020202020204" pitchFamily="34" charset="0"/>
              </a:rPr>
              <a:t>quartale</a:t>
            </a:r>
            <a:r>
              <a:rPr lang="cs-CZ" sz="2000" b="1" dirty="0">
                <a:latin typeface="Trebuchet MS" panose="020B0603020202020204" pitchFamily="34" charset="0"/>
              </a:rPr>
              <a:t>) = 4x</a:t>
            </a:r>
          </a:p>
          <a:p>
            <a:pPr marL="10699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 err="1" smtClean="0">
                <a:latin typeface="Trebuchet MS" panose="020B0603020202020204" pitchFamily="34" charset="0"/>
              </a:rPr>
              <a:t>p.m</a:t>
            </a:r>
            <a:r>
              <a:rPr lang="cs-CZ" sz="2000" b="1" dirty="0">
                <a:latin typeface="Trebuchet MS" panose="020B0603020202020204" pitchFamily="34" charset="0"/>
              </a:rPr>
              <a:t>. = měsíční (</a:t>
            </a:r>
            <a:r>
              <a:rPr lang="cs-CZ" sz="2000" i="1" dirty="0">
                <a:latin typeface="Trebuchet MS" panose="020B0603020202020204" pitchFamily="34" charset="0"/>
              </a:rPr>
              <a:t>per </a:t>
            </a:r>
            <a:r>
              <a:rPr lang="cs-CZ" sz="2000" i="1" dirty="0" err="1">
                <a:latin typeface="Trebuchet MS" panose="020B0603020202020204" pitchFamily="34" charset="0"/>
              </a:rPr>
              <a:t>mensem</a:t>
            </a:r>
            <a:r>
              <a:rPr lang="cs-CZ" sz="2000" b="1" dirty="0">
                <a:latin typeface="Trebuchet MS" panose="020B0603020202020204" pitchFamily="34" charset="0"/>
              </a:rPr>
              <a:t>) = 12x</a:t>
            </a:r>
          </a:p>
          <a:p>
            <a:pPr marL="10699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 err="1" smtClean="0">
                <a:latin typeface="Trebuchet MS" panose="020B0603020202020204" pitchFamily="34" charset="0"/>
              </a:rPr>
              <a:t>p.sept</a:t>
            </a:r>
            <a:r>
              <a:rPr lang="cs-CZ" sz="2000" b="1" dirty="0">
                <a:latin typeface="Trebuchet MS" panose="020B0603020202020204" pitchFamily="34" charset="0"/>
              </a:rPr>
              <a:t>. = týdně (</a:t>
            </a:r>
            <a:r>
              <a:rPr lang="cs-CZ" sz="2000" i="1" dirty="0">
                <a:latin typeface="Trebuchet MS" panose="020B0603020202020204" pitchFamily="34" charset="0"/>
              </a:rPr>
              <a:t>per </a:t>
            </a:r>
            <a:r>
              <a:rPr lang="cs-CZ" sz="2000" i="1" dirty="0" err="1">
                <a:latin typeface="Trebuchet MS" panose="020B0603020202020204" pitchFamily="34" charset="0"/>
              </a:rPr>
              <a:t>septimanam</a:t>
            </a:r>
            <a:r>
              <a:rPr lang="cs-CZ" sz="2000" b="1" dirty="0">
                <a:latin typeface="Trebuchet MS" panose="020B0603020202020204" pitchFamily="34" charset="0"/>
              </a:rPr>
              <a:t>) = 52x</a:t>
            </a:r>
          </a:p>
          <a:p>
            <a:pPr marL="10699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 err="1" smtClean="0">
                <a:latin typeface="Trebuchet MS" panose="020B0603020202020204" pitchFamily="34" charset="0"/>
              </a:rPr>
              <a:t>p.d</a:t>
            </a:r>
            <a:r>
              <a:rPr lang="cs-CZ" sz="2000" b="1" dirty="0">
                <a:latin typeface="Trebuchet MS" panose="020B0603020202020204" pitchFamily="34" charset="0"/>
              </a:rPr>
              <a:t>. = denně (</a:t>
            </a:r>
            <a:r>
              <a:rPr lang="cs-CZ" sz="2000" i="1" dirty="0">
                <a:latin typeface="Trebuchet MS" panose="020B0603020202020204" pitchFamily="34" charset="0"/>
              </a:rPr>
              <a:t>per </a:t>
            </a:r>
            <a:r>
              <a:rPr lang="cs-CZ" sz="2000" i="1" dirty="0" err="1">
                <a:latin typeface="Trebuchet MS" panose="020B0603020202020204" pitchFamily="34" charset="0"/>
              </a:rPr>
              <a:t>diem</a:t>
            </a:r>
            <a:r>
              <a:rPr lang="cs-CZ" sz="2000" b="1" dirty="0">
                <a:latin typeface="Trebuchet MS" panose="020B0603020202020204" pitchFamily="34" charset="0"/>
              </a:rPr>
              <a:t>) = 365x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78663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4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2348880"/>
            <a:ext cx="7772400" cy="2450703"/>
          </a:xfrm>
        </p:spPr>
        <p:txBody>
          <a:bodyPr>
            <a:normAutofit/>
          </a:bodyPr>
          <a:lstStyle/>
          <a:p>
            <a: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Numerická gramotnost</a:t>
            </a:r>
            <a:b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a její aplikace </a:t>
            </a:r>
            <a:r>
              <a:rPr lang="cs-CZ" altLang="cs-CZ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na příkladech</a:t>
            </a:r>
            <a:endParaRPr lang="cs-CZ" alt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Numerická gramotnost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z </a:t>
            </a:r>
            <a:r>
              <a:rPr lang="cs-CZ" sz="2000" dirty="0">
                <a:latin typeface="Trebuchet MS" panose="020B0603020202020204" pitchFamily="34" charset="0"/>
              </a:rPr>
              <a:t>hlediska gramotnosti finanční se to týká především využití matematického aparátu k řešení numerických úloh se vztahem k </a:t>
            </a:r>
            <a:r>
              <a:rPr lang="cs-CZ" sz="2000" dirty="0" smtClean="0">
                <a:latin typeface="Trebuchet MS" panose="020B0603020202020204" pitchFamily="34" charset="0"/>
              </a:rPr>
              <a:t>financím. 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Nejčastější a nejvýznamnější využití numerické gramotnosti: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Budoucí a současná hodnota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Jednoduché a složené úročení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34831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Současná a budoucí hodnota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273050" lvl="1" indent="-2730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u="sng" dirty="0">
                <a:latin typeface="Trebuchet MS" panose="020B0603020202020204" pitchFamily="34" charset="0"/>
              </a:rPr>
              <a:t>Budoucí hodnota</a:t>
            </a:r>
            <a:r>
              <a:rPr lang="cs-CZ" sz="1800" dirty="0">
                <a:latin typeface="Trebuchet MS" panose="020B0603020202020204" pitchFamily="34" charset="0"/>
              </a:rPr>
              <a:t>: (</a:t>
            </a:r>
            <a:r>
              <a:rPr lang="cs-CZ" sz="1800" i="1" dirty="0">
                <a:latin typeface="Trebuchet MS" panose="020B0603020202020204" pitchFamily="34" charset="0"/>
                <a:hlinkClick r:id="rId3"/>
              </a:rPr>
              <a:t>Web - kalkulačka budoucí hodnoty</a:t>
            </a:r>
            <a:r>
              <a:rPr lang="cs-CZ" sz="1800" dirty="0">
                <a:latin typeface="Trebuchet MS" panose="020B0603020202020204" pitchFamily="34" charset="0"/>
              </a:rPr>
              <a:t>)</a:t>
            </a:r>
          </a:p>
          <a:p>
            <a:pPr marL="273050" lvl="1" indent="0">
              <a:spcBef>
                <a:spcPts val="600"/>
              </a:spcBef>
              <a:buNone/>
            </a:pPr>
            <a:r>
              <a:rPr lang="cs-CZ" sz="1600" b="1" dirty="0" smtClean="0">
                <a:latin typeface="Trebuchet MS" panose="020B0603020202020204" pitchFamily="34" charset="0"/>
              </a:rPr>
              <a:t>Říká</a:t>
            </a:r>
            <a:r>
              <a:rPr lang="cs-CZ" sz="1600" b="1" dirty="0">
                <a:latin typeface="Trebuchet MS" panose="020B0603020202020204" pitchFamily="34" charset="0"/>
              </a:rPr>
              <a:t>, kolik budeme mít v budoucnu peněz při odložení určité </a:t>
            </a:r>
            <a:r>
              <a:rPr lang="cs-CZ" sz="1600" b="1" dirty="0" smtClean="0">
                <a:latin typeface="Trebuchet MS" panose="020B0603020202020204" pitchFamily="34" charset="0"/>
              </a:rPr>
              <a:t>částky </a:t>
            </a:r>
            <a:r>
              <a:rPr lang="cs-CZ" sz="1600" b="1" dirty="0">
                <a:latin typeface="Trebuchet MS" panose="020B0603020202020204" pitchFamily="34" charset="0"/>
              </a:rPr>
              <a:t>v současnosti</a:t>
            </a:r>
            <a:endParaRPr lang="cs-CZ" sz="1600" i="1" dirty="0">
              <a:latin typeface="Trebuchet MS" panose="020B0603020202020204" pitchFamily="34" charset="0"/>
            </a:endParaRPr>
          </a:p>
          <a:p>
            <a:pPr marL="544513" lvl="1" indent="-2714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</a:rPr>
              <a:t>BH = budoucí hodnota</a:t>
            </a:r>
          </a:p>
          <a:p>
            <a:pPr marL="544513" lvl="1" indent="-2714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</a:rPr>
              <a:t>SH = současná hodnota</a:t>
            </a:r>
          </a:p>
          <a:p>
            <a:pPr marL="544513" lvl="1" indent="-2714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</a:rPr>
              <a:t>i = úroková míra (v desetinném čísle)</a:t>
            </a:r>
          </a:p>
          <a:p>
            <a:pPr marL="544513" lvl="1" indent="-2714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</a:rPr>
              <a:t>t = čas (úrokové období)</a:t>
            </a:r>
          </a:p>
          <a:p>
            <a:pPr>
              <a:spcBef>
                <a:spcPts val="600"/>
              </a:spcBef>
            </a:pPr>
            <a:endParaRPr lang="cs-CZ" sz="1800" u="sng" dirty="0">
              <a:latin typeface="Trebuchet MS" panose="020B0603020202020204" pitchFamily="34" charset="0"/>
            </a:endParaRPr>
          </a:p>
          <a:p>
            <a:pPr marL="273050" lvl="1" indent="-2730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u="sng" dirty="0">
                <a:latin typeface="Trebuchet MS" panose="020B0603020202020204" pitchFamily="34" charset="0"/>
              </a:rPr>
              <a:t>Současná hodnota</a:t>
            </a:r>
            <a:r>
              <a:rPr lang="cs-CZ" sz="1800" dirty="0">
                <a:latin typeface="Trebuchet MS" panose="020B0603020202020204" pitchFamily="34" charset="0"/>
              </a:rPr>
              <a:t>: </a:t>
            </a:r>
            <a:r>
              <a:rPr lang="cs-CZ" sz="1800" b="1" u="sng" dirty="0">
                <a:latin typeface="Trebuchet MS" panose="020B0603020202020204" pitchFamily="34" charset="0"/>
              </a:rPr>
              <a:t>(</a:t>
            </a:r>
            <a:r>
              <a:rPr lang="cs-CZ" sz="1800" i="1" dirty="0">
                <a:latin typeface="Trebuchet MS" panose="020B0603020202020204" pitchFamily="34" charset="0"/>
                <a:hlinkClick r:id="rId4"/>
              </a:rPr>
              <a:t>Web - kalkulačka současné hodnoty</a:t>
            </a:r>
            <a:r>
              <a:rPr lang="cs-CZ" sz="1800" b="1" u="sng" dirty="0">
                <a:latin typeface="Trebuchet MS" panose="020B0603020202020204" pitchFamily="34" charset="0"/>
              </a:rPr>
              <a:t>)</a:t>
            </a:r>
          </a:p>
          <a:p>
            <a:pPr marL="273050" lvl="1" indent="0">
              <a:spcBef>
                <a:spcPts val="600"/>
              </a:spcBef>
              <a:buNone/>
            </a:pPr>
            <a:r>
              <a:rPr lang="cs-CZ" sz="1600" b="1" dirty="0">
                <a:latin typeface="Trebuchet MS" panose="020B0603020202020204" pitchFamily="34" charset="0"/>
              </a:rPr>
              <a:t>Budoucí hodnota je diskontována na hodnotu současnou</a:t>
            </a:r>
          </a:p>
          <a:p>
            <a:pPr marL="544513" lvl="1" indent="-2714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</a:rPr>
              <a:t>BH = budoucí hodnota</a:t>
            </a:r>
          </a:p>
          <a:p>
            <a:pPr marL="544513" lvl="1" indent="-2714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</a:rPr>
              <a:t>SH = současná hodnota</a:t>
            </a:r>
          </a:p>
          <a:p>
            <a:pPr marL="544513" lvl="1" indent="-2714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</a:rPr>
              <a:t>i = úroková míra (v desetinném čísle)</a:t>
            </a:r>
          </a:p>
          <a:p>
            <a:pPr marL="544513" lvl="1" indent="-2714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i="1" dirty="0">
                <a:latin typeface="Trebuchet MS" panose="020B0603020202020204" pitchFamily="34" charset="0"/>
              </a:rPr>
              <a:t>t = čas (úrokové období)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06408"/>
              </p:ext>
            </p:extLst>
          </p:nvPr>
        </p:nvGraphicFramePr>
        <p:xfrm>
          <a:off x="5356168" y="5301208"/>
          <a:ext cx="2143140" cy="1088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Rovnice" r:id="rId6" imgW="825480" imgH="419040" progId="Equation.3">
                  <p:embed/>
                </p:oleObj>
              </mc:Choice>
              <mc:Fallback>
                <p:oleObj name="Rovnice" r:id="rId6" imgW="825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6168" y="5301208"/>
                        <a:ext cx="2143140" cy="1088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38343"/>
              </p:ext>
            </p:extLst>
          </p:nvPr>
        </p:nvGraphicFramePr>
        <p:xfrm>
          <a:off x="5076056" y="3112751"/>
          <a:ext cx="2703364" cy="604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Rovnice" r:id="rId8" imgW="1079280" imgH="241200" progId="Equation.3">
                  <p:embed/>
                </p:oleObj>
              </mc:Choice>
              <mc:Fallback>
                <p:oleObj name="Rovnice" r:id="rId8" imgW="1079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3112751"/>
                        <a:ext cx="2703364" cy="6042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756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Typy úročení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 smtClean="0">
                <a:latin typeface="Trebuchet MS" panose="020B0603020202020204" pitchFamily="34" charset="0"/>
              </a:rPr>
              <a:t>Způsoby </a:t>
            </a:r>
            <a:r>
              <a:rPr lang="cs-CZ" sz="2000" b="1" u="sng" dirty="0">
                <a:latin typeface="Trebuchet MS" panose="020B0603020202020204" pitchFamily="34" charset="0"/>
              </a:rPr>
              <a:t>úročení</a:t>
            </a:r>
            <a:r>
              <a:rPr lang="cs-CZ" sz="2000" b="1" dirty="0">
                <a:latin typeface="Trebuchet MS" panose="020B0603020202020204" pitchFamily="34" charset="0"/>
              </a:rPr>
              <a:t>:</a:t>
            </a:r>
          </a:p>
          <a:p>
            <a:pPr marL="719138" lvl="1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</a:rPr>
              <a:t>Jednoduché</a:t>
            </a:r>
            <a:r>
              <a:rPr lang="cs-CZ" sz="2000" dirty="0">
                <a:latin typeface="Trebuchet MS" panose="020B0603020202020204" pitchFamily="34" charset="0"/>
              </a:rPr>
              <a:t> – vyplácené úroky se k původní uložené peněžní částce </a:t>
            </a:r>
            <a:r>
              <a:rPr lang="cs-CZ" sz="2000" i="1" dirty="0">
                <a:latin typeface="Trebuchet MS" panose="020B0603020202020204" pitchFamily="34" charset="0"/>
              </a:rPr>
              <a:t>nepřičítají a dále se neúročí</a:t>
            </a:r>
          </a:p>
          <a:p>
            <a:pPr marL="719138" lvl="1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</a:rPr>
              <a:t>Složené</a:t>
            </a:r>
            <a:r>
              <a:rPr lang="cs-CZ" sz="2000" dirty="0">
                <a:latin typeface="Trebuchet MS" panose="020B0603020202020204" pitchFamily="34" charset="0"/>
              </a:rPr>
              <a:t> – úroky se připisují k uložené peněžní částce a </a:t>
            </a:r>
            <a:r>
              <a:rPr lang="cs-CZ" sz="2000" i="1" dirty="0">
                <a:latin typeface="Trebuchet MS" panose="020B0603020202020204" pitchFamily="34" charset="0"/>
              </a:rPr>
              <a:t>spolu s ní se dále úročí</a:t>
            </a:r>
          </a:p>
          <a:p>
            <a:pPr>
              <a:spcBef>
                <a:spcPts val="600"/>
              </a:spcBef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Dle připisování úroků:</a:t>
            </a:r>
          </a:p>
          <a:p>
            <a:pPr marL="719138" lvl="1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</a:rPr>
              <a:t>Polhůtní – </a:t>
            </a:r>
            <a:r>
              <a:rPr lang="cs-CZ" sz="2000" dirty="0">
                <a:latin typeface="Trebuchet MS" panose="020B0603020202020204" pitchFamily="34" charset="0"/>
              </a:rPr>
              <a:t>úroky se platí (připisují) na konci úrokového období</a:t>
            </a:r>
          </a:p>
          <a:p>
            <a:pPr marL="719138" lvl="1" indent="-3683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</a:rPr>
              <a:t>Předlhůtní – </a:t>
            </a:r>
            <a:r>
              <a:rPr lang="cs-CZ" sz="2000" dirty="0">
                <a:latin typeface="Trebuchet MS" panose="020B0603020202020204" pitchFamily="34" charset="0"/>
              </a:rPr>
              <a:t>úroky se platí na začátku úrokového období</a:t>
            </a:r>
          </a:p>
          <a:p>
            <a:pPr lvl="1">
              <a:spcBef>
                <a:spcPts val="600"/>
              </a:spcBef>
            </a:pPr>
            <a:endParaRPr lang="cs-CZ" sz="2000" dirty="0">
              <a:latin typeface="Trebuchet MS" panose="020B0603020202020204" pitchFamily="34" charset="0"/>
            </a:endParaRP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Základní pojmy můžete nalézt na webu např. zde:</a:t>
            </a:r>
          </a:p>
          <a:p>
            <a:pPr lvl="1"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  <a:hlinkClick r:id="rId2"/>
              </a:rPr>
              <a:t>http://www.financni-matematika.cz/uroceni/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299071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Jednoduché a složené úročení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051720" y="2312488"/>
            <a:ext cx="5477640" cy="4105848"/>
          </a:xfrm>
          <a:prstGeom prst="rect">
            <a:avLst/>
          </a:prstGeom>
          <a:noFill/>
          <a:ln/>
        </p:spPr>
      </p:pic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4647665" y="4342397"/>
            <a:ext cx="0" cy="18002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361517" y="2342133"/>
            <a:ext cx="928694" cy="661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cs-CZ" b="1" dirty="0" smtClean="0"/>
              <a:t>Splatná </a:t>
            </a:r>
            <a:r>
              <a:rPr lang="cs-CZ" b="1" dirty="0"/>
              <a:t>částka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432955" y="5056777"/>
            <a:ext cx="85725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cs-CZ" b="1" dirty="0" smtClean="0"/>
              <a:t>Základ</a:t>
            </a:r>
            <a:endParaRPr lang="cs-CZ" b="1" dirty="0"/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4504790" y="6142622"/>
            <a:ext cx="5715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dirty="0"/>
              <a:t>1</a:t>
            </a:r>
            <a:endParaRPr lang="cs-CZ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5019140" y="2329444"/>
            <a:ext cx="1714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 dirty="0"/>
              <a:t>složené úročení</a:t>
            </a:r>
            <a:endParaRPr lang="cs-CZ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790673" y="3628017"/>
            <a:ext cx="1714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 dirty="0"/>
              <a:t>jednoduché úročení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Jednoduché úročení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Úročí se stále pouze základní kapitál, vyplácené úroky se nepřičítají a nevzniká tedy úrok z úroků</a:t>
            </a:r>
          </a:p>
          <a:p>
            <a:pPr>
              <a:spcBef>
                <a:spcPts val="600"/>
              </a:spcBef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err="1">
                <a:latin typeface="Trebuchet MS" panose="020B0603020202020204" pitchFamily="34" charset="0"/>
              </a:rPr>
              <a:t>K</a:t>
            </a:r>
            <a:r>
              <a:rPr lang="cs-CZ" sz="2000" i="1" baseline="-25000" dirty="0" err="1">
                <a:latin typeface="Trebuchet MS" panose="020B0603020202020204" pitchFamily="34" charset="0"/>
              </a:rPr>
              <a:t>t</a:t>
            </a:r>
            <a:r>
              <a:rPr lang="cs-CZ" sz="2000" i="1" dirty="0">
                <a:latin typeface="Trebuchet MS" panose="020B0603020202020204" pitchFamily="34" charset="0"/>
              </a:rPr>
              <a:t> = výše kapitálu(peněz) na konci roku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K</a:t>
            </a:r>
            <a:r>
              <a:rPr lang="cs-CZ" sz="2000" i="1" baseline="-25000" dirty="0">
                <a:latin typeface="Trebuchet MS" panose="020B0603020202020204" pitchFamily="34" charset="0"/>
              </a:rPr>
              <a:t>0</a:t>
            </a:r>
            <a:r>
              <a:rPr lang="cs-CZ" sz="2000" i="1" dirty="0">
                <a:latin typeface="Trebuchet MS" panose="020B0603020202020204" pitchFamily="34" charset="0"/>
              </a:rPr>
              <a:t> = počáteční výše kapitálu (vložené částky)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i = roční úroková sazba vyjádřená jako desetinné číslo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t = doba splatnosti kapitálu v letech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443803"/>
              </p:ext>
            </p:extLst>
          </p:nvPr>
        </p:nvGraphicFramePr>
        <p:xfrm>
          <a:off x="2209785" y="3212976"/>
          <a:ext cx="4724429" cy="1012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Rovnice" r:id="rId4" imgW="1066680" imgH="228600" progId="Equation.3">
                  <p:embed/>
                </p:oleObj>
              </mc:Choice>
              <mc:Fallback>
                <p:oleObj name="Rovnice" r:id="rId4" imgW="1066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785" y="3212976"/>
                        <a:ext cx="4724429" cy="101237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343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Složené úročení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i="1" dirty="0">
                <a:latin typeface="Trebuchet MS" panose="020B0603020202020204" pitchFamily="34" charset="0"/>
              </a:rPr>
              <a:t>K počátečnímu kapitálu se přičítají úroky, které se dále úročí</a:t>
            </a:r>
            <a:r>
              <a:rPr lang="cs-CZ" sz="2000" dirty="0">
                <a:latin typeface="Trebuchet MS" panose="020B0603020202020204" pitchFamily="34" charset="0"/>
              </a:rPr>
              <a:t>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Úročení již zúročeného kapitálu, který roste exponenciálně.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Pro dobu splatnosti vyjádřenou v celých číslech:</a:t>
            </a:r>
          </a:p>
          <a:p>
            <a:pPr>
              <a:spcBef>
                <a:spcPts val="600"/>
              </a:spcBef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err="1">
                <a:latin typeface="Trebuchet MS" panose="020B0603020202020204" pitchFamily="34" charset="0"/>
              </a:rPr>
              <a:t>K</a:t>
            </a:r>
            <a:r>
              <a:rPr lang="cs-CZ" sz="2000" i="1" baseline="-25000" dirty="0" err="1">
                <a:latin typeface="Trebuchet MS" panose="020B0603020202020204" pitchFamily="34" charset="0"/>
              </a:rPr>
              <a:t>t</a:t>
            </a:r>
            <a:r>
              <a:rPr lang="cs-CZ" sz="2000" i="1" dirty="0">
                <a:latin typeface="Trebuchet MS" panose="020B0603020202020204" pitchFamily="34" charset="0"/>
              </a:rPr>
              <a:t> = výše kapitálu(peněz) na konci roku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K</a:t>
            </a:r>
            <a:r>
              <a:rPr lang="cs-CZ" sz="2000" i="1" baseline="-25000" dirty="0">
                <a:latin typeface="Trebuchet MS" panose="020B0603020202020204" pitchFamily="34" charset="0"/>
              </a:rPr>
              <a:t>0</a:t>
            </a:r>
            <a:r>
              <a:rPr lang="cs-CZ" sz="2000" i="1" dirty="0">
                <a:latin typeface="Trebuchet MS" panose="020B0603020202020204" pitchFamily="34" charset="0"/>
              </a:rPr>
              <a:t> = počáteční výše kapitálu (vložené částky)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i = roční úroková sazba vyjádřená jako desetinné číslo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t = doba splatnosti kapitálu v letech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21623"/>
              </p:ext>
            </p:extLst>
          </p:nvPr>
        </p:nvGraphicFramePr>
        <p:xfrm>
          <a:off x="2584451" y="3573016"/>
          <a:ext cx="3975097" cy="1046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Rovnice" r:id="rId4" imgW="965160" imgH="253800" progId="Equation.3">
                  <p:embed/>
                </p:oleObj>
              </mc:Choice>
              <mc:Fallback>
                <p:oleObj name="Rovnice" r:id="rId4" imgW="9651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1" y="3573016"/>
                        <a:ext cx="3975097" cy="104607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445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Složené úročení – úročení m-krát za rok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i="1" dirty="0">
                <a:latin typeface="Trebuchet MS" panose="020B0603020202020204" pitchFamily="34" charset="0"/>
              </a:rPr>
              <a:t>K počátečnímu kapitálu se přičítají úroky, které se dále úročí</a:t>
            </a:r>
            <a:r>
              <a:rPr lang="cs-CZ" sz="2000" dirty="0">
                <a:latin typeface="Trebuchet MS" panose="020B0603020202020204" pitchFamily="34" charset="0"/>
              </a:rPr>
              <a:t>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V případě, že se kapitál bude úročit </a:t>
            </a:r>
            <a:r>
              <a:rPr lang="cs-CZ" sz="2000" b="1" i="1" u="sng" dirty="0">
                <a:latin typeface="Trebuchet MS" panose="020B0603020202020204" pitchFamily="34" charset="0"/>
              </a:rPr>
              <a:t>m</a:t>
            </a:r>
            <a:r>
              <a:rPr lang="cs-CZ" sz="2000" b="1" u="sng" dirty="0">
                <a:latin typeface="Trebuchet MS" panose="020B0603020202020204" pitchFamily="34" charset="0"/>
              </a:rPr>
              <a:t>-krát</a:t>
            </a:r>
            <a:r>
              <a:rPr lang="cs-CZ" sz="2000" dirty="0">
                <a:latin typeface="Trebuchet MS" panose="020B0603020202020204" pitchFamily="34" charset="0"/>
              </a:rPr>
              <a:t> za rok za </a:t>
            </a:r>
            <a:r>
              <a:rPr lang="cs-CZ" sz="2000" b="1" i="1" u="sng" dirty="0">
                <a:latin typeface="Trebuchet MS" panose="020B0603020202020204" pitchFamily="34" charset="0"/>
              </a:rPr>
              <a:t>t</a:t>
            </a:r>
            <a:r>
              <a:rPr lang="cs-CZ" sz="2000" b="1" u="sng" dirty="0">
                <a:latin typeface="Trebuchet MS" panose="020B0603020202020204" pitchFamily="34" charset="0"/>
              </a:rPr>
              <a:t>-let</a:t>
            </a:r>
            <a:r>
              <a:rPr lang="cs-CZ" sz="2000" dirty="0">
                <a:latin typeface="Trebuchet MS" panose="020B0603020202020204" pitchFamily="34" charset="0"/>
              </a:rPr>
              <a:t>:</a:t>
            </a:r>
          </a:p>
          <a:p>
            <a:pPr>
              <a:spcBef>
                <a:spcPts val="600"/>
              </a:spcBef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err="1" smtClean="0">
                <a:latin typeface="Trebuchet MS" panose="020B0603020202020204" pitchFamily="34" charset="0"/>
              </a:rPr>
              <a:t>K</a:t>
            </a:r>
            <a:r>
              <a:rPr lang="cs-CZ" sz="2000" i="1" baseline="-25000" dirty="0" err="1" smtClean="0">
                <a:latin typeface="Trebuchet MS" panose="020B0603020202020204" pitchFamily="34" charset="0"/>
              </a:rPr>
              <a:t>t</a:t>
            </a:r>
            <a:r>
              <a:rPr lang="cs-CZ" sz="2000" i="1" dirty="0" smtClean="0">
                <a:latin typeface="Trebuchet MS" panose="020B0603020202020204" pitchFamily="34" charset="0"/>
              </a:rPr>
              <a:t> </a:t>
            </a:r>
            <a:r>
              <a:rPr lang="cs-CZ" sz="2000" i="1" dirty="0">
                <a:latin typeface="Trebuchet MS" panose="020B0603020202020204" pitchFamily="34" charset="0"/>
              </a:rPr>
              <a:t>= výše kapitálu(peněz) na konci roku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K</a:t>
            </a:r>
            <a:r>
              <a:rPr lang="cs-CZ" sz="2000" i="1" baseline="-25000" dirty="0">
                <a:latin typeface="Trebuchet MS" panose="020B0603020202020204" pitchFamily="34" charset="0"/>
              </a:rPr>
              <a:t>0</a:t>
            </a:r>
            <a:r>
              <a:rPr lang="cs-CZ" sz="2000" i="1" dirty="0">
                <a:latin typeface="Trebuchet MS" panose="020B0603020202020204" pitchFamily="34" charset="0"/>
              </a:rPr>
              <a:t> = počáteční výše kapitálu (vložené částky)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i = roční úroková sazba vyjádřená jako desetinné číslo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m = frekvence úročení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t = počet let úročení</a:t>
            </a: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622480"/>
              </p:ext>
            </p:extLst>
          </p:nvPr>
        </p:nvGraphicFramePr>
        <p:xfrm>
          <a:off x="2643174" y="3212976"/>
          <a:ext cx="3857651" cy="1502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Rovnice" r:id="rId4" imgW="1206360" imgH="469800" progId="Equation.3">
                  <p:embed/>
                </p:oleObj>
              </mc:Choice>
              <mc:Fallback>
                <p:oleObj name="Rovnice" r:id="rId4" imgW="12063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3212976"/>
                        <a:ext cx="3857651" cy="150279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909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527</Words>
  <Application>Microsoft Office PowerPoint</Application>
  <PresentationFormat>Předvádění na obrazovce (4:3)</PresentationFormat>
  <Paragraphs>97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Motiv sady Office</vt:lpstr>
      <vt:lpstr>Rovnice</vt:lpstr>
      <vt:lpstr>Finanční gramotnost</vt:lpstr>
      <vt:lpstr>Numerická gramotnost a její aplikace na příkladech</vt:lpstr>
      <vt:lpstr>Numerická gramotnost</vt:lpstr>
      <vt:lpstr>Současná a budoucí hodnota</vt:lpstr>
      <vt:lpstr>Typy úročení</vt:lpstr>
      <vt:lpstr>Jednoduché a složené úročení</vt:lpstr>
      <vt:lpstr>Jednoduché úročení</vt:lpstr>
      <vt:lpstr>Složené úročení</vt:lpstr>
      <vt:lpstr>Složené úročení – úročení m-krát za rok</vt:lpstr>
      <vt:lpstr>Frekvence úročení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33</cp:revision>
  <dcterms:created xsi:type="dcterms:W3CDTF">2016-09-26T09:14:21Z</dcterms:created>
  <dcterms:modified xsi:type="dcterms:W3CDTF">2019-09-16T08:11:27Z</dcterms:modified>
</cp:coreProperties>
</file>