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5" r:id="rId5"/>
    <p:sldId id="271" r:id="rId6"/>
    <p:sldId id="272" r:id="rId7"/>
    <p:sldId id="264" r:id="rId8"/>
    <p:sldId id="268" r:id="rId9"/>
    <p:sldId id="269" r:id="rId10"/>
    <p:sldId id="270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Finanční gramotnost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smtClean="0">
                <a:latin typeface="Trebuchet MS" panose="020B0603020202020204" pitchFamily="34" charset="0"/>
              </a:rPr>
              <a:t>podzim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Informační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Autorské právo 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latin typeface="Trebuchet MS" panose="020B0603020202020204" pitchFamily="34" charset="0"/>
              </a:rPr>
              <a:t>je odvětví práva, které se zabývá právními vztahy uživatelů a tvůrců tzv. „autorských děl“ k příslušným dílům. 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latin typeface="Trebuchet MS" panose="020B0603020202020204" pitchFamily="34" charset="0"/>
              </a:rPr>
              <a:t>Prostřednictvím autorského práva stát poskytuje autorům po jistou omezenou dobu určitá výlučná práva k jejich dílu.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latin typeface="Trebuchet MS" panose="020B0603020202020204" pitchFamily="34" charset="0"/>
              </a:rPr>
              <a:t>Plagiátorství  je představení duševního díla jiného autora půjčeného nebo napodobeného v celku nebo z části, jako svého vlastního.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latin typeface="Trebuchet MS" panose="020B0603020202020204" pitchFamily="34" charset="0"/>
              </a:rPr>
              <a:t>Správné citování upravuje mezinárodní normy ISO 690 a ISO 690-2. 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en-US" alt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9044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4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2348880"/>
            <a:ext cx="7772400" cy="2450703"/>
          </a:xfrm>
        </p:spPr>
        <p:txBody>
          <a:bodyPr>
            <a:normAutofit/>
          </a:bodyPr>
          <a:lstStyle/>
          <a:p>
            <a: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Právní gramotnost</a:t>
            </a:r>
            <a:b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Informační gramotnost</a:t>
            </a:r>
            <a:endParaRPr lang="cs-CZ" alt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Právní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jako </a:t>
            </a:r>
            <a:r>
              <a:rPr lang="cs-CZ" sz="2000" dirty="0">
                <a:latin typeface="Trebuchet MS" panose="020B0603020202020204" pitchFamily="34" charset="0"/>
              </a:rPr>
              <a:t>orientace v právním systému, přehled o právech a povinnostech a také možnostech, kam se obrátit o </a:t>
            </a:r>
            <a:r>
              <a:rPr lang="cs-CZ" sz="2000" dirty="0" smtClean="0">
                <a:latin typeface="Trebuchet MS" panose="020B0603020202020204" pitchFamily="34" charset="0"/>
              </a:rPr>
              <a:t>pomoc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Ústavní právo 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Občanské právo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Obchodní právo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Pracovněprávní právo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Mezinárodní právo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483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Právní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Společnost je velmi složitý mechanismus, v němž je chování lidí upraveno celou řadou sociálních norem a pravidel. Mezi tyto základní normy a pravidla patři systém práva. Právo je souhrn platných právních norem, kterými se řídí lidské spolužití a které jsou uznávané nebo přímo stanovené státem. 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Základní práva a svobody občanů jsou práva, která principiálně charakterizují postavení občana a dalších fyzických osob ČR ve společnosti a vytvářejí tak základní právní rámec jeho práva svobod.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Rodinné právo je samostatné odvětví právního řádu ČR, je tvořeno normami, které upravují otázky manželství, vztahy mezi rodiči a dětmi a vztahy vznikající při náhradní rodinné péči. </a:t>
            </a:r>
            <a:endParaRPr lang="en-US" alt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53457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Právní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Pracovní </a:t>
            </a:r>
            <a:r>
              <a:rPr lang="cs-CZ" altLang="cs-CZ" sz="2000" dirty="0">
                <a:latin typeface="Trebuchet MS" panose="020B0603020202020204" pitchFamily="34" charset="0"/>
              </a:rPr>
              <a:t>právo je souhrnem právních norem upravujících pracovněprávní vztahy a vztahy s výkonem práce související. Jde tedy především o vztahy z pracovního poměru, a taky o práva a povinnosti zaměstnanců a zaměstnavatelů. 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Podnikání je činnost, kterou vykonává podnikatel soustavně, samostatně, vlastním jménem, na vlastní odpovědnost a za účelem dosažení zisku. 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Obchodní smlouva představuje nejčastější důvod vzniku obchodních závazkových vztahů. Svou podstatou je smlouva shodným projevem vůle osob, které ji uzavírají. Jejím předmětem je určitý, ve smlouvě vymezený.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85531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Právní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Soubor </a:t>
            </a:r>
            <a:r>
              <a:rPr lang="cs-CZ" altLang="cs-CZ" sz="2000" dirty="0">
                <a:latin typeface="Trebuchet MS" panose="020B0603020202020204" pitchFamily="34" charset="0"/>
              </a:rPr>
              <a:t>právních norem tvoří právní systém státu. Tyto normy však upravují široký okruh společenských vztahů, které jsou svou povahou různorodé. Proto dá se rozlišovat systém práva mezinárodního, evropského a vnitrostátního.  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0844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Informační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lvl="1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jako </a:t>
            </a:r>
            <a:r>
              <a:rPr lang="cs-CZ" sz="2000" dirty="0">
                <a:latin typeface="Trebuchet MS" panose="020B0603020202020204" pitchFamily="34" charset="0"/>
              </a:rPr>
              <a:t>schopnost vyhledat, použít a vyhodnotit relevantní informace v </a:t>
            </a:r>
            <a:r>
              <a:rPr lang="cs-CZ" sz="2000" dirty="0" smtClean="0">
                <a:latin typeface="Trebuchet MS" panose="020B0603020202020204" pitchFamily="34" charset="0"/>
              </a:rPr>
              <a:t>kontextu.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je</a:t>
            </a:r>
            <a:r>
              <a:rPr lang="cs-CZ" altLang="cs-CZ" sz="2000" dirty="0">
                <a:latin typeface="Trebuchet MS" panose="020B0603020202020204" pitchFamily="34" charset="0"/>
              </a:rPr>
              <a:t> znalost a uvědomění si, kdy a proč potřebujeme  informace, kde je najít a jak je hodnotit, použít a jak je sdělovat etickým způsobem. Informační gramotnost však nesmíme zaměňovat s počítačovou gramotností.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Informační </a:t>
            </a:r>
            <a:r>
              <a:rPr lang="cs-CZ" altLang="cs-CZ" sz="2000" dirty="0">
                <a:latin typeface="Trebuchet MS" panose="020B0603020202020204" pitchFamily="34" charset="0"/>
              </a:rPr>
              <a:t>gramotnost je širší pojem. </a:t>
            </a: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K </a:t>
            </a:r>
            <a:r>
              <a:rPr lang="cs-CZ" altLang="cs-CZ" sz="2000" dirty="0">
                <a:latin typeface="Trebuchet MS" panose="020B0603020202020204" pitchFamily="34" charset="0"/>
              </a:rPr>
              <a:t>prvkům informační gramotnosti patří schopnosti vyhledávat potřebnou informace, znalosti základů práci s počítačem a  znalosti základů autorského práva. 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402903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Informační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Při </a:t>
            </a:r>
            <a:r>
              <a:rPr lang="cs-CZ" altLang="cs-CZ" sz="2000" dirty="0">
                <a:latin typeface="Trebuchet MS" panose="020B0603020202020204" pitchFamily="34" charset="0"/>
              </a:rPr>
              <a:t>vyhledávání nejdříve si musíme ujasnit, </a:t>
            </a:r>
            <a:r>
              <a:rPr lang="cs-CZ" altLang="cs-CZ" sz="2000" b="1" dirty="0">
                <a:latin typeface="Trebuchet MS" panose="020B0603020202020204" pitchFamily="34" charset="0"/>
              </a:rPr>
              <a:t>co hledáme</a:t>
            </a:r>
            <a:r>
              <a:rPr lang="cs-CZ" altLang="cs-CZ" sz="2000" dirty="0">
                <a:latin typeface="Trebuchet MS" panose="020B0603020202020204" pitchFamily="34" charset="0"/>
              </a:rPr>
              <a:t>, a k </a:t>
            </a:r>
            <a:r>
              <a:rPr lang="cs-CZ" altLang="cs-CZ" sz="2000" b="1" dirty="0">
                <a:latin typeface="Trebuchet MS" panose="020B0603020202020204" pitchFamily="34" charset="0"/>
              </a:rPr>
              <a:t>jakému účelu</a:t>
            </a:r>
            <a:r>
              <a:rPr lang="cs-CZ" altLang="cs-CZ" sz="2000" dirty="0">
                <a:latin typeface="Trebuchet MS" panose="020B0603020202020204" pitchFamily="34" charset="0"/>
              </a:rPr>
              <a:t>.  Taky musíme se řídit tím, </a:t>
            </a:r>
            <a:r>
              <a:rPr lang="cs-CZ" altLang="cs-CZ" sz="2000" b="1" dirty="0">
                <a:latin typeface="Trebuchet MS" panose="020B0603020202020204" pitchFamily="34" charset="0"/>
              </a:rPr>
              <a:t>jaký typ informace </a:t>
            </a:r>
            <a:r>
              <a:rPr lang="cs-CZ" altLang="cs-CZ" sz="2000" dirty="0">
                <a:latin typeface="Trebuchet MS" panose="020B0603020202020204" pitchFamily="34" charset="0"/>
              </a:rPr>
              <a:t>hledáme.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Důležitá je </a:t>
            </a:r>
            <a:r>
              <a:rPr lang="cs-CZ" altLang="cs-CZ" sz="2000" b="1" dirty="0">
                <a:latin typeface="Trebuchet MS" panose="020B0603020202020204" pitchFamily="34" charset="0"/>
              </a:rPr>
              <a:t>otázka času vyhledávání</a:t>
            </a:r>
            <a:r>
              <a:rPr lang="ru-RU" altLang="cs-CZ" sz="2000" b="1" dirty="0">
                <a:latin typeface="Trebuchet MS" panose="020B0603020202020204" pitchFamily="34" charset="0"/>
              </a:rPr>
              <a:t>: </a:t>
            </a:r>
            <a:r>
              <a:rPr lang="cs-CZ" altLang="cs-CZ" sz="2000" dirty="0">
                <a:latin typeface="Trebuchet MS" panose="020B0603020202020204" pitchFamily="34" charset="0"/>
              </a:rPr>
              <a:t>pokud chceme okamžitou informaci, budete potřebovat plné texty</a:t>
            </a:r>
            <a:r>
              <a:rPr lang="en-US" altLang="cs-CZ" sz="2000" dirty="0">
                <a:latin typeface="Trebuchet MS" panose="020B0603020202020204" pitchFamily="34" charset="0"/>
              </a:rPr>
              <a:t>; </a:t>
            </a:r>
            <a:r>
              <a:rPr lang="cs-CZ" altLang="cs-CZ" sz="2000" dirty="0">
                <a:latin typeface="Trebuchet MS" panose="020B0603020202020204" pitchFamily="34" charset="0"/>
              </a:rPr>
              <a:t>když potřebujete rozsáhlejší informace, můžete vyhledat bibliografické záznamy nebo články.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Když si podle oboru a typu informací vybereme zdroje, ve kterých budeme hledat, musíme </a:t>
            </a:r>
            <a:r>
              <a:rPr lang="cs-CZ" altLang="cs-CZ" sz="2000" b="1" dirty="0">
                <a:latin typeface="Trebuchet MS" panose="020B0603020202020204" pitchFamily="34" charset="0"/>
              </a:rPr>
              <a:t>najít správná klíčová slova pro tvorbu dotazu</a:t>
            </a:r>
            <a:r>
              <a:rPr lang="en-US" altLang="cs-CZ" sz="2000" dirty="0">
                <a:latin typeface="Trebuchet MS" panose="020B0603020202020204" pitchFamily="34" charset="0"/>
              </a:rPr>
              <a:t>: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vyhýbáme se obecným slovům a termínům, která se užívají v různých oborech, nebo která nemají jednoznačný význam. 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vybíráme konkrétní popisná slova. 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nenalezneme-li potřebné informace, zkusíme dotaz přeformulovat.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 elektronických informačních zdrojích (databázích) máme možnost zaměřit dotaz na určitou část dokumentu.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11800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Informační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Počítačová gramotnost 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soubor</a:t>
            </a:r>
            <a:r>
              <a:rPr lang="cs-CZ" altLang="cs-CZ" sz="2000" dirty="0">
                <a:latin typeface="Trebuchet MS" panose="020B0603020202020204" pitchFamily="34" charset="0"/>
              </a:rPr>
              <a:t> znalostí, schopností a dovedností zaměřených na ovládání a využívání počítače v životě. </a:t>
            </a:r>
            <a:endParaRPr lang="cs-CZ" alt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počítačově </a:t>
            </a:r>
            <a:r>
              <a:rPr lang="cs-CZ" altLang="cs-CZ" sz="2000" dirty="0">
                <a:latin typeface="Trebuchet MS" panose="020B0603020202020204" pitchFamily="34" charset="0"/>
              </a:rPr>
              <a:t>gramotný člověk umí ovládat osobní počítač s běžným programovým vybavením včetně jeho periferií a využívat počítačové sítě (především </a:t>
            </a:r>
            <a:r>
              <a:rPr lang="cs-CZ" altLang="cs-CZ" sz="2000" dirty="0" err="1" smtClean="0">
                <a:latin typeface="Trebuchet MS" panose="020B0603020202020204" pitchFamily="34" charset="0"/>
              </a:rPr>
              <a:t>Intenet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).</a:t>
            </a:r>
          </a:p>
          <a:p>
            <a:pPr marL="0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en-US" sz="2000" b="1" dirty="0">
                <a:latin typeface="Trebuchet MS" panose="020B0603020202020204" pitchFamily="34" charset="0"/>
              </a:rPr>
              <a:t>B</a:t>
            </a:r>
            <a:r>
              <a:rPr lang="cs-CZ" sz="2000" b="1" dirty="0" err="1">
                <a:latin typeface="Trebuchet MS" panose="020B0603020202020204" pitchFamily="34" charset="0"/>
              </a:rPr>
              <a:t>ezpečnost</a:t>
            </a:r>
            <a:r>
              <a:rPr lang="cs-CZ" sz="2000" b="1" dirty="0">
                <a:latin typeface="Trebuchet MS" panose="020B0603020202020204" pitchFamily="34" charset="0"/>
              </a:rPr>
              <a:t> na internetu 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latin typeface="Trebuchet MS" panose="020B0603020202020204" pitchFamily="34" charset="0"/>
              </a:rPr>
              <a:t>souboru opatření, jež mají za cíl znemožnit, nebo maximálně znesnadnit útočníkovi získání soukromých či neveřejných dat, obsahu komunikace, zamezit převzetí vlády nad počítačem, případně celou sítí, nebo útoku s pokusem vyřadit server z činnosti. </a:t>
            </a:r>
            <a:endParaRPr lang="en-US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latin typeface="Trebuchet MS" panose="020B0603020202020204" pitchFamily="34" charset="0"/>
              </a:rPr>
              <a:t>na bezpečnosti na internetu mají svůj zájem také státy, případně mezinárodní organizace. </a:t>
            </a:r>
            <a:endParaRPr lang="en-US" sz="20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en-US" alt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89403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326</Words>
  <Application>Microsoft Office PowerPoint</Application>
  <PresentationFormat>Předvádění na obrazovce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Motiv sady Office</vt:lpstr>
      <vt:lpstr>Finanční gramotnost</vt:lpstr>
      <vt:lpstr>Právní gramotnost Informační gramotnost</vt:lpstr>
      <vt:lpstr>Právní gramotnost</vt:lpstr>
      <vt:lpstr>Právní gramotnost</vt:lpstr>
      <vt:lpstr>Právní gramotnost</vt:lpstr>
      <vt:lpstr>Právní gramotnost</vt:lpstr>
      <vt:lpstr>Informační gramotnost</vt:lpstr>
      <vt:lpstr>Informační gramotnost</vt:lpstr>
      <vt:lpstr>Informační gramotnost</vt:lpstr>
      <vt:lpstr>Informační gramotnost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35</cp:revision>
  <dcterms:created xsi:type="dcterms:W3CDTF">2016-09-26T09:14:21Z</dcterms:created>
  <dcterms:modified xsi:type="dcterms:W3CDTF">2019-09-16T08:11:36Z</dcterms:modified>
</cp:coreProperties>
</file>