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6"/>
  </p:notesMasterIdLst>
  <p:handoutMasterIdLst>
    <p:handoutMasterId r:id="rId37"/>
  </p:handoutMasterIdLst>
  <p:sldIdLst>
    <p:sldId id="256" r:id="rId2"/>
    <p:sldId id="257" r:id="rId3"/>
    <p:sldId id="289" r:id="rId4"/>
    <p:sldId id="258" r:id="rId5"/>
    <p:sldId id="290"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5" r:id="rId21"/>
    <p:sldId id="276" r:id="rId22"/>
    <p:sldId id="277" r:id="rId23"/>
    <p:sldId id="273" r:id="rId24"/>
    <p:sldId id="278" r:id="rId25"/>
    <p:sldId id="279" r:id="rId26"/>
    <p:sldId id="280" r:id="rId27"/>
    <p:sldId id="281" r:id="rId28"/>
    <p:sldId id="282" r:id="rId29"/>
    <p:sldId id="283" r:id="rId30"/>
    <p:sldId id="284" r:id="rId31"/>
    <p:sldId id="285" r:id="rId32"/>
    <p:sldId id="286" r:id="rId33"/>
    <p:sldId id="287" r:id="rId34"/>
    <p:sldId id="288" r:id="rId3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316" autoAdjust="0"/>
    <p:restoredTop sz="69310" autoAdjust="0"/>
  </p:normalViewPr>
  <p:slideViewPr>
    <p:cSldViewPr snapToGrid="0">
      <p:cViewPr varScale="1">
        <p:scale>
          <a:sx n="79" d="100"/>
          <a:sy n="79" d="100"/>
        </p:scale>
        <p:origin x="-1548" y="-9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uzis.cz/registry-nzis/nrnp"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Protože částka představující náhradu škodu, kterou by měl zaplatit skladník (90 000 Kč), na náhradu celé vzniklé škody nestačí, může </a:t>
            </a:r>
            <a:r>
              <a:rPr lang="cs-CZ" dirty="0" err="1" smtClean="0"/>
              <a:t>zam</a:t>
            </a:r>
            <a:r>
              <a:rPr lang="cs-CZ" dirty="0" smtClean="0"/>
              <a:t>-tel požadovat po zaměstnanci, který nesplnil oznamovací povinnost, aby se na její náhradě také podílel (maximálně do výše 66 000</a:t>
            </a:r>
            <a:r>
              <a:rPr lang="cs-CZ" baseline="0" dirty="0" smtClean="0"/>
              <a:t> Kč)</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13</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smtClean="0"/>
              <a:t>Společná hmotná</a:t>
            </a:r>
            <a:r>
              <a:rPr lang="cs-CZ" b="1" baseline="0" dirty="0" smtClean="0"/>
              <a:t> odpovědnost</a:t>
            </a:r>
          </a:p>
          <a:p>
            <a:r>
              <a:rPr lang="cs-CZ" baseline="0" dirty="0" smtClean="0"/>
              <a:t>- Podíl náhrady u jednotlivých zaměstnanců (s výjimkou vedoucího a jeho zástupce) nesmí přesáhnout částku rovnající se jejich průměrnému měsíčnímu výdělku před vznikem škody. Zbytek jsou povinni uhradit vedoucí a jeho zástupce podle poměru svých hrubých výdělků.</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14</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15</a:t>
            </a:fld>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Zjištěné manko musí uhradit v plné výši.</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16</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Zaměstnanec</a:t>
            </a:r>
            <a:r>
              <a:rPr lang="cs-CZ" baseline="0" dirty="0" smtClean="0"/>
              <a:t> odpovídá zaměstnavateli za škodu vzniklou ztrátou notebooku a je povinen ji v plné výši nahradit v penězích (při stanovení částky náhrady se přihlédne k opotřebení předmětu) nebo </a:t>
            </a:r>
            <a:r>
              <a:rPr lang="cs-CZ" baseline="0" dirty="0" err="1" smtClean="0"/>
              <a:t>optřit</a:t>
            </a:r>
            <a:r>
              <a:rPr lang="cs-CZ" baseline="0" dirty="0" smtClean="0"/>
              <a:t> jiný srovnatelný přístroj.</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19</a:t>
            </a:fld>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20</a:t>
            </a:fld>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Ačkoli zaměstnavatel neporušil žádnou povinnost, odpovídá za škodu, kterou</a:t>
            </a:r>
            <a:r>
              <a:rPr lang="cs-CZ" baseline="0" dirty="0" smtClean="0"/>
              <a:t> zaměstnanec utrpěl v souvislosti s plněním pracovních úkolů, a je povinen ji nahradit.</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22</a:t>
            </a:fld>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Škodu ve výši 2 250 000 Kč uhradí zákazníkovi zaměstnavatel. Na </a:t>
            </a:r>
            <a:r>
              <a:rPr lang="cs-CZ" dirty="0" err="1" smtClean="0"/>
              <a:t>zaměstnaci</a:t>
            </a:r>
            <a:r>
              <a:rPr lang="cs-CZ" dirty="0" smtClean="0"/>
              <a:t>, který ji z nedbalosti způsobil, může zaměstnavatel,</a:t>
            </a:r>
            <a:r>
              <a:rPr lang="cs-CZ" baseline="0" dirty="0" smtClean="0"/>
              <a:t> jemuž vznikla škoda, požadovat náhradu jen do výše 4,5 násobku jeho průměrného výdělku, tj. do 67 500 Kč.</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23</a:t>
            </a:fld>
            <a:endParaRPr lang="cs-CZ" alt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Řidiči utrpěnou škodu nahradí zaměstnavatel, protože ke škodě došlo při plnění pracovního úkolu. Zaměstnavatel, který řidiči škodu uhradil,</a:t>
            </a:r>
            <a:r>
              <a:rPr lang="cs-CZ" baseline="0" dirty="0" smtClean="0"/>
              <a:t> má nárok na náhradu vůči opilému cestujícímu, který ji řidiči způsobil.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24</a:t>
            </a:fld>
            <a:endParaRPr lang="cs-CZ" alt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kumimoji="1" lang="cs-CZ" sz="1200" b="1" kern="1200" dirty="0" smtClean="0">
                <a:solidFill>
                  <a:schemeClr val="tx1"/>
                </a:solidFill>
                <a:latin typeface="Arial" charset="0"/>
                <a:ea typeface="+mn-ea"/>
                <a:cs typeface="+mn-cs"/>
              </a:rPr>
              <a:t>Národní registr nemocí z povolání (NRNP)</a:t>
            </a:r>
          </a:p>
          <a:p>
            <a:r>
              <a:rPr lang="cs-CZ" dirty="0" smtClean="0">
                <a:hlinkClick r:id="rId3"/>
              </a:rPr>
              <a:t>https://www.uzis.cz/registry-nzis/nrnp</a:t>
            </a:r>
            <a:endParaRPr lang="cs-CZ" dirty="0" smtClean="0"/>
          </a:p>
          <a:p>
            <a:r>
              <a:rPr kumimoji="1" lang="cs-CZ" sz="1200" b="1" i="0" kern="1200" dirty="0" smtClean="0">
                <a:solidFill>
                  <a:schemeClr val="tx1"/>
                </a:solidFill>
                <a:latin typeface="Arial" charset="0"/>
                <a:ea typeface="+mn-ea"/>
                <a:cs typeface="+mn-cs"/>
              </a:rPr>
              <a:t>Ústav zdravotnických informací a statistiky ČR</a:t>
            </a:r>
          </a:p>
          <a:p>
            <a:r>
              <a:rPr kumimoji="1" lang="cs-CZ" sz="1200" b="0" i="0" kern="1200" dirty="0" smtClean="0">
                <a:solidFill>
                  <a:schemeClr val="tx1"/>
                </a:solidFill>
                <a:latin typeface="Arial" charset="0"/>
                <a:ea typeface="+mn-ea"/>
                <a:cs typeface="+mn-cs"/>
              </a:rPr>
              <a:t>- Obsahuje seznam</a:t>
            </a:r>
            <a:r>
              <a:rPr kumimoji="1" lang="cs-CZ" sz="1200" b="0" i="0" kern="1200" baseline="0" dirty="0" smtClean="0">
                <a:solidFill>
                  <a:schemeClr val="tx1"/>
                </a:solidFill>
                <a:latin typeface="Arial" charset="0"/>
                <a:ea typeface="+mn-ea"/>
                <a:cs typeface="+mn-cs"/>
              </a:rPr>
              <a:t> nemocí z povolání</a:t>
            </a:r>
            <a:endParaRPr kumimoji="1" lang="cs-CZ" sz="1200" b="0" kern="1200" dirty="0">
              <a:solidFill>
                <a:schemeClr val="tx1"/>
              </a:solidFill>
              <a:latin typeface="Arial" charset="0"/>
              <a:ea typeface="+mn-ea"/>
              <a:cs typeface="+mn-cs"/>
            </a:endParaRP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27</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Tx/>
              <a:buChar char="-"/>
            </a:pPr>
            <a:r>
              <a:rPr lang="cs-CZ" dirty="0" smtClean="0"/>
              <a:t>Může vzniknout</a:t>
            </a:r>
            <a:r>
              <a:rPr lang="cs-CZ" baseline="0" dirty="0" smtClean="0"/>
              <a:t> jen tehdy, pokud už existuje některý ze základních pracovněprávních vztahů </a:t>
            </a:r>
          </a:p>
          <a:p>
            <a:pPr>
              <a:buFontTx/>
              <a:buChar char="-"/>
            </a:pPr>
            <a:r>
              <a:rPr lang="cs-CZ" baseline="0" dirty="0" smtClean="0"/>
              <a:t>–&gt;pracovněprávní odpovědností vztah = vždy odvozený od základního pracovněprávního vztahu</a:t>
            </a:r>
          </a:p>
          <a:p>
            <a:pPr>
              <a:buFontTx/>
              <a:buChar char="-"/>
            </a:pPr>
            <a:r>
              <a:rPr lang="cs-CZ" baseline="0" dirty="0" err="1" smtClean="0"/>
              <a:t>Zároven</a:t>
            </a:r>
            <a:r>
              <a:rPr lang="cs-CZ" baseline="0" dirty="0" smtClean="0"/>
              <a:t> ale může existovat i po skončení základního pracovněprávního vztahu</a:t>
            </a:r>
          </a:p>
          <a:p>
            <a:pPr>
              <a:buFontTx/>
              <a:buChar char="-"/>
            </a:pPr>
            <a:r>
              <a:rPr lang="cs-CZ" baseline="0" dirty="0" smtClean="0">
                <a:sym typeface="Wingdings" pitchFamily="2" charset="2"/>
              </a:rPr>
              <a:t>relativně samostatný vztah, existenčně nezávislý na existenci pracovněprávního vztahu</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lphaLcParenR"/>
            </a:pPr>
            <a:r>
              <a:rPr lang="cs-CZ" dirty="0" smtClean="0"/>
              <a:t>Předcházet škodám, dodržovat práva a povinnosti</a:t>
            </a:r>
          </a:p>
          <a:p>
            <a:pPr marL="228600" indent="-228600">
              <a:buAutoNum type="alphaLcParenR"/>
            </a:pPr>
            <a:r>
              <a:rPr lang="cs-CZ" dirty="0" smtClean="0"/>
              <a:t>Odčinit škodu</a:t>
            </a:r>
          </a:p>
          <a:p>
            <a:pPr marL="228600" indent="-228600">
              <a:buAutoNum type="alphaLcParenR"/>
            </a:pPr>
            <a:r>
              <a:rPr lang="cs-CZ" dirty="0" smtClean="0"/>
              <a:t>sankční</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lvl="1" indent="0" algn="l" defTabSz="914400" rtl="0" eaLnBrk="1" fontAlgn="base" latinLnBrk="0" hangingPunct="1">
              <a:lnSpc>
                <a:spcPct val="100000"/>
              </a:lnSpc>
              <a:spcBef>
                <a:spcPct val="30000"/>
              </a:spcBef>
              <a:spcAft>
                <a:spcPct val="0"/>
              </a:spcAft>
              <a:buClrTx/>
              <a:buSzTx/>
              <a:buFontTx/>
              <a:buNone/>
              <a:tabLst/>
              <a:defRPr/>
            </a:pPr>
            <a:r>
              <a:rPr lang="cs-CZ" dirty="0" smtClean="0"/>
              <a:t>Předpokladem je škoda vzniklá při plnění pracovního úkolu nebo v přímé souvislosti s ním, což je např.:</a:t>
            </a:r>
          </a:p>
          <a:p>
            <a:pPr marL="0" marR="0" lvl="1" indent="0" algn="l" defTabSz="914400" rtl="0" eaLnBrk="1" fontAlgn="base" latinLnBrk="0" hangingPunct="1">
              <a:lnSpc>
                <a:spcPct val="100000"/>
              </a:lnSpc>
              <a:spcBef>
                <a:spcPct val="30000"/>
              </a:spcBef>
              <a:spcAft>
                <a:spcPct val="0"/>
              </a:spcAft>
              <a:buClrTx/>
              <a:buSzTx/>
              <a:buFontTx/>
              <a:buChar char="-"/>
              <a:tabLst/>
              <a:defRPr/>
            </a:pPr>
            <a:r>
              <a:rPr lang="cs-CZ" dirty="0" smtClean="0"/>
              <a:t>Výkon pracovních povinností</a:t>
            </a:r>
          </a:p>
          <a:p>
            <a:pPr marL="0" marR="0" lvl="1" indent="0" algn="l" defTabSz="914400" rtl="0" eaLnBrk="1" fontAlgn="base" latinLnBrk="0" hangingPunct="1">
              <a:lnSpc>
                <a:spcPct val="100000"/>
              </a:lnSpc>
              <a:spcBef>
                <a:spcPct val="30000"/>
              </a:spcBef>
              <a:spcAft>
                <a:spcPct val="0"/>
              </a:spcAft>
              <a:buClrTx/>
              <a:buSzTx/>
              <a:buFontTx/>
              <a:buChar char="-"/>
              <a:tabLst/>
              <a:defRPr/>
            </a:pPr>
            <a:r>
              <a:rPr lang="cs-CZ" dirty="0" smtClean="0"/>
              <a:t>Jiná činnost vykonávaná na příkaz </a:t>
            </a:r>
            <a:r>
              <a:rPr lang="cs-CZ" dirty="0" err="1" smtClean="0"/>
              <a:t>zam</a:t>
            </a:r>
            <a:r>
              <a:rPr lang="cs-CZ" dirty="0" smtClean="0"/>
              <a:t>-tele</a:t>
            </a:r>
          </a:p>
          <a:p>
            <a:pPr marL="0" marR="0" lvl="1" indent="0" algn="l" defTabSz="914400" rtl="0" eaLnBrk="1" fontAlgn="base" latinLnBrk="0" hangingPunct="1">
              <a:lnSpc>
                <a:spcPct val="100000"/>
              </a:lnSpc>
              <a:spcBef>
                <a:spcPct val="30000"/>
              </a:spcBef>
              <a:spcAft>
                <a:spcPct val="0"/>
              </a:spcAft>
              <a:buClrTx/>
              <a:buSzTx/>
              <a:buFontTx/>
              <a:buChar char="-"/>
              <a:tabLst/>
              <a:defRPr/>
            </a:pPr>
            <a:r>
              <a:rPr lang="cs-CZ" dirty="0" smtClean="0"/>
              <a:t>Činnost,</a:t>
            </a:r>
            <a:r>
              <a:rPr lang="cs-CZ" baseline="0" dirty="0" smtClean="0"/>
              <a:t> která je předmětem pracovní cesty</a:t>
            </a:r>
          </a:p>
          <a:p>
            <a:pPr marL="0" marR="0" lvl="1" indent="0" algn="l" defTabSz="914400" rtl="0" eaLnBrk="1" fontAlgn="base" latinLnBrk="0" hangingPunct="1">
              <a:lnSpc>
                <a:spcPct val="100000"/>
              </a:lnSpc>
              <a:spcBef>
                <a:spcPct val="30000"/>
              </a:spcBef>
              <a:spcAft>
                <a:spcPct val="0"/>
              </a:spcAft>
              <a:buClrTx/>
              <a:buSzTx/>
              <a:buFontTx/>
              <a:buChar char="-"/>
              <a:tabLst/>
              <a:defRPr/>
            </a:pPr>
            <a:r>
              <a:rPr lang="cs-CZ" baseline="0" dirty="0" smtClean="0"/>
              <a:t>Úkony potřebné k výkonu práce,</a:t>
            </a:r>
          </a:p>
          <a:p>
            <a:pPr marL="0" marR="0" lvl="1" indent="0" algn="l" defTabSz="914400" rtl="0" eaLnBrk="1" fontAlgn="base" latinLnBrk="0" hangingPunct="1">
              <a:lnSpc>
                <a:spcPct val="100000"/>
              </a:lnSpc>
              <a:spcBef>
                <a:spcPct val="30000"/>
              </a:spcBef>
              <a:spcAft>
                <a:spcPct val="0"/>
              </a:spcAft>
              <a:buClrTx/>
              <a:buSzTx/>
              <a:buFontTx/>
              <a:buChar char="-"/>
              <a:tabLst/>
              <a:defRPr/>
            </a:pPr>
            <a:r>
              <a:rPr lang="cs-CZ" baseline="0" dirty="0" smtClean="0"/>
              <a:t>Úkony během práce obvyklé</a:t>
            </a:r>
          </a:p>
          <a:p>
            <a:pPr marL="0" marR="0" lvl="1" indent="0" algn="l" defTabSz="914400" rtl="0" eaLnBrk="1" fontAlgn="base" latinLnBrk="0" hangingPunct="1">
              <a:lnSpc>
                <a:spcPct val="100000"/>
              </a:lnSpc>
              <a:spcBef>
                <a:spcPct val="30000"/>
              </a:spcBef>
              <a:spcAft>
                <a:spcPct val="0"/>
              </a:spcAft>
              <a:buClrTx/>
              <a:buSzTx/>
              <a:buFontTx/>
              <a:buChar char="-"/>
              <a:tabLst/>
              <a:defRPr/>
            </a:pPr>
            <a:r>
              <a:rPr lang="cs-CZ" baseline="0" dirty="0" smtClean="0"/>
              <a:t>školení</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Odpovědnost subjektivní!</a:t>
            </a:r>
            <a:r>
              <a:rPr lang="cs-CZ" baseline="0" dirty="0" smtClean="0"/>
              <a:t> = Zaměstnanec odpovídá pouze za škodu, kterou zavinil. Zavinění zaměstnance se předpokládá.</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6</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Náhrada škody bude předepsána ve výši 45 000 Kč.</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8</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Za škodu</a:t>
            </a:r>
            <a:r>
              <a:rPr lang="cs-CZ" baseline="0" dirty="0" smtClean="0"/>
              <a:t> na traktoru odpovídá zaměstnanec, protože ji svou nedbalostí způsobil.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Zaměstnanec odpovídá zaměstnavateli za škodu podle občanskoprávních předpisů, protože ke škodě nedošlo při plnění pracovních</a:t>
            </a:r>
            <a:r>
              <a:rPr lang="cs-CZ" baseline="0" dirty="0" smtClean="0"/>
              <a:t> úkolů, ani v přímé souvislosti s ním. Škodu je proto povinen nahradit v plné výši, tj. 158 200 Kč.</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10</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lphaLcParenR"/>
            </a:pPr>
            <a:r>
              <a:rPr lang="cs-CZ" dirty="0" smtClean="0"/>
              <a:t>V případě, že toto zjistí </a:t>
            </a:r>
            <a:r>
              <a:rPr lang="cs-CZ" dirty="0" err="1" smtClean="0"/>
              <a:t>zam</a:t>
            </a:r>
            <a:r>
              <a:rPr lang="cs-CZ" dirty="0" smtClean="0"/>
              <a:t>-tel, může požadovat, aby se číšník podílel na náhradě vzniklé škody.</a:t>
            </a:r>
          </a:p>
          <a:p>
            <a:pPr marL="228600" indent="-228600">
              <a:buAutoNum type="alphaLcParenR"/>
            </a:pPr>
            <a:r>
              <a:rPr lang="cs-CZ" dirty="0" smtClean="0"/>
              <a:t>V tomto případě číšník svou povinnost splnil, a </a:t>
            </a:r>
            <a:r>
              <a:rPr lang="cs-CZ" dirty="0" err="1" smtClean="0"/>
              <a:t>ikdyž</a:t>
            </a:r>
            <a:r>
              <a:rPr lang="cs-CZ" dirty="0" smtClean="0"/>
              <a:t> vznikla nezaplacením útraty </a:t>
            </a:r>
            <a:r>
              <a:rPr lang="cs-CZ" dirty="0" err="1" smtClean="0"/>
              <a:t>zam</a:t>
            </a:r>
            <a:r>
              <a:rPr lang="cs-CZ" dirty="0" smtClean="0"/>
              <a:t>-</a:t>
            </a:r>
            <a:r>
              <a:rPr lang="cs-CZ" dirty="0" err="1" smtClean="0"/>
              <a:t>teli</a:t>
            </a:r>
            <a:r>
              <a:rPr lang="cs-CZ" dirty="0" smtClean="0"/>
              <a:t> škoda, nelze na číšníkovi požadovat, aby se na její úhradě podílel.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12</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B86CC774-E8F2-443B-8104-C23B78C58899}"/>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31624" cy="1056821"/>
          </a:xfrm>
          <a:prstGeom prst="rect">
            <a:avLst/>
          </a:prstGeom>
        </p:spPr>
      </p:pic>
    </p:spTree>
    <p:extLst>
      <p:ext uri="{BB962C8B-B14F-4D97-AF65-F5344CB8AC3E}">
        <p14:creationId xmlns:p14="http://schemas.microsoft.com/office/powerpoint/2010/main" xmlns="" val="935384140"/>
      </p:ext>
    </p:extLst>
  </p:cSld>
  <p:clrMapOvr>
    <a:masterClrMapping/>
  </p:clrMapOvr>
  <p:hf hdr="0" dt="0"/>
  <p:extLst mod="1">
    <p:ext uri="{DCECCB84-F9BA-43D5-87BE-67443E8EF086}">
      <p15:sldGuideLst xmlns:p15="http://schemas.microsoft.com/office/powerpoint/2012/main" xmlns="">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xmlns=""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xmlns=""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a16="http://schemas.microsoft.com/office/drawing/2014/main" xmlns=""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a16="http://schemas.microsoft.com/office/drawing/2014/main" xmlns=""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a16="http://schemas.microsoft.com/office/drawing/2014/main" xmlns=""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a16="http://schemas.microsoft.com/office/drawing/2014/main" xmlns="" id="{9A9B9871-9EBA-4393-84B7-3D9DDE1A65A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xmlns="" id="{AD3B27E1-04C4-44E6-8DD2-879D33954A3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a16="http://schemas.microsoft.com/office/drawing/2014/main" xmlns="" id="{4B067BC3-E77A-4F93-8E39-6559029C6D8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79872" y="6053204"/>
            <a:ext cx="855744" cy="590464"/>
          </a:xfrm>
          <a:prstGeom prst="rect">
            <a:avLst/>
          </a:prstGeom>
        </p:spPr>
      </p:pic>
    </p:spTree>
    <p:extLst>
      <p:ext uri="{BB962C8B-B14F-4D97-AF65-F5344CB8AC3E}">
        <p14:creationId xmlns:p14="http://schemas.microsoft.com/office/powerpoint/2010/main" xmlns=""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xmlns="" id="{1A0BEB84-E013-4810-A1F4-DBB607A8B75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xmlns=""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xmlns=""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391DB9A3-3792-41D4-AB78-F1910E62BE53}"/>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691229579"/>
      </p:ext>
    </p:extLst>
  </p:cSld>
  <p:clrMapOvr>
    <a:masterClrMapping/>
  </p:clrMapOvr>
  <p:hf hdr="0" dt="0"/>
  <p:extLst mod="1">
    <p:ext uri="{DCECCB84-F9BA-43D5-87BE-67443E8EF086}">
      <p15:sldGuideLst xmlns:p15="http://schemas.microsoft.com/office/powerpoint/2012/main" xmlns="">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A3E27AE8-8344-46DF-95A1-57C7ED3DEAD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20782" cy="1049340"/>
          </a:xfrm>
          <a:prstGeom prst="rect">
            <a:avLst/>
          </a:prstGeom>
        </p:spPr>
      </p:pic>
    </p:spTree>
    <p:extLst>
      <p:ext uri="{BB962C8B-B14F-4D97-AF65-F5344CB8AC3E}">
        <p14:creationId xmlns:p14="http://schemas.microsoft.com/office/powerpoint/2010/main" xmlns="" val="39481167"/>
      </p:ext>
    </p:extLst>
  </p:cSld>
  <p:clrMapOvr>
    <a:masterClrMapping/>
  </p:clrMapOvr>
  <p:hf hdr="0" dt="0"/>
  <p:extLst mod="1">
    <p:ext uri="{DCECCB84-F9BA-43D5-87BE-67443E8EF086}">
      <p15:sldGuideLst xmlns:p15="http://schemas.microsoft.com/office/powerpoint/2012/main" xmlns="">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9" name="Obrázek 8">
            <a:extLst>
              <a:ext uri="{FF2B5EF4-FFF2-40B4-BE49-F238E27FC236}">
                <a16:creationId xmlns:a16="http://schemas.microsoft.com/office/drawing/2014/main" xmlns="" id="{21103F4D-0D61-472A-BAFF-19EFE6D636E6}"/>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xmlns=""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a16="http://schemas.microsoft.com/office/drawing/2014/main" xmlns=""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a16="http://schemas.microsoft.com/office/drawing/2014/main" xmlns="" id="{3AB41CB1-F6A4-458D-85DF-FC3E8229711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3317168426"/>
      </p:ext>
    </p:extLst>
  </p:cSld>
  <p:clrMapOvr>
    <a:masterClrMapping/>
  </p:clrMapOvr>
  <p:hf hdr="0" dt="0"/>
  <p:extLst mod="1">
    <p:ext uri="{DCECCB84-F9BA-43D5-87BE-67443E8EF086}">
      <p15:sldGuideLst xmlns:p15="http://schemas.microsoft.com/office/powerpoint/2012/main" xmlns="">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xmlns=""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53D9C202-1E0C-49A0-BD44-0FABFFADA12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966739591"/>
      </p:ext>
    </p:extLst>
  </p:cSld>
  <p:clrMapOvr>
    <a:masterClrMapping/>
  </p:clrMapOvr>
  <p:hf hdr="0" dt="0"/>
  <p:extLst mod="1">
    <p:ext uri="{DCECCB84-F9BA-43D5-87BE-67443E8EF086}">
      <p15:sldGuideLst xmlns:p15="http://schemas.microsoft.com/office/powerpoint/2012/main" xmlns="">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xmlns=""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xmlns=""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a16="http://schemas.microsoft.com/office/drawing/2014/main" xmlns=""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a16="http://schemas.microsoft.com/office/drawing/2014/main" xmlns=""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a16="http://schemas.microsoft.com/office/drawing/2014/main" xmlns=""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a16="http://schemas.microsoft.com/office/drawing/2014/main" xmlns=""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a16="http://schemas.microsoft.com/office/drawing/2014/main" xmlns=""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a16="http://schemas.microsoft.com/office/drawing/2014/main" xmlns=""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a16="http://schemas.microsoft.com/office/drawing/2014/main" xmlns="" id="{C8521D5E-C1D4-49AD-9477-8C693D75907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713741071"/>
      </p:ext>
    </p:extLst>
  </p:cSld>
  <p:clrMapOvr>
    <a:masterClrMapping/>
  </p:clrMapOvr>
  <p:hf hdr="0" dt="0"/>
  <p:extLst mod="1">
    <p:ext uri="{DCECCB84-F9BA-43D5-87BE-67443E8EF086}">
      <p15:sldGuideLst xmlns:p15="http://schemas.microsoft.com/office/powerpoint/2012/main" xmlns="">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a16="http://schemas.microsoft.com/office/drawing/2014/main" xmlns="" id="{5C946900-B034-4346-94F7-4849AECA0E4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117383761"/>
      </p:ext>
    </p:extLst>
  </p:cSld>
  <p:clrMapOvr>
    <a:masterClrMapping/>
  </p:clrMapOvr>
  <p:hf hdr="0" dt="0"/>
  <p:extLst mod="1">
    <p:ext uri="{DCECCB84-F9BA-43D5-87BE-67443E8EF086}">
      <p15:sldGuideLst xmlns:p15="http://schemas.microsoft.com/office/powerpoint/2012/main" xmlns="">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a16="http://schemas.microsoft.com/office/drawing/2014/main" xmlns="" id="{01ECF861-1DA0-4682-8B9C-824D2123644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34975528"/>
      </p:ext>
    </p:extLst>
  </p:cSld>
  <p:clrMapOvr>
    <a:masterClrMapping/>
  </p:clrMapOvr>
  <p:hf hdr="0" dt="0"/>
  <p:extLst mod="1">
    <p:ext uri="{DCECCB84-F9BA-43D5-87BE-67443E8EF086}">
      <p15:sldGuideLst xmlns:p15="http://schemas.microsoft.com/office/powerpoint/2012/main" xmlns="">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xmlns=""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xmlns=""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Pracovněprávní odpovědnost</a:t>
            </a:r>
            <a:endParaRPr lang="cs-CZ" dirty="0"/>
          </a:p>
        </p:txBody>
      </p:sp>
      <p:sp>
        <p:nvSpPr>
          <p:cNvPr id="5" name="Podnadpis 4"/>
          <p:cNvSpPr>
            <a:spLocks noGrp="1"/>
          </p:cNvSpPr>
          <p:nvPr>
            <p:ph type="subTitle" idx="1"/>
          </p:nvPr>
        </p:nvSpPr>
        <p:spPr/>
        <p:txBody>
          <a:bodyPr/>
          <a:lstStyle/>
          <a:p>
            <a:r>
              <a:rPr lang="cs-CZ" dirty="0" smtClean="0"/>
              <a:t>Ing. Nikola Straková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10</a:t>
            </a:fld>
            <a:endParaRPr lang="cs-CZ" altLang="cs-CZ" dirty="0"/>
          </a:p>
        </p:txBody>
      </p:sp>
      <p:sp>
        <p:nvSpPr>
          <p:cNvPr id="4" name="Zástupný symbol pro obsah 3"/>
          <p:cNvSpPr>
            <a:spLocks noGrp="1"/>
          </p:cNvSpPr>
          <p:nvPr>
            <p:ph idx="1"/>
          </p:nvPr>
        </p:nvSpPr>
        <p:spPr/>
        <p:txBody>
          <a:bodyPr/>
          <a:lstStyle/>
          <a:p>
            <a:pPr>
              <a:buNone/>
            </a:pPr>
            <a:r>
              <a:rPr lang="cs-CZ" dirty="0" smtClean="0"/>
              <a:t>Př.:Zaměstnanec si v pracovní době vyráběl s použitím materiálu zaměstnavatele součástku potřebnou k opravě čerpadla do své studny. Při této činnosti však poškodil strojní zařízení zaměstnavatele. Materiál, který k výrobě součástky použil, měl hodnotu 200,-Kč, oprava strojního zařízení si však vyžádala náklady ve výši 158.000,-</a:t>
            </a:r>
            <a:r>
              <a:rPr lang="cs-CZ" dirty="0" err="1" smtClean="0"/>
              <a:t>kč</a:t>
            </a:r>
            <a:r>
              <a:rPr lang="cs-CZ" dirty="0" smtClean="0"/>
              <a:t>. </a:t>
            </a:r>
          </a:p>
          <a:p>
            <a:pPr>
              <a:buNone/>
            </a:pPr>
            <a:r>
              <a:rPr lang="cs-CZ" dirty="0" smtClean="0"/>
              <a:t>V jaké výši je zaměstnanec povinen nahradit zaměstnavateli škodu? </a:t>
            </a:r>
          </a:p>
          <a:p>
            <a:pPr>
              <a:buNone/>
            </a:pP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11</a:t>
            </a:fld>
            <a:endParaRPr lang="cs-CZ" altLang="cs-CZ" dirty="0"/>
          </a:p>
        </p:txBody>
      </p:sp>
      <p:sp>
        <p:nvSpPr>
          <p:cNvPr id="5" name="Nadpis 4"/>
          <p:cNvSpPr>
            <a:spLocks noGrp="1"/>
          </p:cNvSpPr>
          <p:nvPr>
            <p:ph type="title"/>
          </p:nvPr>
        </p:nvSpPr>
        <p:spPr/>
        <p:txBody>
          <a:bodyPr/>
          <a:lstStyle/>
          <a:p>
            <a:r>
              <a:rPr lang="cs-CZ" dirty="0" smtClean="0"/>
              <a:t>b) Odpovědnost za nesplnění povinnosti k odvrácení </a:t>
            </a:r>
            <a:r>
              <a:rPr lang="cs-CZ" dirty="0" smtClean="0"/>
              <a:t>škody §251</a:t>
            </a:r>
            <a:r>
              <a:rPr lang="cs-CZ" dirty="0" smtClean="0"/>
              <a:t/>
            </a:r>
            <a:br>
              <a:rPr lang="cs-CZ" dirty="0" smtClean="0"/>
            </a:br>
            <a:endParaRPr lang="cs-CZ" dirty="0"/>
          </a:p>
        </p:txBody>
      </p:sp>
      <p:sp>
        <p:nvSpPr>
          <p:cNvPr id="6" name="Zástupný symbol pro obsah 5"/>
          <p:cNvSpPr>
            <a:spLocks noGrp="1"/>
          </p:cNvSpPr>
          <p:nvPr>
            <p:ph idx="1"/>
          </p:nvPr>
        </p:nvSpPr>
        <p:spPr/>
        <p:txBody>
          <a:bodyPr/>
          <a:lstStyle/>
          <a:p>
            <a:r>
              <a:rPr lang="cs-CZ" dirty="0" err="1" smtClean="0"/>
              <a:t>Zam</a:t>
            </a:r>
            <a:r>
              <a:rPr lang="cs-CZ" dirty="0" smtClean="0"/>
              <a:t>-</a:t>
            </a:r>
            <a:r>
              <a:rPr lang="cs-CZ" dirty="0" err="1" smtClean="0"/>
              <a:t>nec</a:t>
            </a:r>
            <a:r>
              <a:rPr lang="cs-CZ" dirty="0" smtClean="0"/>
              <a:t> odpovídá za škodu, když vědomě:</a:t>
            </a:r>
          </a:p>
          <a:p>
            <a:pPr lvl="1"/>
            <a:r>
              <a:rPr lang="cs-CZ" dirty="0" smtClean="0"/>
              <a:t>Neupozornil na hrozící škodu vedoucího </a:t>
            </a:r>
            <a:r>
              <a:rPr lang="cs-CZ" dirty="0" err="1" smtClean="0"/>
              <a:t>zam</a:t>
            </a:r>
            <a:r>
              <a:rPr lang="cs-CZ" dirty="0" smtClean="0"/>
              <a:t>-</a:t>
            </a:r>
            <a:r>
              <a:rPr lang="cs-CZ" dirty="0" err="1" smtClean="0"/>
              <a:t>ce</a:t>
            </a:r>
            <a:endParaRPr lang="cs-CZ" dirty="0" smtClean="0"/>
          </a:p>
          <a:p>
            <a:pPr lvl="1"/>
            <a:r>
              <a:rPr lang="cs-CZ" dirty="0" smtClean="0"/>
              <a:t>Nezakročil proti hrozící škodě, jestliže by tím bylo zabráněno bezprostřednímu vzniku škody</a:t>
            </a:r>
          </a:p>
          <a:p>
            <a:r>
              <a:rPr lang="cs-CZ" dirty="0" smtClean="0"/>
              <a:t>Výše náhrady škody činí max. 3násobek průměrného měsíčního výdělku</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6" name="Zástupný symbol pro obsah 5"/>
          <p:cNvSpPr>
            <a:spLocks noGrp="1"/>
          </p:cNvSpPr>
          <p:nvPr>
            <p:ph idx="1"/>
          </p:nvPr>
        </p:nvSpPr>
        <p:spPr/>
        <p:txBody>
          <a:bodyPr/>
          <a:lstStyle/>
          <a:p>
            <a:pPr>
              <a:buNone/>
            </a:pPr>
            <a:r>
              <a:rPr lang="cs-CZ" dirty="0" smtClean="0"/>
              <a:t>Př.: Účtující číšník viděl, že skupinka opilých hostů odchází bez zaplacení útraty</a:t>
            </a:r>
          </a:p>
          <a:p>
            <a:pPr marL="342900" indent="-342900">
              <a:buAutoNum type="alphaLcParenR"/>
            </a:pPr>
            <a:r>
              <a:rPr lang="cs-CZ" dirty="0" smtClean="0"/>
              <a:t>Číšníkovi se nechtělo za nimi běžet a hosty nechal odejít. </a:t>
            </a:r>
          </a:p>
          <a:p>
            <a:pPr marL="342900" indent="-342900">
              <a:buAutoNum type="alphaLcParenR"/>
            </a:pPr>
            <a:r>
              <a:rPr lang="cs-CZ" dirty="0" smtClean="0"/>
              <a:t>Číšník se pokoušel odcházející hosty zadržet a ti jej fyzicky napadli a bez zaplacení odešli. </a:t>
            </a:r>
          </a:p>
          <a:p>
            <a:pPr>
              <a:buNone/>
            </a:pPr>
            <a:endParaRPr lang="cs-CZ" dirty="0" smtClean="0"/>
          </a:p>
          <a:p>
            <a:pPr>
              <a:buNone/>
            </a:pPr>
            <a:r>
              <a:rPr lang="cs-CZ" dirty="0" smtClean="0"/>
              <a:t>Lze v těchto případech požadovat, aby se číšník podílel na úhradě škody?</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13</a:t>
            </a:fld>
            <a:endParaRPr lang="cs-CZ" altLang="cs-CZ" dirty="0"/>
          </a:p>
        </p:txBody>
      </p:sp>
      <p:sp>
        <p:nvSpPr>
          <p:cNvPr id="4" name="Zástupný symbol pro obsah 3"/>
          <p:cNvSpPr>
            <a:spLocks noGrp="1"/>
          </p:cNvSpPr>
          <p:nvPr>
            <p:ph idx="1"/>
          </p:nvPr>
        </p:nvSpPr>
        <p:spPr>
          <a:xfrm>
            <a:off x="707968" y="246982"/>
            <a:ext cx="10753200" cy="5139850"/>
          </a:xfrm>
        </p:spPr>
        <p:txBody>
          <a:bodyPr/>
          <a:lstStyle/>
          <a:p>
            <a:pPr>
              <a:buNone/>
            </a:pPr>
            <a:r>
              <a:rPr lang="cs-CZ" dirty="0" smtClean="0"/>
              <a:t>Př.: Zaměstnanec K. si při odchodu ze zaměstnání všiml, že z okna skladu vychází kouř. Věděl, že ve skladu je dřevo připravené na další zpracování, ale protože spěchal na autobus, nikoho na hrozící nebezpečí neupozornil. Druhý den při vyšetřování příčin požáru uvedl, v kolik hodin zahlédl kouř. Bylo zjištěno, že požár, kterým byla způsobena škoda 450.000,-Kč, zavinil skladník, který zapomněl vypnout elektrický vařič. Průměrný měsíční výdělek skladníka je 20 000 Kč a zaměstnance K. 22 000 Kč </a:t>
            </a:r>
          </a:p>
          <a:p>
            <a:pPr>
              <a:buNone/>
            </a:pPr>
            <a:r>
              <a:rPr lang="cs-CZ" dirty="0" smtClean="0"/>
              <a:t>Kdo odpovídá a v jaké výši se bude podílet na náhradě škody?  </a:t>
            </a:r>
          </a:p>
          <a:p>
            <a:pPr>
              <a:buNone/>
            </a:pP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14</a:t>
            </a:fld>
            <a:endParaRPr lang="cs-CZ" altLang="cs-CZ" dirty="0"/>
          </a:p>
        </p:txBody>
      </p:sp>
      <p:sp>
        <p:nvSpPr>
          <p:cNvPr id="5" name="Nadpis 4"/>
          <p:cNvSpPr>
            <a:spLocks noGrp="1"/>
          </p:cNvSpPr>
          <p:nvPr>
            <p:ph type="title"/>
          </p:nvPr>
        </p:nvSpPr>
        <p:spPr>
          <a:xfrm>
            <a:off x="300790" y="262801"/>
            <a:ext cx="11514221" cy="451576"/>
          </a:xfrm>
        </p:spPr>
        <p:txBody>
          <a:bodyPr/>
          <a:lstStyle/>
          <a:p>
            <a:r>
              <a:rPr lang="cs-CZ" dirty="0" smtClean="0"/>
              <a:t>c) Odpovědnost za schodek na svěřených hodnotách, které je </a:t>
            </a:r>
            <a:r>
              <a:rPr lang="cs-CZ" dirty="0" err="1" smtClean="0"/>
              <a:t>zam</a:t>
            </a:r>
            <a:r>
              <a:rPr lang="cs-CZ" dirty="0" smtClean="0"/>
              <a:t>-</a:t>
            </a:r>
            <a:r>
              <a:rPr lang="cs-CZ" dirty="0" err="1" smtClean="0"/>
              <a:t>nec</a:t>
            </a:r>
            <a:r>
              <a:rPr lang="cs-CZ" dirty="0" smtClean="0"/>
              <a:t> povinen </a:t>
            </a:r>
            <a:r>
              <a:rPr lang="cs-CZ" dirty="0" smtClean="0"/>
              <a:t>vyúčtovat §252</a:t>
            </a:r>
            <a:endParaRPr lang="cs-CZ" dirty="0"/>
          </a:p>
        </p:txBody>
      </p:sp>
      <p:sp>
        <p:nvSpPr>
          <p:cNvPr id="6" name="Zástupný symbol pro obsah 5"/>
          <p:cNvSpPr>
            <a:spLocks noGrp="1"/>
          </p:cNvSpPr>
          <p:nvPr>
            <p:ph idx="1"/>
          </p:nvPr>
        </p:nvSpPr>
        <p:spPr>
          <a:xfrm>
            <a:off x="659843" y="1800287"/>
            <a:ext cx="10753200" cy="4139998"/>
          </a:xfrm>
        </p:spPr>
        <p:txBody>
          <a:bodyPr/>
          <a:lstStyle/>
          <a:p>
            <a:r>
              <a:rPr lang="cs-CZ" dirty="0" smtClean="0"/>
              <a:t>Týká se pouze předmětů, které jsou určeny k obratu nebo oběhu</a:t>
            </a:r>
          </a:p>
          <a:p>
            <a:pPr lvl="1"/>
            <a:r>
              <a:rPr lang="cs-CZ" dirty="0" smtClean="0"/>
              <a:t>hotovosti, ceniny, zboží, zásoby materiálu a jiné</a:t>
            </a:r>
          </a:p>
          <a:p>
            <a:r>
              <a:rPr lang="cs-CZ" dirty="0" err="1" smtClean="0"/>
              <a:t>Zam</a:t>
            </a:r>
            <a:r>
              <a:rPr lang="cs-CZ" dirty="0" smtClean="0"/>
              <a:t>-</a:t>
            </a:r>
            <a:r>
              <a:rPr lang="cs-CZ" dirty="0" err="1" smtClean="0"/>
              <a:t>nec</a:t>
            </a:r>
            <a:r>
              <a:rPr lang="cs-CZ" dirty="0" smtClean="0"/>
              <a:t> může uzavřít </a:t>
            </a:r>
            <a:r>
              <a:rPr lang="cs-CZ" b="1" dirty="0" smtClean="0"/>
              <a:t>dohodu o odpovědnosti</a:t>
            </a:r>
          </a:p>
          <a:p>
            <a:pPr lvl="1"/>
            <a:r>
              <a:rPr lang="cs-CZ" dirty="0" smtClean="0"/>
              <a:t>Až po dovršení 18 let věku</a:t>
            </a:r>
          </a:p>
          <a:p>
            <a:pPr lvl="1"/>
            <a:r>
              <a:rPr lang="cs-CZ" dirty="0" smtClean="0"/>
              <a:t>Podmínkou je prokazatelné převzetí hodnoty od </a:t>
            </a:r>
            <a:r>
              <a:rPr lang="cs-CZ" dirty="0" err="1" smtClean="0"/>
              <a:t>zam</a:t>
            </a:r>
            <a:r>
              <a:rPr lang="cs-CZ" dirty="0" smtClean="0"/>
              <a:t>-tele na zákl. písemné dohody o odpovědnosti</a:t>
            </a:r>
          </a:p>
          <a:p>
            <a:pPr lvl="1"/>
            <a:r>
              <a:rPr lang="cs-CZ" dirty="0" smtClean="0"/>
              <a:t>Schodek (manko)=rozdíl mezi skutečným stavem hodnot zjištěných inventarizací a stavem, který by měl existovat podle účetní evidence </a:t>
            </a:r>
          </a:p>
          <a:p>
            <a:pPr lvl="1"/>
            <a:r>
              <a:rPr lang="cs-CZ" dirty="0" smtClean="0"/>
              <a:t>Svěřené hodnoty při inventarizaci chybějí</a:t>
            </a:r>
          </a:p>
          <a:p>
            <a:pPr lvl="1"/>
            <a:r>
              <a:rPr lang="cs-CZ" dirty="0" smtClean="0"/>
              <a:t>Dohoda může být uzavřena s jedním zaměstnancem (individuální) nebo společná hmotná odpovědnost</a:t>
            </a:r>
          </a:p>
          <a:p>
            <a:pPr lvl="1"/>
            <a:r>
              <a:rPr lang="cs-CZ" i="1" dirty="0" smtClean="0"/>
              <a:t>Zavinění</a:t>
            </a:r>
            <a:r>
              <a:rPr lang="cs-CZ" dirty="0" smtClean="0"/>
              <a:t> je presumováno (předpokládáno) </a:t>
            </a:r>
          </a:p>
          <a:p>
            <a:pPr lvl="1">
              <a:buNone/>
            </a:pP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6" name="Zástupný symbol pro obsah 5"/>
          <p:cNvSpPr>
            <a:spLocks noGrp="1"/>
          </p:cNvSpPr>
          <p:nvPr>
            <p:ph idx="1"/>
          </p:nvPr>
        </p:nvSpPr>
        <p:spPr>
          <a:xfrm>
            <a:off x="720000" y="307140"/>
            <a:ext cx="10753200" cy="5139850"/>
          </a:xfrm>
        </p:spPr>
        <p:txBody>
          <a:bodyPr/>
          <a:lstStyle/>
          <a:p>
            <a:pPr>
              <a:buNone/>
            </a:pPr>
            <a:r>
              <a:rPr lang="cs-CZ" b="1" dirty="0" smtClean="0"/>
              <a:t>Dohoda o hmotné odpovědnosti zaniká:</a:t>
            </a:r>
          </a:p>
          <a:p>
            <a:r>
              <a:rPr lang="cs-CZ" dirty="0" smtClean="0"/>
              <a:t>Dnem skončení pracovního poměru</a:t>
            </a:r>
          </a:p>
          <a:p>
            <a:r>
              <a:rPr lang="cs-CZ" dirty="0" smtClean="0"/>
              <a:t>Dnem odstoupení </a:t>
            </a:r>
            <a:r>
              <a:rPr lang="cs-CZ" dirty="0" err="1" smtClean="0"/>
              <a:t>zam</a:t>
            </a:r>
            <a:r>
              <a:rPr lang="cs-CZ" dirty="0" smtClean="0"/>
              <a:t>-</a:t>
            </a:r>
            <a:r>
              <a:rPr lang="cs-CZ" dirty="0" err="1" smtClean="0"/>
              <a:t>ce</a:t>
            </a:r>
            <a:r>
              <a:rPr lang="cs-CZ" dirty="0" smtClean="0"/>
              <a:t> od dohody</a:t>
            </a:r>
          </a:p>
          <a:p>
            <a:pPr lvl="1"/>
            <a:r>
              <a:rPr lang="cs-CZ" dirty="0" smtClean="0"/>
              <a:t>musí být oznámeno </a:t>
            </a:r>
            <a:r>
              <a:rPr lang="cs-CZ" dirty="0" err="1" smtClean="0"/>
              <a:t>zam</a:t>
            </a:r>
            <a:r>
              <a:rPr lang="cs-CZ" dirty="0" smtClean="0"/>
              <a:t>-</a:t>
            </a:r>
            <a:r>
              <a:rPr lang="cs-CZ" dirty="0" err="1" smtClean="0"/>
              <a:t>teli</a:t>
            </a:r>
            <a:r>
              <a:rPr lang="cs-CZ" dirty="0" smtClean="0"/>
              <a:t> písemně, a to z důvodů převedení, přeložení a neodstranění závad na straně </a:t>
            </a:r>
            <a:r>
              <a:rPr lang="cs-CZ" dirty="0" err="1" smtClean="0"/>
              <a:t>zam</a:t>
            </a:r>
            <a:r>
              <a:rPr lang="cs-CZ" dirty="0" smtClean="0"/>
              <a:t>-tele do 15 dnů po obdržení písemného upozornění od </a:t>
            </a:r>
            <a:r>
              <a:rPr lang="cs-CZ" dirty="0" err="1" smtClean="0"/>
              <a:t>zam</a:t>
            </a:r>
            <a:r>
              <a:rPr lang="cs-CZ" dirty="0" smtClean="0"/>
              <a:t>-</a:t>
            </a:r>
            <a:r>
              <a:rPr lang="cs-CZ" dirty="0" err="1" smtClean="0"/>
              <a:t>ce</a:t>
            </a:r>
            <a:endParaRPr lang="cs-CZ" dirty="0" smtClean="0"/>
          </a:p>
          <a:p>
            <a:pPr>
              <a:buNone/>
            </a:pPr>
            <a:endParaRPr lang="cs-CZ" dirty="0" smtClean="0"/>
          </a:p>
          <a:p>
            <a:pPr>
              <a:buNone/>
            </a:pPr>
            <a:r>
              <a:rPr lang="cs-CZ" b="1" dirty="0" smtClean="0"/>
              <a:t>Rozsah náhrady škody </a:t>
            </a:r>
            <a:endParaRPr lang="cs-CZ" dirty="0" smtClean="0"/>
          </a:p>
          <a:p>
            <a:r>
              <a:rPr lang="cs-CZ" dirty="0" smtClean="0"/>
              <a:t>škoda se hradí v plné výši, pokud se zaměstnanec odpovědnosti nezprostí zcela, popř. zčásti</a:t>
            </a:r>
          </a:p>
          <a:p>
            <a:pPr lvl="1"/>
            <a:r>
              <a:rPr lang="cs-CZ" dirty="0" smtClean="0"/>
              <a:t> jestliže prokáže, že schodek vznikl zcela nebo zčásti bez jeho zavinění (důkazní břemeno nese zaměstnanec).</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16</a:t>
            </a:fld>
            <a:endParaRPr lang="cs-CZ" altLang="cs-CZ" dirty="0"/>
          </a:p>
        </p:txBody>
      </p:sp>
      <p:sp>
        <p:nvSpPr>
          <p:cNvPr id="4" name="Zástupný symbol pro obsah 3"/>
          <p:cNvSpPr>
            <a:spLocks noGrp="1"/>
          </p:cNvSpPr>
          <p:nvPr>
            <p:ph idx="1"/>
          </p:nvPr>
        </p:nvSpPr>
        <p:spPr/>
        <p:txBody>
          <a:bodyPr/>
          <a:lstStyle/>
          <a:p>
            <a:pPr>
              <a:buNone/>
            </a:pPr>
            <a:r>
              <a:rPr lang="cs-CZ" dirty="0" smtClean="0"/>
              <a:t>Př.: Pokladní uzavřela se </a:t>
            </a:r>
            <a:r>
              <a:rPr lang="cs-CZ" dirty="0" err="1" smtClean="0"/>
              <a:t>zam</a:t>
            </a:r>
            <a:r>
              <a:rPr lang="cs-CZ" dirty="0" smtClean="0"/>
              <a:t>-</a:t>
            </a:r>
            <a:r>
              <a:rPr lang="cs-CZ" dirty="0" err="1" smtClean="0"/>
              <a:t>telem</a:t>
            </a:r>
            <a:r>
              <a:rPr lang="cs-CZ" dirty="0" smtClean="0"/>
              <a:t> písemnou dohodu o odpovědnosti. Její průměrná mzda činí 22 000 Kč měsíčně. </a:t>
            </a:r>
          </a:p>
          <a:p>
            <a:pPr>
              <a:buNone/>
            </a:pPr>
            <a:endParaRPr lang="cs-CZ" dirty="0" smtClean="0"/>
          </a:p>
          <a:p>
            <a:pPr>
              <a:buNone/>
            </a:pPr>
            <a:r>
              <a:rPr lang="cs-CZ" dirty="0" smtClean="0"/>
              <a:t>V jaké výši musí uhradit zjištěné manko 120 000 Kč?</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17</a:t>
            </a:fld>
            <a:endParaRPr lang="cs-CZ" altLang="cs-CZ" dirty="0"/>
          </a:p>
        </p:txBody>
      </p:sp>
      <p:sp>
        <p:nvSpPr>
          <p:cNvPr id="5" name="Nadpis 4"/>
          <p:cNvSpPr>
            <a:spLocks noGrp="1"/>
          </p:cNvSpPr>
          <p:nvPr>
            <p:ph type="title"/>
          </p:nvPr>
        </p:nvSpPr>
        <p:spPr>
          <a:xfrm>
            <a:off x="732032" y="250768"/>
            <a:ext cx="10753200" cy="451576"/>
          </a:xfrm>
        </p:spPr>
        <p:txBody>
          <a:bodyPr/>
          <a:lstStyle/>
          <a:p>
            <a:r>
              <a:rPr lang="cs-CZ" dirty="0" smtClean="0"/>
              <a:t>d) Odpovědnost za ztrátu svěřených </a:t>
            </a:r>
            <a:r>
              <a:rPr lang="cs-CZ" dirty="0" smtClean="0"/>
              <a:t>předmětů §255</a:t>
            </a:r>
            <a:r>
              <a:rPr lang="cs-CZ" dirty="0" smtClean="0"/>
              <a:t/>
            </a:r>
            <a:br>
              <a:rPr lang="cs-CZ" dirty="0" smtClean="0"/>
            </a:br>
            <a:endParaRPr lang="cs-CZ" dirty="0"/>
          </a:p>
        </p:txBody>
      </p:sp>
      <p:sp>
        <p:nvSpPr>
          <p:cNvPr id="6" name="Zástupný symbol pro obsah 5"/>
          <p:cNvSpPr>
            <a:spLocks noGrp="1"/>
          </p:cNvSpPr>
          <p:nvPr>
            <p:ph idx="1"/>
          </p:nvPr>
        </p:nvSpPr>
        <p:spPr>
          <a:xfrm>
            <a:off x="732032" y="1391212"/>
            <a:ext cx="10753200" cy="4139998"/>
          </a:xfrm>
        </p:spPr>
        <p:txBody>
          <a:bodyPr/>
          <a:lstStyle/>
          <a:p>
            <a:r>
              <a:rPr lang="cs-CZ" dirty="0" err="1" smtClean="0"/>
              <a:t>Zam</a:t>
            </a:r>
            <a:r>
              <a:rPr lang="cs-CZ" dirty="0" smtClean="0"/>
              <a:t>-</a:t>
            </a:r>
            <a:r>
              <a:rPr lang="cs-CZ" dirty="0" err="1" smtClean="0"/>
              <a:t>nec</a:t>
            </a:r>
            <a:r>
              <a:rPr lang="cs-CZ" dirty="0" smtClean="0"/>
              <a:t> odpovídá za ztrátu nástrojů, přístrojů, ochranných pracovních prostředku a jiných podobných předmětů, které mu zaměstnavatel svěřil na základě </a:t>
            </a:r>
            <a:r>
              <a:rPr lang="cs-CZ" i="1" dirty="0" smtClean="0"/>
              <a:t>písemného potvrzení nebo dohody</a:t>
            </a:r>
          </a:p>
          <a:p>
            <a:r>
              <a:rPr lang="cs-CZ" i="1" dirty="0" smtClean="0"/>
              <a:t>Předměty, jejichž </a:t>
            </a:r>
            <a:r>
              <a:rPr lang="cs-CZ" dirty="0" smtClean="0"/>
              <a:t>cena přesahuje 50000 Kč, smí být </a:t>
            </a:r>
            <a:r>
              <a:rPr lang="cs-CZ" dirty="0" err="1" smtClean="0"/>
              <a:t>zam</a:t>
            </a:r>
            <a:r>
              <a:rPr lang="cs-CZ" dirty="0" smtClean="0"/>
              <a:t>-</a:t>
            </a:r>
            <a:r>
              <a:rPr lang="cs-CZ" dirty="0" err="1" smtClean="0"/>
              <a:t>ci</a:t>
            </a:r>
            <a:r>
              <a:rPr lang="cs-CZ" dirty="0" smtClean="0"/>
              <a:t> svěřeny jen na základě dohody o odpovědnosti za ztrátu svěřených věcí</a:t>
            </a:r>
            <a:endParaRPr lang="cs-CZ" i="1" dirty="0" smtClean="0"/>
          </a:p>
          <a:p>
            <a:pPr>
              <a:buNone/>
            </a:pP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18</a:t>
            </a:fld>
            <a:endParaRPr lang="cs-CZ" altLang="cs-CZ" dirty="0"/>
          </a:p>
        </p:txBody>
      </p:sp>
      <p:sp>
        <p:nvSpPr>
          <p:cNvPr id="4" name="Zástupný symbol pro obsah 3"/>
          <p:cNvSpPr>
            <a:spLocks noGrp="1"/>
          </p:cNvSpPr>
          <p:nvPr>
            <p:ph idx="1"/>
          </p:nvPr>
        </p:nvSpPr>
        <p:spPr>
          <a:xfrm>
            <a:off x="647810" y="0"/>
            <a:ext cx="10753200" cy="5139850"/>
          </a:xfrm>
        </p:spPr>
        <p:txBody>
          <a:bodyPr/>
          <a:lstStyle/>
          <a:p>
            <a:r>
              <a:rPr lang="cs-CZ" dirty="0" smtClean="0"/>
              <a:t>Jedná se o předměty individuálně určené, které zaměstnanec potřebuje k výkonu své práce a má je ve své osobní péči (neužívá je s více </a:t>
            </a:r>
            <a:r>
              <a:rPr lang="cs-CZ" dirty="0" err="1" smtClean="0"/>
              <a:t>zam</a:t>
            </a:r>
            <a:r>
              <a:rPr lang="cs-CZ" dirty="0" smtClean="0"/>
              <a:t>-</a:t>
            </a:r>
            <a:r>
              <a:rPr lang="cs-CZ" dirty="0" err="1" smtClean="0"/>
              <a:t>ci</a:t>
            </a:r>
            <a:r>
              <a:rPr lang="cs-CZ" dirty="0" smtClean="0"/>
              <a:t> společně) a je povinen je vrátit. </a:t>
            </a:r>
          </a:p>
          <a:p>
            <a:r>
              <a:rPr lang="cs-CZ" dirty="0" smtClean="0"/>
              <a:t>Pouhé </a:t>
            </a:r>
            <a:r>
              <a:rPr lang="cs-CZ" dirty="0" smtClean="0"/>
              <a:t>poškození svěřeného předmětu nemá za následek tuto zvláštní </a:t>
            </a:r>
            <a:r>
              <a:rPr lang="pl-PL" dirty="0" smtClean="0"/>
              <a:t>odpovědnost, nýbrž půjde pouze o obecnou odpovědnost za škodu</a:t>
            </a:r>
          </a:p>
          <a:p>
            <a:r>
              <a:rPr lang="cs-CZ" i="1" u="sng" dirty="0" smtClean="0"/>
              <a:t>Výše náhrady škody </a:t>
            </a:r>
            <a:r>
              <a:rPr lang="cs-CZ" i="1" dirty="0" smtClean="0"/>
              <a:t>- zaměstnanec je povinen nahradit ztrátu v plné výši,</a:t>
            </a:r>
          </a:p>
          <a:p>
            <a:pPr lvl="1"/>
            <a:r>
              <a:rPr lang="cs-CZ" i="1" dirty="0" smtClean="0"/>
              <a:t>pokud </a:t>
            </a:r>
            <a:r>
              <a:rPr lang="cs-CZ" dirty="0" smtClean="0"/>
              <a:t>se odpovědnosti nezprostí zcela nebo z části, jestliže prokáže, že škoda vznikla zcela nebo zčásti bez jeho zavinění</a:t>
            </a:r>
          </a:p>
          <a:p>
            <a:pPr lvl="1"/>
            <a:r>
              <a:rPr lang="cs-CZ" dirty="0" smtClean="0"/>
              <a:t>Zaměstnanec nese důkazní břemeno</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19</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převzal na základě písemného potvrzení od zaměstnavatele notebook, který si po skončení pracovní doby vždy odnášel domu. Cestou se zastavil v restauraci, kde notebook odložil na židli a při odchodu zapomněl. Po návratu do restaurace jej už </a:t>
            </a:r>
            <a:r>
              <a:rPr lang="cs-CZ" dirty="0" smtClean="0"/>
              <a:t>nenašel.</a:t>
            </a:r>
          </a:p>
          <a:p>
            <a:pPr>
              <a:buNone/>
            </a:pPr>
            <a:r>
              <a:rPr lang="cs-CZ" dirty="0" smtClean="0"/>
              <a:t>Kdo odpovídá za ztrátu notebook a v jaké výši?</a:t>
            </a:r>
            <a:endParaRPr lang="cs-CZ" dirty="0" smtClean="0"/>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Pojem odpovědnosti za škodu</a:t>
            </a:r>
            <a:endParaRPr lang="cs-CZ" dirty="0"/>
          </a:p>
        </p:txBody>
      </p:sp>
      <p:sp>
        <p:nvSpPr>
          <p:cNvPr id="5" name="Zástupný symbol pro obsah 4"/>
          <p:cNvSpPr>
            <a:spLocks noGrp="1"/>
          </p:cNvSpPr>
          <p:nvPr>
            <p:ph idx="1"/>
          </p:nvPr>
        </p:nvSpPr>
        <p:spPr>
          <a:xfrm>
            <a:off x="695937" y="1355118"/>
            <a:ext cx="10753200" cy="4139998"/>
          </a:xfrm>
        </p:spPr>
        <p:txBody>
          <a:bodyPr/>
          <a:lstStyle/>
          <a:p>
            <a:r>
              <a:rPr lang="cs-CZ" b="1" dirty="0" smtClean="0"/>
              <a:t>Odpovědnost</a:t>
            </a:r>
          </a:p>
          <a:p>
            <a:pPr lvl="1"/>
            <a:r>
              <a:rPr lang="cs-CZ" dirty="0" smtClean="0"/>
              <a:t>Nastává tehdy, dojde-li ke vzniku nové sekundární odpovědnostní povinnosti jako následek porušení primární odpovědnosti</a:t>
            </a:r>
          </a:p>
          <a:p>
            <a:pPr marL="781200" lvl="1" indent="-457200">
              <a:buFont typeface="+mj-lt"/>
              <a:buAutoNum type="alphaLcParenR"/>
            </a:pPr>
            <a:r>
              <a:rPr lang="cs-CZ" dirty="0" smtClean="0"/>
              <a:t>porušením primární povinnosti vznikne nová odpovědnostní povinnost a přitom primární odpovědnost </a:t>
            </a:r>
            <a:r>
              <a:rPr lang="cs-CZ" b="1" dirty="0" smtClean="0"/>
              <a:t>trvá dál </a:t>
            </a:r>
            <a:r>
              <a:rPr lang="cs-CZ" dirty="0" smtClean="0"/>
              <a:t>(odpovědnost za škodu)</a:t>
            </a:r>
          </a:p>
          <a:p>
            <a:pPr marL="781200" lvl="1" indent="-457200">
              <a:buFont typeface="+mj-lt"/>
              <a:buAutoNum type="alphaLcParenR"/>
            </a:pPr>
            <a:r>
              <a:rPr lang="cs-CZ" dirty="0" smtClean="0"/>
              <a:t>porušením </a:t>
            </a:r>
            <a:r>
              <a:rPr lang="cs-CZ" dirty="0" smtClean="0"/>
              <a:t>primární </a:t>
            </a:r>
            <a:r>
              <a:rPr lang="cs-CZ" dirty="0" smtClean="0"/>
              <a:t>povinnosti vznikne nová odpovědnostní povinnost a přitom </a:t>
            </a:r>
            <a:r>
              <a:rPr lang="cs-CZ" dirty="0" smtClean="0"/>
              <a:t>primární odpovědnost </a:t>
            </a:r>
            <a:r>
              <a:rPr lang="cs-CZ" b="1" dirty="0" smtClean="0"/>
              <a:t>zanikne</a:t>
            </a:r>
            <a:r>
              <a:rPr lang="cs-CZ" dirty="0" smtClean="0"/>
              <a:t> (</a:t>
            </a:r>
            <a:r>
              <a:rPr lang="cs-CZ" dirty="0" smtClean="0"/>
              <a:t>neplatné zrušení </a:t>
            </a:r>
            <a:r>
              <a:rPr lang="cs-CZ" dirty="0" err="1" smtClean="0"/>
              <a:t>prac</a:t>
            </a:r>
            <a:r>
              <a:rPr lang="cs-CZ" dirty="0" smtClean="0"/>
              <a:t>. poměru a netrvání na jeho dalším trvání)</a:t>
            </a:r>
          </a:p>
          <a:p>
            <a:pPr lvl="1"/>
            <a:r>
              <a:rPr lang="cs-CZ" dirty="0" smtClean="0"/>
              <a:t>Toto pojetí je označováno jako sankční </a:t>
            </a:r>
            <a:r>
              <a:rPr lang="cs-CZ" dirty="0" smtClean="0"/>
              <a:t>odpovědnost</a:t>
            </a:r>
          </a:p>
          <a:p>
            <a:pPr lvl="1"/>
            <a:endParaRPr lang="cs-CZ" dirty="0" smtClean="0"/>
          </a:p>
          <a:p>
            <a:pPr lvl="1"/>
            <a:r>
              <a:rPr lang="cs-CZ" dirty="0" smtClean="0"/>
              <a:t>Odpovědnost je jedním z druhů sankcí </a:t>
            </a:r>
          </a:p>
          <a:p>
            <a:pPr lvl="2"/>
            <a:r>
              <a:rPr lang="cs-CZ" dirty="0" smtClean="0"/>
              <a:t>Kromě odpovědnosti může být sankcí např. neplatnost</a:t>
            </a:r>
            <a:endParaRPr lang="cs-CZ" dirty="0" smtClean="0"/>
          </a:p>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smtClean="0"/>
              <a:t>Odpovědnost zaměstnavatele za škodu</a:t>
            </a:r>
            <a:endParaRPr lang="cs-CZ" dirty="0"/>
          </a:p>
        </p:txBody>
      </p:sp>
      <p:sp>
        <p:nvSpPr>
          <p:cNvPr id="5" name="Zástupný symbol pro obsah 4"/>
          <p:cNvSpPr>
            <a:spLocks noGrp="1"/>
          </p:cNvSpPr>
          <p:nvPr>
            <p:ph idx="1"/>
          </p:nvPr>
        </p:nvSpPr>
        <p:spPr>
          <a:xfrm>
            <a:off x="647811" y="1319023"/>
            <a:ext cx="10753200" cy="4139998"/>
          </a:xfrm>
        </p:spPr>
        <p:txBody>
          <a:bodyPr/>
          <a:lstStyle/>
          <a:p>
            <a:r>
              <a:rPr lang="cs-CZ" sz="2400" dirty="0" smtClean="0"/>
              <a:t>Vymezena jako odpovědnost objektivní</a:t>
            </a:r>
          </a:p>
          <a:p>
            <a:pPr lvl="1"/>
            <a:r>
              <a:rPr lang="cs-CZ" sz="1800" dirty="0" smtClean="0"/>
              <a:t>Bez ohledu na zavinění na straně odpovědného subjektu</a:t>
            </a:r>
          </a:p>
          <a:p>
            <a:pPr marL="586350" indent="-514350">
              <a:buFont typeface="+mj-lt"/>
              <a:buAutoNum type="alphaLcParenR"/>
            </a:pPr>
            <a:r>
              <a:rPr lang="cs-CZ" sz="2400" dirty="0" smtClean="0"/>
              <a:t>Obecná odpovědnost</a:t>
            </a:r>
          </a:p>
          <a:p>
            <a:pPr marL="838350" lvl="1" indent="-514350"/>
            <a:r>
              <a:rPr lang="cs-CZ" sz="1800" dirty="0" smtClean="0"/>
              <a:t>Odpovědnost za protiprávnost</a:t>
            </a:r>
          </a:p>
          <a:p>
            <a:pPr marL="586350" indent="-514350">
              <a:buFont typeface="+mj-lt"/>
              <a:buAutoNum type="alphaLcParenR"/>
            </a:pPr>
            <a:r>
              <a:rPr lang="cs-CZ" sz="2400" dirty="0" smtClean="0"/>
              <a:t>Odpovědnost za škodu při pracovních úrazech a nemocech z povolání</a:t>
            </a:r>
          </a:p>
          <a:p>
            <a:pPr marL="838350" lvl="1" indent="-514350"/>
            <a:r>
              <a:rPr lang="cs-CZ" sz="1800" dirty="0" smtClean="0"/>
              <a:t>Odpovědnost za výsledek</a:t>
            </a:r>
          </a:p>
          <a:p>
            <a:pPr marL="586350" indent="-514350"/>
            <a:r>
              <a:rPr lang="cs-CZ" sz="2400" dirty="0" smtClean="0"/>
              <a:t>Možnost liberace = zproštění (úplné/částečné)</a:t>
            </a:r>
          </a:p>
          <a:p>
            <a:pPr marL="586350" indent="-514350"/>
            <a:r>
              <a:rPr lang="cs-CZ" sz="2400" dirty="0" smtClean="0"/>
              <a:t>Důkazní povinnost má poškozený zaměstnanec</a:t>
            </a:r>
          </a:p>
          <a:p>
            <a:pPr marL="586350" indent="-514350">
              <a:buFont typeface="+mj-lt"/>
              <a:buAutoNum type="alphaLcParenR" startAt="3"/>
            </a:pPr>
            <a:r>
              <a:rPr lang="cs-CZ" sz="2400" dirty="0" smtClean="0"/>
              <a:t>za škodu na odložených věcech </a:t>
            </a:r>
          </a:p>
          <a:p>
            <a:pPr marL="586350" indent="-514350">
              <a:buFont typeface="+mj-lt"/>
              <a:buAutoNum type="alphaLcParenR" startAt="3"/>
            </a:pPr>
            <a:r>
              <a:rPr lang="cs-CZ" sz="2400" dirty="0" smtClean="0"/>
              <a:t> při odvracení škody</a:t>
            </a:r>
          </a:p>
          <a:p>
            <a:pPr marL="586350" indent="-514350"/>
            <a:endParaRPr lang="cs-CZ"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smtClean="0"/>
              <a:t>a) Obecná </a:t>
            </a:r>
            <a:r>
              <a:rPr lang="cs-CZ" dirty="0" smtClean="0"/>
              <a:t>odpovědnost §265</a:t>
            </a:r>
            <a:r>
              <a:rPr lang="cs-CZ" dirty="0" smtClean="0"/>
              <a:t/>
            </a:r>
            <a:br>
              <a:rPr lang="cs-CZ" dirty="0" smtClean="0"/>
            </a:br>
            <a:endParaRPr lang="cs-CZ" dirty="0"/>
          </a:p>
        </p:txBody>
      </p:sp>
      <p:sp>
        <p:nvSpPr>
          <p:cNvPr id="5" name="Zástupný symbol pro obsah 4"/>
          <p:cNvSpPr>
            <a:spLocks noGrp="1"/>
          </p:cNvSpPr>
          <p:nvPr>
            <p:ph idx="1"/>
          </p:nvPr>
        </p:nvSpPr>
        <p:spPr>
          <a:xfrm>
            <a:off x="720000" y="1239253"/>
            <a:ext cx="10753200" cy="4592747"/>
          </a:xfrm>
        </p:spPr>
        <p:txBody>
          <a:bodyPr/>
          <a:lstStyle/>
          <a:p>
            <a:r>
              <a:rPr lang="cs-CZ" dirty="0" err="1" smtClean="0"/>
              <a:t>Zam</a:t>
            </a:r>
            <a:r>
              <a:rPr lang="cs-CZ" dirty="0" smtClean="0"/>
              <a:t>-tel odpovídá za škodu, která </a:t>
            </a:r>
            <a:r>
              <a:rPr lang="cs-CZ" dirty="0" err="1" smtClean="0"/>
              <a:t>zam</a:t>
            </a:r>
            <a:r>
              <a:rPr lang="cs-CZ" dirty="0" smtClean="0"/>
              <a:t>-</a:t>
            </a:r>
            <a:r>
              <a:rPr lang="cs-CZ" dirty="0" err="1" smtClean="0"/>
              <a:t>ci</a:t>
            </a:r>
            <a:r>
              <a:rPr lang="cs-CZ" dirty="0" smtClean="0"/>
              <a:t> vznikla:</a:t>
            </a:r>
          </a:p>
          <a:p>
            <a:pPr lvl="1"/>
            <a:r>
              <a:rPr lang="cs-CZ" dirty="0" smtClean="0"/>
              <a:t>při plnění pracovních úkolů nebo v přímé souvislosti s ním porušením právních povinností </a:t>
            </a:r>
          </a:p>
          <a:p>
            <a:pPr lvl="1"/>
            <a:r>
              <a:rPr lang="cs-CZ" dirty="0" smtClean="0"/>
              <a:t>nebo úmyslným jednáním proti pravidlům slušnosti a občanského soužití </a:t>
            </a:r>
          </a:p>
          <a:p>
            <a:pPr lvl="1"/>
            <a:r>
              <a:rPr lang="cs-CZ" dirty="0" smtClean="0"/>
              <a:t>bez ohledu na to, zda povinnost porušil </a:t>
            </a:r>
            <a:r>
              <a:rPr lang="cs-CZ" dirty="0" err="1" smtClean="0"/>
              <a:t>zam</a:t>
            </a:r>
            <a:r>
              <a:rPr lang="cs-CZ" dirty="0" smtClean="0"/>
              <a:t>-tel nebo třetí osoba</a:t>
            </a:r>
          </a:p>
          <a:p>
            <a:r>
              <a:rPr lang="cs-CZ" dirty="0" err="1" smtClean="0"/>
              <a:t>Zam</a:t>
            </a:r>
            <a:r>
              <a:rPr lang="cs-CZ" dirty="0" smtClean="0"/>
              <a:t>-tel odpovídá za škodu způsobenou porušením právních povinností </a:t>
            </a:r>
            <a:r>
              <a:rPr lang="cs-CZ" dirty="0" err="1" smtClean="0"/>
              <a:t>zam</a:t>
            </a:r>
            <a:r>
              <a:rPr lang="cs-CZ" dirty="0" smtClean="0"/>
              <a:t>-</a:t>
            </a:r>
            <a:r>
              <a:rPr lang="cs-CZ" dirty="0" err="1" smtClean="0"/>
              <a:t>ců</a:t>
            </a:r>
            <a:r>
              <a:rPr lang="cs-CZ" dirty="0" smtClean="0"/>
              <a:t>, kteří jednali jménem </a:t>
            </a:r>
            <a:r>
              <a:rPr lang="cs-CZ" dirty="0" err="1" smtClean="0"/>
              <a:t>zam</a:t>
            </a:r>
            <a:r>
              <a:rPr lang="cs-CZ" dirty="0" smtClean="0"/>
              <a:t>-tele v rámci plnění jeho úkolů</a:t>
            </a:r>
          </a:p>
          <a:p>
            <a:r>
              <a:rPr lang="cs-CZ" dirty="0" smtClean="0"/>
              <a:t>Prokáže-li </a:t>
            </a:r>
            <a:r>
              <a:rPr lang="cs-CZ" dirty="0" err="1" smtClean="0"/>
              <a:t>zam</a:t>
            </a:r>
            <a:r>
              <a:rPr lang="cs-CZ" dirty="0" smtClean="0"/>
              <a:t>-tel, že škodu zavinil také poškozený </a:t>
            </a:r>
            <a:r>
              <a:rPr lang="cs-CZ" dirty="0" err="1" smtClean="0"/>
              <a:t>zam</a:t>
            </a:r>
            <a:r>
              <a:rPr lang="cs-CZ" dirty="0" smtClean="0"/>
              <a:t>-</a:t>
            </a:r>
            <a:r>
              <a:rPr lang="cs-CZ" dirty="0" err="1" smtClean="0"/>
              <a:t>nec</a:t>
            </a:r>
            <a:r>
              <a:rPr lang="cs-CZ" dirty="0" smtClean="0"/>
              <a:t>, odpovědnost </a:t>
            </a:r>
            <a:r>
              <a:rPr lang="cs-CZ" dirty="0" err="1" smtClean="0"/>
              <a:t>zam</a:t>
            </a:r>
            <a:r>
              <a:rPr lang="cs-CZ" dirty="0" smtClean="0"/>
              <a:t>-tele se poměrně omezí</a:t>
            </a:r>
          </a:p>
          <a:p>
            <a:pPr lvl="1"/>
            <a:r>
              <a:rPr lang="cs-CZ" dirty="0" smtClean="0"/>
              <a:t>Nejde tu o </a:t>
            </a:r>
            <a:r>
              <a:rPr lang="cs-CZ" dirty="0" err="1" smtClean="0"/>
              <a:t>zprošťovací</a:t>
            </a:r>
            <a:r>
              <a:rPr lang="cs-CZ" dirty="0" smtClean="0"/>
              <a:t> důvod, ale jen o spoluodpovědnost poškozeného.</a:t>
            </a:r>
          </a:p>
          <a:p>
            <a:pPr lvl="1"/>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Zaměstnanec šel na příkaz zaměstnavatele provést opravu elektrospotřebiče do rodinného domku zákazníka. Na neposypaném chodníku uklouzl a při pádu si rozbil brýle. </a:t>
            </a:r>
          </a:p>
          <a:p>
            <a:pPr>
              <a:buNone/>
            </a:pPr>
            <a:r>
              <a:rPr lang="cs-CZ" dirty="0" smtClean="0"/>
              <a:t>Je někdo povinen nahradit zaměstnanci škodu?</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
        <p:nvSpPr>
          <p:cNvPr id="4" name="Zástupný symbol pro obsah 3"/>
          <p:cNvSpPr>
            <a:spLocks noGrp="1"/>
          </p:cNvSpPr>
          <p:nvPr>
            <p:ph idx="1"/>
          </p:nvPr>
        </p:nvSpPr>
        <p:spPr/>
        <p:txBody>
          <a:bodyPr/>
          <a:lstStyle/>
          <a:p>
            <a:pPr>
              <a:buNone/>
            </a:pPr>
            <a:r>
              <a:rPr lang="cs-CZ" dirty="0" smtClean="0"/>
              <a:t>Př.:Zaměstnanec prováděl na příkaz zaměstnavatele opravu elektroinstalace v domě zákazníka. Protože spěchal, neprovedl dostatečnou izolaci jedné části připojeného elektrického vedení. V důsledku zkratu pak vznikl v domě požár. Způsobená škoda na nemovitosti a zařízení dosáhla částky 2.250.000,-Kč. Průměrný výdělek zaměstnance je 15.000,-Kč. </a:t>
            </a:r>
          </a:p>
          <a:p>
            <a:pPr>
              <a:buNone/>
            </a:pPr>
            <a:r>
              <a:rPr lang="cs-CZ" dirty="0" smtClean="0"/>
              <a:t>Kdo uhradí způsobenou škodu? </a:t>
            </a:r>
          </a:p>
          <a:p>
            <a:pPr>
              <a:buNone/>
            </a:pP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24</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řidič tramvaje požádal cestujícího, který byl zjevně opilý obtěžoval ostatní spolucestující, aby vystoupil. Ten odmítl, řidiče fyzicky napadl a při potyčce mu strhnul z ruky hodinky, které se rozbily.</a:t>
            </a:r>
          </a:p>
          <a:p>
            <a:pPr>
              <a:buNone/>
            </a:pPr>
            <a:r>
              <a:rPr lang="cs-CZ" dirty="0" smtClean="0"/>
              <a:t>Kdo nahradí řidiči utrpěnou škodu ve výši 7 000 Kč za rozbité hodinky?</a:t>
            </a:r>
          </a:p>
          <a:p>
            <a:pPr>
              <a:buNone/>
            </a:pP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25</a:t>
            </a:fld>
            <a:endParaRPr lang="cs-CZ" altLang="cs-CZ" dirty="0"/>
          </a:p>
        </p:txBody>
      </p:sp>
      <p:sp>
        <p:nvSpPr>
          <p:cNvPr id="5" name="Nadpis 4"/>
          <p:cNvSpPr>
            <a:spLocks noGrp="1"/>
          </p:cNvSpPr>
          <p:nvPr>
            <p:ph type="title"/>
          </p:nvPr>
        </p:nvSpPr>
        <p:spPr/>
        <p:txBody>
          <a:bodyPr/>
          <a:lstStyle/>
          <a:p>
            <a:r>
              <a:rPr lang="cs-CZ" dirty="0" smtClean="0"/>
              <a:t>b) Odpovědnost při pracovních úrazech a nemocech z povolání</a:t>
            </a:r>
            <a:endParaRPr lang="cs-CZ" dirty="0"/>
          </a:p>
        </p:txBody>
      </p:sp>
      <p:sp>
        <p:nvSpPr>
          <p:cNvPr id="6" name="Zástupný symbol pro obsah 5"/>
          <p:cNvSpPr>
            <a:spLocks noGrp="1"/>
          </p:cNvSpPr>
          <p:nvPr>
            <p:ph idx="1"/>
          </p:nvPr>
        </p:nvSpPr>
        <p:spPr>
          <a:xfrm>
            <a:off x="732031" y="2113107"/>
            <a:ext cx="10753200" cy="4139998"/>
          </a:xfrm>
        </p:spPr>
        <p:txBody>
          <a:bodyPr/>
          <a:lstStyle/>
          <a:p>
            <a:r>
              <a:rPr lang="cs-CZ" dirty="0" err="1" smtClean="0"/>
              <a:t>Zam</a:t>
            </a:r>
            <a:r>
              <a:rPr lang="cs-CZ" dirty="0" smtClean="0"/>
              <a:t>-tel odpovídá za škodu vzniklou </a:t>
            </a:r>
            <a:r>
              <a:rPr lang="cs-CZ" dirty="0" err="1" smtClean="0"/>
              <a:t>zam</a:t>
            </a:r>
            <a:r>
              <a:rPr lang="cs-CZ" dirty="0" smtClean="0"/>
              <a:t>-</a:t>
            </a:r>
            <a:r>
              <a:rPr lang="cs-CZ" dirty="0" err="1" smtClean="0"/>
              <a:t>ci</a:t>
            </a:r>
            <a:r>
              <a:rPr lang="cs-CZ" dirty="0" smtClean="0"/>
              <a:t> v pracovním poměru, došlo-li u </a:t>
            </a:r>
            <a:r>
              <a:rPr lang="cs-CZ" dirty="0" err="1" smtClean="0"/>
              <a:t>zam</a:t>
            </a:r>
            <a:r>
              <a:rPr lang="cs-CZ" dirty="0" smtClean="0"/>
              <a:t>-</a:t>
            </a:r>
            <a:r>
              <a:rPr lang="cs-CZ" dirty="0" err="1" smtClean="0"/>
              <a:t>ce</a:t>
            </a:r>
            <a:r>
              <a:rPr lang="cs-CZ" dirty="0" smtClean="0"/>
              <a:t> při plnění pracovní úkolů nebo v přímé souvislosti s ním k poškození na zdraví nebo k jeho smrti úrazem</a:t>
            </a:r>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smtClean="0"/>
              <a:t>Pracovní úraz</a:t>
            </a:r>
            <a:endParaRPr lang="cs-CZ" dirty="0"/>
          </a:p>
        </p:txBody>
      </p:sp>
      <p:sp>
        <p:nvSpPr>
          <p:cNvPr id="5" name="Zástupný symbol pro obsah 4"/>
          <p:cNvSpPr>
            <a:spLocks noGrp="1"/>
          </p:cNvSpPr>
          <p:nvPr>
            <p:ph idx="1"/>
          </p:nvPr>
        </p:nvSpPr>
        <p:spPr/>
        <p:txBody>
          <a:bodyPr/>
          <a:lstStyle/>
          <a:p>
            <a:r>
              <a:rPr lang="cs-CZ" dirty="0" smtClean="0"/>
              <a:t>Pracovní úraz je:</a:t>
            </a:r>
          </a:p>
          <a:p>
            <a:pPr lvl="1"/>
            <a:r>
              <a:rPr lang="cs-CZ" dirty="0" smtClean="0"/>
              <a:t>Porušení zdraví, tělesného i duševního</a:t>
            </a:r>
          </a:p>
          <a:p>
            <a:pPr lvl="1"/>
            <a:r>
              <a:rPr lang="cs-CZ" dirty="0" smtClean="0"/>
              <a:t>Bylo způsobeno nezávisle na vůli </a:t>
            </a:r>
            <a:r>
              <a:rPr lang="cs-CZ" dirty="0" err="1" smtClean="0"/>
              <a:t>zam</a:t>
            </a:r>
            <a:r>
              <a:rPr lang="cs-CZ" dirty="0" smtClean="0"/>
              <a:t>-</a:t>
            </a:r>
            <a:r>
              <a:rPr lang="cs-CZ" dirty="0" err="1" smtClean="0"/>
              <a:t>ce</a:t>
            </a:r>
            <a:r>
              <a:rPr lang="cs-CZ" dirty="0" smtClean="0"/>
              <a:t> krátkodobým, náhlý, a násilným působením zevních vlivů při plnění pracovních úkolů nebo v přímé souvislosti s ním</a:t>
            </a:r>
          </a:p>
          <a:p>
            <a:r>
              <a:rPr lang="cs-CZ" dirty="0" smtClean="0"/>
              <a:t>Pracovním úrazem není úraz, který se </a:t>
            </a:r>
            <a:r>
              <a:rPr lang="cs-CZ" dirty="0" err="1" smtClean="0"/>
              <a:t>zam</a:t>
            </a:r>
            <a:r>
              <a:rPr lang="cs-CZ" dirty="0" smtClean="0"/>
              <a:t>-</a:t>
            </a:r>
            <a:r>
              <a:rPr lang="cs-CZ" dirty="0" err="1" smtClean="0"/>
              <a:t>ci</a:t>
            </a:r>
            <a:r>
              <a:rPr lang="cs-CZ" dirty="0" smtClean="0"/>
              <a:t> přihodil na cestě do zaměstnání a zpět</a:t>
            </a:r>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smtClean="0"/>
              <a:t>Nemoc z povolání</a:t>
            </a:r>
            <a:endParaRPr lang="cs-CZ" dirty="0"/>
          </a:p>
        </p:txBody>
      </p:sp>
      <p:sp>
        <p:nvSpPr>
          <p:cNvPr id="5" name="Zástupný symbol pro obsah 4"/>
          <p:cNvSpPr>
            <a:spLocks noGrp="1"/>
          </p:cNvSpPr>
          <p:nvPr>
            <p:ph idx="1"/>
          </p:nvPr>
        </p:nvSpPr>
        <p:spPr>
          <a:xfrm>
            <a:off x="659842" y="1246833"/>
            <a:ext cx="10753200" cy="4139998"/>
          </a:xfrm>
        </p:spPr>
        <p:txBody>
          <a:bodyPr/>
          <a:lstStyle/>
          <a:p>
            <a:pPr>
              <a:buNone/>
            </a:pPr>
            <a:r>
              <a:rPr lang="cs-CZ" dirty="0" smtClean="0"/>
              <a:t>=nemoc, která je uvedena v seznamu nemocí z povolání</a:t>
            </a:r>
          </a:p>
          <a:p>
            <a:r>
              <a:rPr lang="cs-CZ" dirty="0" smtClean="0"/>
              <a:t>Za škodu způsobenou nemocí z povolání odpovídá </a:t>
            </a:r>
            <a:r>
              <a:rPr lang="cs-CZ" dirty="0" err="1" smtClean="0"/>
              <a:t>zam</a:t>
            </a:r>
            <a:r>
              <a:rPr lang="cs-CZ" dirty="0" smtClean="0"/>
              <a:t>-tel, u něhož </a:t>
            </a:r>
            <a:r>
              <a:rPr lang="cs-CZ" dirty="0" err="1" smtClean="0"/>
              <a:t>zam</a:t>
            </a:r>
            <a:r>
              <a:rPr lang="cs-CZ" dirty="0" smtClean="0"/>
              <a:t>-</a:t>
            </a:r>
            <a:r>
              <a:rPr lang="cs-CZ" dirty="0" err="1" smtClean="0"/>
              <a:t>nec</a:t>
            </a:r>
            <a:r>
              <a:rPr lang="cs-CZ" dirty="0" smtClean="0"/>
              <a:t> pracoval naposledy před jejím zjištěním v pracovním poměru (nezáleží jak dlouho) v takových podmínkách, které mohou vyvolat určitý typ onemocnění.</a:t>
            </a:r>
          </a:p>
          <a:p>
            <a:r>
              <a:rPr lang="cs-CZ" dirty="0" smtClean="0"/>
              <a:t>Takto postižený </a:t>
            </a:r>
            <a:r>
              <a:rPr lang="cs-CZ" dirty="0" err="1" smtClean="0"/>
              <a:t>zam</a:t>
            </a:r>
            <a:r>
              <a:rPr lang="cs-CZ" dirty="0" smtClean="0"/>
              <a:t>-tel má nárok na náhradu škody vůči všem ostatním </a:t>
            </a:r>
            <a:r>
              <a:rPr lang="cs-CZ" dirty="0" err="1" smtClean="0"/>
              <a:t>zam</a:t>
            </a:r>
            <a:r>
              <a:rPr lang="cs-CZ" dirty="0" smtClean="0"/>
              <a:t>-</a:t>
            </a:r>
            <a:r>
              <a:rPr lang="cs-CZ" dirty="0" err="1" smtClean="0"/>
              <a:t>telům</a:t>
            </a:r>
            <a:r>
              <a:rPr lang="cs-CZ" dirty="0" smtClean="0"/>
              <a:t>, a to v rozsahu odpovídajícímu době, po kterou </a:t>
            </a:r>
            <a:r>
              <a:rPr lang="cs-CZ" dirty="0" err="1" smtClean="0"/>
              <a:t>zam</a:t>
            </a:r>
            <a:r>
              <a:rPr lang="cs-CZ" dirty="0" smtClean="0"/>
              <a:t>-</a:t>
            </a:r>
            <a:r>
              <a:rPr lang="cs-CZ" dirty="0" err="1" smtClean="0"/>
              <a:t>nec</a:t>
            </a:r>
            <a:r>
              <a:rPr lang="cs-CZ" dirty="0" smtClean="0"/>
              <a:t> u těchto </a:t>
            </a:r>
            <a:r>
              <a:rPr lang="cs-CZ" dirty="0" err="1" smtClean="0"/>
              <a:t>zam</a:t>
            </a:r>
            <a:r>
              <a:rPr lang="cs-CZ" dirty="0" smtClean="0"/>
              <a:t>-</a:t>
            </a:r>
            <a:r>
              <a:rPr lang="cs-CZ" dirty="0" err="1" smtClean="0"/>
              <a:t>telů</a:t>
            </a:r>
            <a:r>
              <a:rPr lang="cs-CZ" dirty="0" smtClean="0"/>
              <a:t> pracoval </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6" name="Zástupný symbol pro obsah 5"/>
          <p:cNvSpPr>
            <a:spLocks noGrp="1"/>
          </p:cNvSpPr>
          <p:nvPr>
            <p:ph idx="1"/>
          </p:nvPr>
        </p:nvSpPr>
        <p:spPr/>
        <p:txBody>
          <a:bodyPr/>
          <a:lstStyle/>
          <a:p>
            <a:r>
              <a:rPr lang="cs-CZ" dirty="0" smtClean="0"/>
              <a:t>Odpovědnost za škodu při pracovních úrazech a nemocech z povolání je </a:t>
            </a:r>
            <a:r>
              <a:rPr lang="cs-CZ" b="1" dirty="0" smtClean="0"/>
              <a:t>odpovědností za výsledek </a:t>
            </a:r>
            <a:endParaRPr lang="cs-CZ" dirty="0" smtClean="0"/>
          </a:p>
          <a:p>
            <a:r>
              <a:rPr lang="cs-CZ" dirty="0" smtClean="0"/>
              <a:t>vzniká i v případě, že </a:t>
            </a:r>
            <a:r>
              <a:rPr lang="cs-CZ" dirty="0" err="1" smtClean="0"/>
              <a:t>zam</a:t>
            </a:r>
            <a:r>
              <a:rPr lang="cs-CZ" dirty="0" smtClean="0"/>
              <a:t>-tel dodržel všechny své povinnosti, vyplývající z právních a jiných předpisů na úseku bezpečnosti a ochrany zdraví při práci.</a:t>
            </a:r>
          </a:p>
          <a:p>
            <a:r>
              <a:rPr lang="cs-CZ" dirty="0" smtClean="0"/>
              <a:t>Jedná se o odpovědnost za protiprávní stav a předpokladem vzniku zde není porušení právní povinností </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29</a:t>
            </a:fld>
            <a:endParaRPr lang="cs-CZ" altLang="cs-CZ" dirty="0"/>
          </a:p>
        </p:txBody>
      </p:sp>
      <p:sp>
        <p:nvSpPr>
          <p:cNvPr id="5" name="Nadpis 4"/>
          <p:cNvSpPr>
            <a:spLocks noGrp="1"/>
          </p:cNvSpPr>
          <p:nvPr>
            <p:ph type="title"/>
          </p:nvPr>
        </p:nvSpPr>
        <p:spPr/>
        <p:txBody>
          <a:bodyPr/>
          <a:lstStyle/>
          <a:p>
            <a:r>
              <a:rPr lang="cs-CZ" dirty="0" smtClean="0"/>
              <a:t>Náhrada </a:t>
            </a:r>
            <a:r>
              <a:rPr lang="cs-CZ" dirty="0" smtClean="0"/>
              <a:t>škody </a:t>
            </a:r>
            <a:r>
              <a:rPr lang="cs-CZ" dirty="0" smtClean="0"/>
              <a:t/>
            </a:r>
            <a:br>
              <a:rPr lang="cs-CZ" dirty="0" smtClean="0"/>
            </a:br>
            <a:endParaRPr lang="cs-CZ" dirty="0"/>
          </a:p>
        </p:txBody>
      </p:sp>
      <p:sp>
        <p:nvSpPr>
          <p:cNvPr id="6" name="Zástupný symbol pro obsah 5"/>
          <p:cNvSpPr>
            <a:spLocks noGrp="1"/>
          </p:cNvSpPr>
          <p:nvPr>
            <p:ph idx="1"/>
          </p:nvPr>
        </p:nvSpPr>
        <p:spPr/>
        <p:txBody>
          <a:bodyPr/>
          <a:lstStyle/>
          <a:p>
            <a:pPr marL="586350" indent="-514350">
              <a:buFont typeface="+mj-lt"/>
              <a:buAutoNum type="alphaLcParenR"/>
            </a:pPr>
            <a:r>
              <a:rPr lang="cs-CZ" dirty="0" smtClean="0"/>
              <a:t>Náhrada za ztrátu na výdělku</a:t>
            </a:r>
          </a:p>
          <a:p>
            <a:r>
              <a:rPr lang="cs-CZ" dirty="0" smtClean="0"/>
              <a:t>Po dobu pracovní neschopnosti </a:t>
            </a:r>
          </a:p>
          <a:p>
            <a:pPr lvl="1"/>
            <a:r>
              <a:rPr lang="cs-CZ" dirty="0" smtClean="0"/>
              <a:t>činí rozdíl mezi průměrným výdělkem </a:t>
            </a:r>
            <a:r>
              <a:rPr lang="cs-CZ" dirty="0" err="1" smtClean="0"/>
              <a:t>zam</a:t>
            </a:r>
            <a:r>
              <a:rPr lang="cs-CZ" dirty="0" smtClean="0"/>
              <a:t>-</a:t>
            </a:r>
            <a:r>
              <a:rPr lang="cs-CZ" dirty="0" err="1" smtClean="0"/>
              <a:t>ce</a:t>
            </a:r>
            <a:r>
              <a:rPr lang="cs-CZ" dirty="0" smtClean="0"/>
              <a:t> před vznikem škody a plnou výší nemocenského</a:t>
            </a:r>
          </a:p>
          <a:p>
            <a:pPr marL="252000" lvl="1">
              <a:lnSpc>
                <a:spcPct val="150000"/>
              </a:lnSpc>
            </a:pPr>
            <a:r>
              <a:rPr lang="cs-CZ" sz="2800" dirty="0" smtClean="0">
                <a:ea typeface="+mn-ea"/>
                <a:cs typeface="+mn-cs"/>
              </a:rPr>
              <a:t>Po skončení pracovní neschopnosti nebo při uznání invalidity (i částečné)</a:t>
            </a:r>
          </a:p>
          <a:p>
            <a:pPr lvl="1"/>
            <a:r>
              <a:rPr lang="cs-CZ" dirty="0" smtClean="0"/>
              <a:t>přísluší nejdéle do konce kalendářního roku, ve kterém </a:t>
            </a:r>
            <a:r>
              <a:rPr lang="cs-CZ" dirty="0" err="1" smtClean="0"/>
              <a:t>zam</a:t>
            </a:r>
            <a:r>
              <a:rPr lang="cs-CZ" dirty="0" smtClean="0"/>
              <a:t>-</a:t>
            </a:r>
            <a:r>
              <a:rPr lang="cs-CZ" dirty="0" err="1" smtClean="0"/>
              <a:t>nec</a:t>
            </a:r>
            <a:r>
              <a:rPr lang="cs-CZ" dirty="0" smtClean="0"/>
              <a:t> dovrší 65 let věku</a:t>
            </a:r>
          </a:p>
          <a:p>
            <a:pPr lvl="1"/>
            <a:r>
              <a:rPr lang="cs-CZ" dirty="0" smtClean="0"/>
              <a:t>činí rozdíl mezi průměrným výdělkem před vznikem škody a výdělkem zaměstnance po pracovním úrazu (nemoci z povolání) s připočtením případného invalidního důchodu.</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Pracovněprávní odpovědnost </a:t>
            </a:r>
            <a:br>
              <a:rPr lang="cs-CZ" dirty="0" smtClean="0"/>
            </a:br>
            <a:endParaRPr lang="cs-CZ" dirty="0"/>
          </a:p>
        </p:txBody>
      </p:sp>
      <p:sp>
        <p:nvSpPr>
          <p:cNvPr id="5" name="Zástupný symbol pro obsah 4"/>
          <p:cNvSpPr>
            <a:spLocks noGrp="1"/>
          </p:cNvSpPr>
          <p:nvPr>
            <p:ph idx="1"/>
          </p:nvPr>
        </p:nvSpPr>
        <p:spPr/>
        <p:txBody>
          <a:bodyPr/>
          <a:lstStyle/>
          <a:p>
            <a:r>
              <a:rPr lang="cs-CZ" sz="2400" dirty="0" smtClean="0"/>
              <a:t>je nový odvozený pracovněprávní vztah, který vzniká porušením povinností subjektu základního pracovněprávního </a:t>
            </a:r>
            <a:r>
              <a:rPr lang="cs-CZ" sz="2400" dirty="0" smtClean="0"/>
              <a:t>vztahu</a:t>
            </a:r>
          </a:p>
          <a:p>
            <a:pPr lvl="1"/>
            <a:r>
              <a:rPr lang="cs-CZ" sz="1600" dirty="0" smtClean="0"/>
              <a:t>nejčastěji </a:t>
            </a:r>
            <a:r>
              <a:rPr lang="cs-CZ" sz="1600" dirty="0" smtClean="0"/>
              <a:t>pracovního poměru</a:t>
            </a:r>
          </a:p>
          <a:p>
            <a:r>
              <a:rPr lang="cs-CZ" sz="2400" dirty="0" smtClean="0"/>
              <a:t>Druhy odpovědnosti v pracovním právu:</a:t>
            </a:r>
          </a:p>
          <a:p>
            <a:pPr marL="666900" lvl="1" indent="-342900">
              <a:buFont typeface="+mj-lt"/>
              <a:buAutoNum type="alphaLcParenR"/>
            </a:pPr>
            <a:r>
              <a:rPr lang="cs-CZ" sz="1800" dirty="0" smtClean="0"/>
              <a:t>Hmotná</a:t>
            </a:r>
          </a:p>
          <a:p>
            <a:pPr marL="666900" lvl="1" indent="-342900">
              <a:buNone/>
            </a:pPr>
            <a:r>
              <a:rPr lang="cs-CZ" sz="1800" dirty="0" smtClean="0"/>
              <a:t>- </a:t>
            </a:r>
            <a:r>
              <a:rPr lang="cs-CZ" sz="1600" b="1" dirty="0" smtClean="0"/>
              <a:t>Odpovědnost za škodu</a:t>
            </a:r>
            <a:r>
              <a:rPr lang="cs-CZ" sz="1600" dirty="0" smtClean="0"/>
              <a:t>, smluvní pokuta u konkurenční doložky, odpovědnost </a:t>
            </a:r>
            <a:r>
              <a:rPr lang="cs-CZ" sz="1600" dirty="0" err="1" smtClean="0"/>
              <a:t>zam</a:t>
            </a:r>
            <a:r>
              <a:rPr lang="cs-CZ" sz="1600" dirty="0" smtClean="0"/>
              <a:t>-tele za protiprávní převedení </a:t>
            </a:r>
            <a:r>
              <a:rPr lang="cs-CZ" sz="1600" dirty="0" err="1" smtClean="0"/>
              <a:t>zam</a:t>
            </a:r>
            <a:r>
              <a:rPr lang="cs-CZ" sz="1600" dirty="0" smtClean="0"/>
              <a:t>-</a:t>
            </a:r>
            <a:r>
              <a:rPr lang="cs-CZ" sz="1600" dirty="0" err="1" smtClean="0"/>
              <a:t>ce</a:t>
            </a:r>
            <a:r>
              <a:rPr lang="cs-CZ" sz="1600" dirty="0" smtClean="0"/>
              <a:t> na jinou práci, povinnost </a:t>
            </a:r>
            <a:r>
              <a:rPr lang="cs-CZ" sz="1600" dirty="0" err="1" smtClean="0"/>
              <a:t>zam</a:t>
            </a:r>
            <a:r>
              <a:rPr lang="cs-CZ" sz="1600" dirty="0" smtClean="0"/>
              <a:t>-tele poskytnout </a:t>
            </a:r>
            <a:r>
              <a:rPr lang="cs-CZ" sz="1600" dirty="0" err="1" smtClean="0"/>
              <a:t>zam</a:t>
            </a:r>
            <a:r>
              <a:rPr lang="cs-CZ" sz="1600" dirty="0" smtClean="0"/>
              <a:t>-</a:t>
            </a:r>
            <a:r>
              <a:rPr lang="cs-CZ" sz="1600" dirty="0" err="1" smtClean="0"/>
              <a:t>ci</a:t>
            </a:r>
            <a:r>
              <a:rPr lang="cs-CZ" sz="1600" dirty="0" smtClean="0"/>
              <a:t> náhradu mzdy při neplatném rozvázání </a:t>
            </a:r>
            <a:r>
              <a:rPr lang="cs-CZ" sz="1600" dirty="0" err="1" smtClean="0"/>
              <a:t>prac</a:t>
            </a:r>
            <a:r>
              <a:rPr lang="cs-CZ" sz="1600" dirty="0" smtClean="0"/>
              <a:t>. poměru</a:t>
            </a:r>
            <a:endParaRPr lang="cs-CZ" sz="1800" dirty="0" smtClean="0"/>
          </a:p>
          <a:p>
            <a:pPr marL="666900" lvl="1" indent="-342900">
              <a:buFont typeface="+mj-lt"/>
              <a:buAutoNum type="alphaLcParenR" startAt="2"/>
            </a:pPr>
            <a:r>
              <a:rPr lang="cs-CZ" sz="1800" dirty="0" smtClean="0"/>
              <a:t>Jiná než hmotná</a:t>
            </a:r>
          </a:p>
          <a:p>
            <a:pPr marL="666900" lvl="1" indent="-342900">
              <a:buNone/>
            </a:pPr>
            <a:r>
              <a:rPr lang="cs-CZ" sz="1800" dirty="0" smtClean="0"/>
              <a:t>- </a:t>
            </a:r>
            <a:r>
              <a:rPr lang="cs-CZ" sz="1600" dirty="0" smtClean="0"/>
              <a:t>Okamžité zrušení pracovního poměru, odstoupení od pracovní smlouvy pro nenastoupení ve sjednaný den do práce, neomluvená nepřítomnost a následné krácení dovolené</a:t>
            </a:r>
            <a:endParaRPr lang="cs-CZ" sz="1800" dirty="0" smtClean="0"/>
          </a:p>
          <a:p>
            <a:pPr marL="666900" lvl="1" indent="-342900">
              <a:buFont typeface="+mj-lt"/>
              <a:buAutoNum type="alphaLcParenR" startAt="3"/>
            </a:pPr>
            <a:r>
              <a:rPr lang="cs-CZ" sz="1800" dirty="0" smtClean="0"/>
              <a:t>Odpovědnost realizovaná jinými orgány než účastníky pracovněprávního vztahu</a:t>
            </a:r>
            <a:endParaRPr lang="cs-CZ" sz="1800" dirty="0" smtClean="0"/>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6" name="Zástupný symbol pro obsah 5"/>
          <p:cNvSpPr>
            <a:spLocks noGrp="1"/>
          </p:cNvSpPr>
          <p:nvPr>
            <p:ph idx="1"/>
          </p:nvPr>
        </p:nvSpPr>
        <p:spPr>
          <a:xfrm>
            <a:off x="671874" y="331203"/>
            <a:ext cx="10753200" cy="5139850"/>
          </a:xfrm>
        </p:spPr>
        <p:txBody>
          <a:bodyPr/>
          <a:lstStyle/>
          <a:p>
            <a:pPr marL="586350" indent="-514350">
              <a:buFont typeface="+mj-lt"/>
              <a:buAutoNum type="alphaLcParenR" startAt="2"/>
            </a:pPr>
            <a:r>
              <a:rPr lang="cs-CZ" dirty="0" smtClean="0"/>
              <a:t>Náhrada za bolest a ztížení společenského uplatnění</a:t>
            </a:r>
          </a:p>
          <a:p>
            <a:r>
              <a:rPr lang="cs-CZ" dirty="0" smtClean="0"/>
              <a:t>Jedná se o jednorázovou peněžní částku </a:t>
            </a:r>
          </a:p>
          <a:p>
            <a:pPr lvl="1"/>
            <a:r>
              <a:rPr lang="cs-CZ" dirty="0" smtClean="0"/>
              <a:t>na základě bodového ohodnocení v lékařském posudku podle druhu zranění </a:t>
            </a:r>
          </a:p>
          <a:p>
            <a:r>
              <a:rPr lang="cs-CZ" dirty="0" smtClean="0"/>
              <a:t>Celková výše odškodnění není omezena horní hranicí</a:t>
            </a:r>
          </a:p>
          <a:p>
            <a:endParaRPr lang="cs-CZ" dirty="0" smtClean="0"/>
          </a:p>
          <a:p>
            <a:pPr marL="586350" indent="-514350">
              <a:buFont typeface="+mj-lt"/>
              <a:buAutoNum type="alphaLcParenR" startAt="3"/>
            </a:pPr>
            <a:r>
              <a:rPr lang="cs-CZ" dirty="0" smtClean="0"/>
              <a:t>Účelně vynaložené náklady spojené s léčením </a:t>
            </a:r>
          </a:p>
          <a:p>
            <a:pPr lvl="1"/>
            <a:r>
              <a:rPr lang="cs-CZ" dirty="0" smtClean="0"/>
              <a:t>jedná se např. o zvýšené náklady na stravu, jízdné při cestách k lékaři, péče, které není plně hrazena ze všeobecného zdravotního pojištění.</a:t>
            </a:r>
          </a:p>
          <a:p>
            <a:pPr lvl="1"/>
            <a:endParaRPr lang="cs-CZ" dirty="0" smtClean="0"/>
          </a:p>
          <a:p>
            <a:pPr marL="586350" indent="-514350">
              <a:buFont typeface="+mj-lt"/>
              <a:buAutoNum type="alphaLcParenR" startAt="4"/>
            </a:pPr>
            <a:r>
              <a:rPr lang="cs-CZ" dirty="0" smtClean="0"/>
              <a:t>Věcná škoda </a:t>
            </a:r>
          </a:p>
          <a:p>
            <a:pPr lvl="1"/>
            <a:r>
              <a:rPr lang="cs-CZ" dirty="0" smtClean="0"/>
              <a:t>zahrnuje škodu zejména na oděvu.</a:t>
            </a:r>
          </a:p>
          <a:p>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31</a:t>
            </a:fld>
            <a:endParaRPr lang="cs-CZ" altLang="cs-CZ" dirty="0"/>
          </a:p>
        </p:txBody>
      </p:sp>
      <p:sp>
        <p:nvSpPr>
          <p:cNvPr id="5" name="Nadpis 4"/>
          <p:cNvSpPr>
            <a:spLocks noGrp="1"/>
          </p:cNvSpPr>
          <p:nvPr>
            <p:ph type="title"/>
          </p:nvPr>
        </p:nvSpPr>
        <p:spPr>
          <a:xfrm>
            <a:off x="671874" y="274831"/>
            <a:ext cx="10753200" cy="451576"/>
          </a:xfrm>
        </p:spPr>
        <p:txBody>
          <a:bodyPr/>
          <a:lstStyle/>
          <a:p>
            <a:r>
              <a:rPr lang="cs-CZ" dirty="0" smtClean="0"/>
              <a:t>Zákonné pojištění odpovědnosti </a:t>
            </a:r>
            <a:r>
              <a:rPr lang="cs-CZ" dirty="0" err="1" smtClean="0"/>
              <a:t>zam</a:t>
            </a:r>
            <a:r>
              <a:rPr lang="cs-CZ" dirty="0" smtClean="0"/>
              <a:t>-tele za škodu při pracovním úrazu nebo nemoci z povolání</a:t>
            </a:r>
            <a:endParaRPr lang="cs-CZ" dirty="0"/>
          </a:p>
        </p:txBody>
      </p:sp>
      <p:sp>
        <p:nvSpPr>
          <p:cNvPr id="6" name="Zástupný symbol pro obsah 5"/>
          <p:cNvSpPr>
            <a:spLocks noGrp="1"/>
          </p:cNvSpPr>
          <p:nvPr>
            <p:ph idx="1"/>
          </p:nvPr>
        </p:nvSpPr>
        <p:spPr/>
        <p:txBody>
          <a:bodyPr/>
          <a:lstStyle/>
          <a:p>
            <a:r>
              <a:rPr lang="cs-CZ" sz="2400" dirty="0" smtClean="0"/>
              <a:t>Všichni </a:t>
            </a:r>
            <a:r>
              <a:rPr lang="cs-CZ" sz="2400" dirty="0" err="1" smtClean="0"/>
              <a:t>zam</a:t>
            </a:r>
            <a:r>
              <a:rPr lang="cs-CZ" sz="2400" dirty="0" smtClean="0"/>
              <a:t>-</a:t>
            </a:r>
            <a:r>
              <a:rPr lang="cs-CZ" sz="2400" dirty="0" err="1" smtClean="0"/>
              <a:t>telé</a:t>
            </a:r>
            <a:r>
              <a:rPr lang="cs-CZ" sz="2400" dirty="0" smtClean="0"/>
              <a:t> (FO i PO, s výjimkou </a:t>
            </a:r>
            <a:r>
              <a:rPr lang="cs-CZ" sz="2400" dirty="0" err="1" smtClean="0"/>
              <a:t>zam</a:t>
            </a:r>
            <a:r>
              <a:rPr lang="cs-CZ" sz="2400" dirty="0" smtClean="0"/>
              <a:t>-</a:t>
            </a:r>
            <a:r>
              <a:rPr lang="cs-CZ" sz="2400" dirty="0" err="1" smtClean="0"/>
              <a:t>telů</a:t>
            </a:r>
            <a:r>
              <a:rPr lang="cs-CZ" sz="2400" dirty="0" smtClean="0"/>
              <a:t>, kteří mají podle zákona postavení státního orgánu), zaměstnávající alespoň 1 </a:t>
            </a:r>
            <a:r>
              <a:rPr lang="cs-CZ" sz="2400" dirty="0" err="1" smtClean="0"/>
              <a:t>zam</a:t>
            </a:r>
            <a:r>
              <a:rPr lang="cs-CZ" sz="2400" dirty="0" smtClean="0"/>
              <a:t>-</a:t>
            </a:r>
            <a:r>
              <a:rPr lang="cs-CZ" sz="2400" dirty="0" err="1" smtClean="0"/>
              <a:t>ce</a:t>
            </a:r>
            <a:r>
              <a:rPr lang="cs-CZ" sz="2400" dirty="0" smtClean="0"/>
              <a:t>, jsou povinni sjednat výše uvedené pojištění</a:t>
            </a:r>
          </a:p>
          <a:p>
            <a:r>
              <a:rPr lang="cs-CZ" sz="2400" dirty="0" smtClean="0"/>
              <a:t>Smyslem pojištění je, aby se poškozeným </a:t>
            </a:r>
            <a:r>
              <a:rPr lang="cs-CZ" sz="2400" dirty="0" err="1" smtClean="0"/>
              <a:t>zam</a:t>
            </a:r>
            <a:r>
              <a:rPr lang="cs-CZ" sz="2400" dirty="0" smtClean="0"/>
              <a:t>-</a:t>
            </a:r>
            <a:r>
              <a:rPr lang="cs-CZ" sz="2400" dirty="0" err="1" smtClean="0"/>
              <a:t>cům</a:t>
            </a:r>
            <a:r>
              <a:rPr lang="cs-CZ" sz="2400" dirty="0" smtClean="0"/>
              <a:t> vždy dostalo náhrady škody, a to i v případě zániku </a:t>
            </a:r>
            <a:r>
              <a:rPr lang="cs-CZ" sz="2400" dirty="0" err="1" smtClean="0"/>
              <a:t>zam</a:t>
            </a:r>
            <a:r>
              <a:rPr lang="cs-CZ" sz="2400" dirty="0" smtClean="0"/>
              <a:t>-tele bez právního nástupce</a:t>
            </a:r>
          </a:p>
          <a:p>
            <a:r>
              <a:rPr lang="cs-CZ" sz="2400" dirty="0" smtClean="0"/>
              <a:t>Pojištění odpovědnosti vzniká vznikem prvního pracovněprávního vztahu u </a:t>
            </a:r>
            <a:r>
              <a:rPr lang="cs-CZ" sz="2400" dirty="0" err="1" smtClean="0"/>
              <a:t>zam</a:t>
            </a:r>
            <a:r>
              <a:rPr lang="cs-CZ" sz="2400" dirty="0" smtClean="0"/>
              <a:t>-tele. Na existenci pojištění a nároky postižených nemá vliv ani případné neplacení pojistného </a:t>
            </a:r>
            <a:r>
              <a:rPr lang="cs-CZ" sz="2400" dirty="0" err="1" smtClean="0"/>
              <a:t>zam</a:t>
            </a:r>
            <a:r>
              <a:rPr lang="cs-CZ" sz="2400" dirty="0" smtClean="0"/>
              <a:t>-</a:t>
            </a:r>
            <a:r>
              <a:rPr lang="cs-CZ" sz="2400" dirty="0" err="1" smtClean="0"/>
              <a:t>telem</a:t>
            </a:r>
            <a:endParaRPr lang="cs-CZ"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smtClean="0"/>
              <a:t>c) Odpovědnost za škodu na odložených </a:t>
            </a:r>
            <a:r>
              <a:rPr lang="cs-CZ" dirty="0" smtClean="0"/>
              <a:t>věcech §267</a:t>
            </a:r>
            <a:endParaRPr lang="cs-CZ" dirty="0"/>
          </a:p>
        </p:txBody>
      </p:sp>
      <p:sp>
        <p:nvSpPr>
          <p:cNvPr id="5" name="Zástupný symbol pro obsah 4"/>
          <p:cNvSpPr>
            <a:spLocks noGrp="1"/>
          </p:cNvSpPr>
          <p:nvPr>
            <p:ph idx="1"/>
          </p:nvPr>
        </p:nvSpPr>
        <p:spPr/>
        <p:txBody>
          <a:bodyPr/>
          <a:lstStyle/>
          <a:p>
            <a:r>
              <a:rPr lang="cs-CZ" sz="3200" dirty="0" err="1" smtClean="0"/>
              <a:t>Zam</a:t>
            </a:r>
            <a:r>
              <a:rPr lang="cs-CZ" sz="3200" dirty="0" smtClean="0"/>
              <a:t>-tel, u něhož je </a:t>
            </a:r>
            <a:r>
              <a:rPr lang="cs-CZ" sz="3200" dirty="0" err="1" smtClean="0"/>
              <a:t>zam</a:t>
            </a:r>
            <a:r>
              <a:rPr lang="cs-CZ" sz="3200" dirty="0" smtClean="0"/>
              <a:t>-</a:t>
            </a:r>
            <a:r>
              <a:rPr lang="cs-CZ" sz="3200" dirty="0" err="1" smtClean="0"/>
              <a:t>nec</a:t>
            </a:r>
            <a:r>
              <a:rPr lang="cs-CZ" sz="3200" dirty="0" smtClean="0"/>
              <a:t> v pracovním poměru, odpovídá za škodu na věcech, které u </a:t>
            </a:r>
            <a:r>
              <a:rPr lang="cs-CZ" sz="3200" dirty="0" err="1" smtClean="0"/>
              <a:t>zam</a:t>
            </a:r>
            <a:r>
              <a:rPr lang="cs-CZ" sz="3200" dirty="0" smtClean="0"/>
              <a:t>-tele odložil </a:t>
            </a:r>
            <a:r>
              <a:rPr lang="cs-CZ" sz="3200" dirty="0" err="1" smtClean="0"/>
              <a:t>zam</a:t>
            </a:r>
            <a:r>
              <a:rPr lang="cs-CZ" sz="3200" dirty="0" smtClean="0"/>
              <a:t>-</a:t>
            </a:r>
            <a:r>
              <a:rPr lang="cs-CZ" sz="3200" dirty="0" err="1" smtClean="0"/>
              <a:t>nec</a:t>
            </a:r>
            <a:endParaRPr lang="cs-CZ" sz="3200" dirty="0" smtClean="0"/>
          </a:p>
          <a:p>
            <a:pPr lvl="1"/>
            <a:r>
              <a:rPr lang="cs-CZ" sz="2400" dirty="0" smtClean="0"/>
              <a:t>Při plnění pracovních úkolů nebo v přímé souvislosti s ním</a:t>
            </a:r>
          </a:p>
          <a:p>
            <a:pPr lvl="1"/>
            <a:r>
              <a:rPr lang="cs-CZ" sz="2400" dirty="0" smtClean="0"/>
              <a:t>Na místě k tomu určeném nebo kam se obvykle odkládají</a:t>
            </a:r>
          </a:p>
          <a:p>
            <a:endParaRPr lang="cs-CZ" sz="3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6" name="Zástupný symbol pro obsah 5"/>
          <p:cNvSpPr>
            <a:spLocks noGrp="1"/>
          </p:cNvSpPr>
          <p:nvPr>
            <p:ph idx="1"/>
          </p:nvPr>
        </p:nvSpPr>
        <p:spPr/>
        <p:txBody>
          <a:bodyPr/>
          <a:lstStyle/>
          <a:p>
            <a:pPr>
              <a:buNone/>
            </a:pPr>
            <a:r>
              <a:rPr lang="cs-CZ" b="1" dirty="0" smtClean="0"/>
              <a:t>Rozsah náhrady škody</a:t>
            </a:r>
          </a:p>
          <a:p>
            <a:r>
              <a:rPr lang="cs-CZ" dirty="0" smtClean="0"/>
              <a:t>V plné výši </a:t>
            </a:r>
          </a:p>
          <a:p>
            <a:pPr lvl="1"/>
            <a:r>
              <a:rPr lang="cs-CZ" dirty="0" smtClean="0"/>
              <a:t>- za běžné věci, které </a:t>
            </a:r>
            <a:r>
              <a:rPr lang="cs-CZ" dirty="0" err="1" smtClean="0"/>
              <a:t>zam</a:t>
            </a:r>
            <a:r>
              <a:rPr lang="cs-CZ" dirty="0" smtClean="0"/>
              <a:t>-</a:t>
            </a:r>
            <a:r>
              <a:rPr lang="cs-CZ" dirty="0" err="1" smtClean="0"/>
              <a:t>nec</a:t>
            </a:r>
            <a:r>
              <a:rPr lang="cs-CZ" dirty="0" smtClean="0"/>
              <a:t> nosí do práce</a:t>
            </a:r>
          </a:p>
          <a:p>
            <a:r>
              <a:rPr lang="cs-CZ" dirty="0" smtClean="0"/>
              <a:t>Jen do částky 10 000 Kč</a:t>
            </a:r>
          </a:p>
          <a:p>
            <a:pPr lvl="1"/>
            <a:r>
              <a:rPr lang="cs-CZ" dirty="0" smtClean="0"/>
              <a:t>za věci, které se do práce obvykle nenosí</a:t>
            </a:r>
          </a:p>
          <a:p>
            <a:pPr lvl="1"/>
            <a:r>
              <a:rPr lang="cs-CZ" dirty="0" smtClean="0"/>
              <a:t>Pokud tyto věci převzal </a:t>
            </a:r>
            <a:r>
              <a:rPr lang="cs-CZ" dirty="0" err="1" smtClean="0"/>
              <a:t>zam</a:t>
            </a:r>
            <a:r>
              <a:rPr lang="cs-CZ" dirty="0" smtClean="0"/>
              <a:t>-tel do zvláštní úschovy nebo škodu způsobil jiný </a:t>
            </a:r>
            <a:r>
              <a:rPr lang="cs-CZ" dirty="0" err="1" smtClean="0"/>
              <a:t>zam</a:t>
            </a:r>
            <a:r>
              <a:rPr lang="cs-CZ" dirty="0" smtClean="0"/>
              <a:t>-</a:t>
            </a:r>
            <a:r>
              <a:rPr lang="cs-CZ" dirty="0" err="1" smtClean="0"/>
              <a:t>nec</a:t>
            </a:r>
            <a:r>
              <a:rPr lang="cs-CZ" dirty="0" smtClean="0"/>
              <a:t> </a:t>
            </a:r>
            <a:r>
              <a:rPr lang="cs-CZ" dirty="0" err="1" smtClean="0"/>
              <a:t>zam</a:t>
            </a:r>
            <a:r>
              <a:rPr lang="cs-CZ" dirty="0" smtClean="0"/>
              <a:t>-tele, potom odpovídá v plné výši</a:t>
            </a:r>
          </a:p>
          <a:p>
            <a:r>
              <a:rPr lang="cs-CZ" dirty="0" smtClean="0"/>
              <a:t>Nárok na náhradu škody zanikne, jestliže </a:t>
            </a:r>
            <a:r>
              <a:rPr lang="cs-CZ" dirty="0" err="1" smtClean="0"/>
              <a:t>zam</a:t>
            </a:r>
            <a:r>
              <a:rPr lang="cs-CZ" dirty="0" smtClean="0"/>
              <a:t>-</a:t>
            </a:r>
            <a:r>
              <a:rPr lang="cs-CZ" dirty="0" err="1" smtClean="0"/>
              <a:t>nec</a:t>
            </a:r>
            <a:r>
              <a:rPr lang="cs-CZ" dirty="0" smtClean="0"/>
              <a:t> o ní neuvědomil </a:t>
            </a:r>
            <a:r>
              <a:rPr lang="cs-CZ" dirty="0" err="1" smtClean="0"/>
              <a:t>zam</a:t>
            </a:r>
            <a:r>
              <a:rPr lang="cs-CZ" dirty="0" smtClean="0"/>
              <a:t>-tele bez zbytečného odkladu nejpozději do 15ti dnů ode dne, kdy se o škodě dozvěděl</a:t>
            </a:r>
          </a:p>
          <a:p>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
        <p:nvSpPr>
          <p:cNvPr id="5" name="Nadpis 4"/>
          <p:cNvSpPr>
            <a:spLocks noGrp="1"/>
          </p:cNvSpPr>
          <p:nvPr>
            <p:ph type="title"/>
          </p:nvPr>
        </p:nvSpPr>
        <p:spPr/>
        <p:txBody>
          <a:bodyPr/>
          <a:lstStyle/>
          <a:p>
            <a:r>
              <a:rPr lang="cs-CZ" dirty="0" smtClean="0"/>
              <a:t>d) Odpovědnosti při odvracení </a:t>
            </a:r>
            <a:r>
              <a:rPr lang="cs-CZ" dirty="0" smtClean="0"/>
              <a:t>škody §266</a:t>
            </a:r>
            <a:endParaRPr lang="cs-CZ" dirty="0"/>
          </a:p>
        </p:txBody>
      </p:sp>
      <p:sp>
        <p:nvSpPr>
          <p:cNvPr id="6" name="Zástupný symbol pro obsah 5"/>
          <p:cNvSpPr>
            <a:spLocks noGrp="1"/>
          </p:cNvSpPr>
          <p:nvPr>
            <p:ph idx="1"/>
          </p:nvPr>
        </p:nvSpPr>
        <p:spPr/>
        <p:txBody>
          <a:bodyPr/>
          <a:lstStyle/>
          <a:p>
            <a:r>
              <a:rPr lang="cs-CZ" dirty="0" err="1" smtClean="0"/>
              <a:t>Zam</a:t>
            </a:r>
            <a:r>
              <a:rPr lang="cs-CZ" dirty="0" smtClean="0"/>
              <a:t>-</a:t>
            </a:r>
            <a:r>
              <a:rPr lang="cs-CZ" dirty="0" err="1" smtClean="0"/>
              <a:t>nec</a:t>
            </a:r>
            <a:r>
              <a:rPr lang="cs-CZ" dirty="0" smtClean="0"/>
              <a:t>, který při odvracení škody hrozící </a:t>
            </a:r>
            <a:r>
              <a:rPr lang="cs-CZ" dirty="0" err="1" smtClean="0"/>
              <a:t>zam</a:t>
            </a:r>
            <a:r>
              <a:rPr lang="cs-CZ" dirty="0" smtClean="0"/>
              <a:t>-</a:t>
            </a:r>
            <a:r>
              <a:rPr lang="cs-CZ" dirty="0" err="1" smtClean="0"/>
              <a:t>teli</a:t>
            </a:r>
            <a:r>
              <a:rPr lang="cs-CZ" dirty="0" smtClean="0"/>
              <a:t> utrpěl věcnou škodu, má nárok na její úhradu, jakož i na náhradu účelně vynaložených nákladů</a:t>
            </a:r>
          </a:p>
          <a:p>
            <a:r>
              <a:rPr lang="cs-CZ" dirty="0" smtClean="0"/>
              <a:t>Podmínkou vzniku odpovědnosti je, že </a:t>
            </a:r>
            <a:r>
              <a:rPr lang="cs-CZ" dirty="0" err="1" smtClean="0"/>
              <a:t>zam</a:t>
            </a:r>
            <a:r>
              <a:rPr lang="cs-CZ" dirty="0" smtClean="0"/>
              <a:t>-</a:t>
            </a:r>
            <a:r>
              <a:rPr lang="cs-CZ" dirty="0" err="1" smtClean="0"/>
              <a:t>nec</a:t>
            </a:r>
            <a:endParaRPr lang="cs-CZ" dirty="0" smtClean="0"/>
          </a:p>
          <a:p>
            <a:pPr lvl="1"/>
            <a:r>
              <a:rPr lang="cs-CZ" dirty="0" smtClean="0"/>
              <a:t>Sám úmyslně nebezpečí nevyvolal </a:t>
            </a:r>
          </a:p>
          <a:p>
            <a:pPr lvl="1"/>
            <a:r>
              <a:rPr lang="cs-CZ" dirty="0" smtClean="0"/>
              <a:t>Počínal si způsobem přiměřeným okolnostem</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Funkce odpovědnosti za škodu</a:t>
            </a:r>
            <a:endParaRPr lang="cs-CZ" dirty="0"/>
          </a:p>
        </p:txBody>
      </p:sp>
      <p:sp>
        <p:nvSpPr>
          <p:cNvPr id="5" name="Zástupný symbol pro obsah 4"/>
          <p:cNvSpPr>
            <a:spLocks noGrp="1"/>
          </p:cNvSpPr>
          <p:nvPr>
            <p:ph idx="1"/>
          </p:nvPr>
        </p:nvSpPr>
        <p:spPr/>
        <p:txBody>
          <a:bodyPr/>
          <a:lstStyle/>
          <a:p>
            <a:pPr marL="586350" indent="-514350">
              <a:buFont typeface="+mj-lt"/>
              <a:buAutoNum type="alphaLcParenR"/>
            </a:pPr>
            <a:r>
              <a:rPr lang="cs-CZ" dirty="0" smtClean="0"/>
              <a:t>Preventivně výchovná</a:t>
            </a:r>
          </a:p>
          <a:p>
            <a:pPr lvl="1"/>
            <a:r>
              <a:rPr lang="cs-CZ" dirty="0" smtClean="0"/>
              <a:t>Aby při pracovněprávních vztazích nedocházelo ke vzniku škod</a:t>
            </a:r>
          </a:p>
          <a:p>
            <a:pPr marL="586350" indent="-514350">
              <a:buFont typeface="+mj-lt"/>
              <a:buAutoNum type="alphaLcParenR"/>
            </a:pPr>
            <a:r>
              <a:rPr lang="cs-CZ" dirty="0" smtClean="0"/>
              <a:t>Reparační (satisfakční)</a:t>
            </a:r>
          </a:p>
          <a:p>
            <a:pPr lvl="1"/>
            <a:r>
              <a:rPr lang="cs-CZ" dirty="0" smtClean="0"/>
              <a:t>Odčinění újmy na majetku (zdraví) poškozeného</a:t>
            </a:r>
          </a:p>
          <a:p>
            <a:pPr marL="586350" indent="-514350">
              <a:buFont typeface="+mj-lt"/>
              <a:buAutoNum type="alphaLcParenR"/>
            </a:pPr>
            <a:r>
              <a:rPr lang="cs-CZ" dirty="0" smtClean="0"/>
              <a:t>Represivní</a:t>
            </a:r>
          </a:p>
          <a:p>
            <a:pPr lvl="1"/>
            <a:r>
              <a:rPr lang="cs-CZ" dirty="0" smtClean="0"/>
              <a:t>Postih za porušení </a:t>
            </a:r>
            <a:r>
              <a:rPr lang="cs-CZ" dirty="0" smtClean="0"/>
              <a:t>povinností/nezabránění škodné události</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599684" y="226705"/>
            <a:ext cx="10753200" cy="451576"/>
          </a:xfrm>
        </p:spPr>
        <p:txBody>
          <a:bodyPr/>
          <a:lstStyle/>
          <a:p>
            <a:r>
              <a:rPr lang="cs-CZ" dirty="0" smtClean="0"/>
              <a:t>Odpovědnost za škodu</a:t>
            </a:r>
            <a:endParaRPr lang="cs-CZ" dirty="0"/>
          </a:p>
        </p:txBody>
      </p:sp>
      <p:sp>
        <p:nvSpPr>
          <p:cNvPr id="5" name="Zástupný symbol pro obsah 4"/>
          <p:cNvSpPr>
            <a:spLocks noGrp="1"/>
          </p:cNvSpPr>
          <p:nvPr>
            <p:ph idx="1"/>
          </p:nvPr>
        </p:nvSpPr>
        <p:spPr>
          <a:xfrm>
            <a:off x="563590" y="801666"/>
            <a:ext cx="11335642" cy="4139998"/>
          </a:xfrm>
        </p:spPr>
        <p:txBody>
          <a:bodyPr/>
          <a:lstStyle/>
          <a:p>
            <a:r>
              <a:rPr lang="cs-CZ" dirty="0" smtClean="0"/>
              <a:t>U zaměstnance</a:t>
            </a:r>
          </a:p>
          <a:p>
            <a:pPr lvl="1"/>
            <a:r>
              <a:rPr lang="cs-CZ" dirty="0" smtClean="0"/>
              <a:t>Limity náhrady škody</a:t>
            </a:r>
          </a:p>
          <a:p>
            <a:pPr lvl="2"/>
            <a:r>
              <a:rPr lang="cs-CZ" dirty="0" smtClean="0"/>
              <a:t>– jsou na něj odkázáni rodinní příslušníci jejichž existence může být ohrožena, úhrada celkové škody často nemožná</a:t>
            </a:r>
          </a:p>
          <a:p>
            <a:pPr lvl="1"/>
            <a:r>
              <a:rPr lang="cs-CZ" dirty="0" smtClean="0"/>
              <a:t>Subjektivní odpovědnost</a:t>
            </a:r>
          </a:p>
          <a:p>
            <a:pPr lvl="2"/>
            <a:r>
              <a:rPr lang="cs-CZ" dirty="0" smtClean="0"/>
              <a:t>Jen za škodu, kterou zavinil</a:t>
            </a:r>
            <a:endParaRPr lang="cs-CZ" dirty="0" smtClean="0"/>
          </a:p>
          <a:p>
            <a:r>
              <a:rPr lang="cs-CZ" dirty="0" smtClean="0"/>
              <a:t>U zaměstnavatele</a:t>
            </a:r>
          </a:p>
          <a:p>
            <a:pPr lvl="1"/>
            <a:r>
              <a:rPr lang="cs-CZ" dirty="0" smtClean="0"/>
              <a:t>Uhrazena veškerá škoda</a:t>
            </a:r>
          </a:p>
          <a:p>
            <a:pPr lvl="1"/>
            <a:r>
              <a:rPr lang="cs-CZ" dirty="0" smtClean="0"/>
              <a:t>Objektivní odpovědnost</a:t>
            </a:r>
          </a:p>
          <a:p>
            <a:pPr lvl="2"/>
            <a:r>
              <a:rPr lang="cs-CZ" dirty="0" smtClean="0"/>
              <a:t>Bez ohledu na zavinění</a:t>
            </a:r>
          </a:p>
          <a:p>
            <a:r>
              <a:rPr lang="cs-CZ" dirty="0" smtClean="0"/>
              <a:t>Škoda = majetková újma vyčíslená v penězích</a:t>
            </a:r>
          </a:p>
          <a:p>
            <a:pPr lvl="1"/>
            <a:r>
              <a:rPr lang="cs-CZ" dirty="0" smtClean="0"/>
              <a:t>Skutečná škoda x jiná škoda = ušlý zisk</a:t>
            </a:r>
          </a:p>
          <a:p>
            <a:r>
              <a:rPr lang="cs-CZ" i="1" dirty="0" smtClean="0"/>
              <a:t>Ke škodě musí dojít při plnění pracovních úkolů nebo v přímé souvislosti s nimi</a:t>
            </a:r>
            <a:endParaRPr lang="cs-CZ" i="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smtClean="0"/>
              <a:t>Odpovědnost </a:t>
            </a:r>
            <a:r>
              <a:rPr lang="cs-CZ" dirty="0" err="1" smtClean="0"/>
              <a:t>zam</a:t>
            </a:r>
            <a:r>
              <a:rPr lang="cs-CZ" dirty="0" smtClean="0"/>
              <a:t>-</a:t>
            </a:r>
            <a:r>
              <a:rPr lang="cs-CZ" dirty="0" err="1" smtClean="0"/>
              <a:t>ce</a:t>
            </a:r>
            <a:r>
              <a:rPr lang="cs-CZ" dirty="0" smtClean="0"/>
              <a:t> za škodu</a:t>
            </a:r>
            <a:endParaRPr lang="cs-CZ" dirty="0"/>
          </a:p>
        </p:txBody>
      </p:sp>
      <p:sp>
        <p:nvSpPr>
          <p:cNvPr id="5" name="Zástupný symbol pro obsah 4"/>
          <p:cNvSpPr>
            <a:spLocks noGrp="1"/>
          </p:cNvSpPr>
          <p:nvPr>
            <p:ph idx="1"/>
          </p:nvPr>
        </p:nvSpPr>
        <p:spPr/>
        <p:txBody>
          <a:bodyPr/>
          <a:lstStyle/>
          <a:p>
            <a:pPr marL="586350" indent="-514350">
              <a:buFont typeface="+mj-lt"/>
              <a:buAutoNum type="alphaLcParenR"/>
            </a:pPr>
            <a:r>
              <a:rPr lang="cs-CZ" dirty="0" smtClean="0"/>
              <a:t>Obecná</a:t>
            </a:r>
          </a:p>
          <a:p>
            <a:pPr marL="586350" indent="-514350">
              <a:buFont typeface="+mj-lt"/>
              <a:buAutoNum type="alphaLcParenR"/>
            </a:pPr>
            <a:r>
              <a:rPr lang="cs-CZ" dirty="0" smtClean="0"/>
              <a:t>Za nesplnění povinnosti k odvrácení škody</a:t>
            </a:r>
          </a:p>
          <a:p>
            <a:pPr marL="586350" indent="-514350">
              <a:buFont typeface="+mj-lt"/>
              <a:buAutoNum type="alphaLcParenR"/>
            </a:pPr>
            <a:r>
              <a:rPr lang="cs-CZ" dirty="0" smtClean="0"/>
              <a:t>Za schodek na svěřených hodnotách</a:t>
            </a:r>
          </a:p>
          <a:p>
            <a:pPr marL="586350" indent="-514350">
              <a:buFont typeface="+mj-lt"/>
              <a:buAutoNum type="alphaLcParenR"/>
            </a:pPr>
            <a:r>
              <a:rPr lang="cs-CZ" dirty="0" smtClean="0"/>
              <a:t>Za ztrátu svěřených předmětů </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a) Obecná </a:t>
            </a:r>
            <a:r>
              <a:rPr lang="cs-CZ" dirty="0" smtClean="0"/>
              <a:t>odpovědnost §250</a:t>
            </a:r>
            <a:endParaRPr lang="cs-CZ" dirty="0"/>
          </a:p>
        </p:txBody>
      </p:sp>
      <p:sp>
        <p:nvSpPr>
          <p:cNvPr id="5" name="Zástupný symbol pro obsah 4"/>
          <p:cNvSpPr>
            <a:spLocks noGrp="1"/>
          </p:cNvSpPr>
          <p:nvPr>
            <p:ph idx="1"/>
          </p:nvPr>
        </p:nvSpPr>
        <p:spPr>
          <a:xfrm>
            <a:off x="695937" y="1234802"/>
            <a:ext cx="10753200" cy="4139998"/>
          </a:xfrm>
        </p:spPr>
        <p:txBody>
          <a:bodyPr/>
          <a:lstStyle/>
          <a:p>
            <a:r>
              <a:rPr lang="cs-CZ" dirty="0" err="1" smtClean="0"/>
              <a:t>Zam</a:t>
            </a:r>
            <a:r>
              <a:rPr lang="cs-CZ" dirty="0" smtClean="0"/>
              <a:t>-</a:t>
            </a:r>
            <a:r>
              <a:rPr lang="cs-CZ" dirty="0" err="1" smtClean="0"/>
              <a:t>nec</a:t>
            </a:r>
            <a:r>
              <a:rPr lang="cs-CZ" dirty="0" smtClean="0"/>
              <a:t> odpovídá </a:t>
            </a:r>
            <a:r>
              <a:rPr lang="cs-CZ" dirty="0" err="1" smtClean="0"/>
              <a:t>zam</a:t>
            </a:r>
            <a:r>
              <a:rPr lang="cs-CZ" dirty="0" smtClean="0"/>
              <a:t>-</a:t>
            </a:r>
            <a:r>
              <a:rPr lang="cs-CZ" dirty="0" err="1" smtClean="0"/>
              <a:t>teli</a:t>
            </a:r>
            <a:r>
              <a:rPr lang="cs-CZ" dirty="0" smtClean="0"/>
              <a:t> za škodu, kterou mu způsobil zaviněným porušením povinnosti </a:t>
            </a:r>
            <a:r>
              <a:rPr lang="cs-CZ" b="1" dirty="0" smtClean="0"/>
              <a:t>při plnění pracovních úkolů nebo v přímé souvislosti s nim</a:t>
            </a:r>
          </a:p>
          <a:p>
            <a:r>
              <a:rPr lang="cs-CZ" dirty="0" smtClean="0"/>
              <a:t>Důkazní břemeno nese </a:t>
            </a:r>
            <a:r>
              <a:rPr lang="cs-CZ" dirty="0" err="1" smtClean="0"/>
              <a:t>zam</a:t>
            </a:r>
            <a:r>
              <a:rPr lang="cs-CZ" dirty="0" smtClean="0"/>
              <a:t>-tel</a:t>
            </a:r>
          </a:p>
          <a:p>
            <a:pPr lvl="1"/>
            <a:r>
              <a:rPr lang="cs-CZ" dirty="0" smtClean="0"/>
              <a:t>Je povinen prokázat </a:t>
            </a:r>
            <a:r>
              <a:rPr lang="cs-CZ" dirty="0" err="1" smtClean="0"/>
              <a:t>zam</a:t>
            </a:r>
            <a:r>
              <a:rPr lang="cs-CZ" dirty="0" smtClean="0"/>
              <a:t>-</a:t>
            </a:r>
            <a:r>
              <a:rPr lang="cs-CZ" dirty="0" err="1" smtClean="0"/>
              <a:t>covo</a:t>
            </a:r>
            <a:r>
              <a:rPr lang="cs-CZ" dirty="0" smtClean="0"/>
              <a:t> zavinění</a:t>
            </a:r>
          </a:p>
          <a:p>
            <a:pPr lvl="1"/>
            <a:r>
              <a:rPr lang="cs-CZ" dirty="0" smtClean="0"/>
              <a:t>Do doby prokázání viny svědčí ve prospěch </a:t>
            </a:r>
            <a:r>
              <a:rPr lang="cs-CZ" dirty="0" err="1" smtClean="0"/>
              <a:t>zam</a:t>
            </a:r>
            <a:r>
              <a:rPr lang="cs-CZ" dirty="0" smtClean="0"/>
              <a:t>-</a:t>
            </a:r>
            <a:r>
              <a:rPr lang="cs-CZ" dirty="0" err="1" smtClean="0"/>
              <a:t>ce</a:t>
            </a:r>
            <a:r>
              <a:rPr lang="cs-CZ" dirty="0" smtClean="0"/>
              <a:t> právní domněnka (presumpce neviny)</a:t>
            </a:r>
          </a:p>
          <a:p>
            <a:r>
              <a:rPr lang="cs-CZ" dirty="0" smtClean="0"/>
              <a:t>Výše náhrady škody způsobené:</a:t>
            </a:r>
          </a:p>
          <a:p>
            <a:pPr lvl="1"/>
            <a:r>
              <a:rPr lang="cs-CZ" dirty="0" smtClean="0"/>
              <a:t>z nedbalosti - nesmí přesáhnout 4,5 násobek průměrného měsíčního výdělku před porušením povinnosti</a:t>
            </a:r>
          </a:p>
          <a:p>
            <a:pPr lvl="1"/>
            <a:r>
              <a:rPr lang="cs-CZ" dirty="0" smtClean="0"/>
              <a:t>v opilosti nebo po užití jiných návykových látek - hradí se celá skutečná škoda</a:t>
            </a:r>
          </a:p>
          <a:p>
            <a:pPr lvl="1"/>
            <a:r>
              <a:rPr lang="cs-CZ" dirty="0" smtClean="0"/>
              <a:t>úmyslně –plná výše, </a:t>
            </a:r>
            <a:r>
              <a:rPr lang="cs-CZ" dirty="0" err="1" smtClean="0"/>
              <a:t>zam</a:t>
            </a:r>
            <a:r>
              <a:rPr lang="cs-CZ" dirty="0" smtClean="0"/>
              <a:t>-tel může požadovat náhradu i jiné škody.</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Zaměstnanec způsobil při provozu škodu z nedbalosti ve výši 50 000 Kč. Jeho průměrná mzda činí 10 000 Kč.</a:t>
            </a:r>
          </a:p>
          <a:p>
            <a:pPr>
              <a:buNone/>
            </a:pPr>
            <a:r>
              <a:rPr lang="cs-CZ" dirty="0" smtClean="0"/>
              <a:t>V jaké výši bude předepsána náhrada škody?</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9</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traktorista měl podle instrukcí vždy po skončení práce před opuštěním traktoru zajistit kola zarážkami.  Zaměstnanec však před odchodem na oběd kola nezajistil a traktor se po svažitém terénu dal do pohybu a převrátil se. </a:t>
            </a:r>
          </a:p>
          <a:p>
            <a:pPr>
              <a:buNone/>
            </a:pPr>
            <a:r>
              <a:rPr lang="cs-CZ" dirty="0" smtClean="0"/>
              <a:t>Kdo odpovídá za </a:t>
            </a:r>
            <a:r>
              <a:rPr lang="cs-CZ" dirty="0" smtClean="0"/>
              <a:t>škodu?</a:t>
            </a:r>
            <a:endParaRPr lang="cs-CZ" dirty="0"/>
          </a:p>
        </p:txBody>
      </p:sp>
    </p:spTree>
  </p:cSld>
  <p:clrMapOvr>
    <a:masterClrMapping/>
  </p:clrMapOvr>
</p:sld>
</file>

<file path=ppt/theme/theme1.xml><?xml version="1.0" encoding="utf-8"?>
<a:theme xmlns:a="http://schemas.openxmlformats.org/drawingml/2006/main" name="prezentace-edu-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zentace-EDU-CZ.potx" id="{8FD1629D-3839-4F88-8028-8A89168F1D21}" vid="{6F6C369B-0563-478E-9F77-48BCECFDEE8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420</TotalTime>
  <Words>2866</Words>
  <Application>Microsoft Office PowerPoint</Application>
  <PresentationFormat>Vlastní</PresentationFormat>
  <Paragraphs>292</Paragraphs>
  <Slides>34</Slides>
  <Notes>19</Notes>
  <HiddenSlides>0</HiddenSlides>
  <MMClips>0</MMClips>
  <ScaleCrop>false</ScaleCrop>
  <HeadingPairs>
    <vt:vector size="4" baseType="variant">
      <vt:variant>
        <vt:lpstr>Motiv</vt:lpstr>
      </vt:variant>
      <vt:variant>
        <vt:i4>1</vt:i4>
      </vt:variant>
      <vt:variant>
        <vt:lpstr>Nadpisy snímků</vt:lpstr>
      </vt:variant>
      <vt:variant>
        <vt:i4>34</vt:i4>
      </vt:variant>
    </vt:vector>
  </HeadingPairs>
  <TitlesOfParts>
    <vt:vector size="35" baseType="lpstr">
      <vt:lpstr>prezentace-edu-cz</vt:lpstr>
      <vt:lpstr>Pracovněprávní odpovědnost</vt:lpstr>
      <vt:lpstr>Pojem odpovědnosti za škodu</vt:lpstr>
      <vt:lpstr>Pracovněprávní odpovědnost  </vt:lpstr>
      <vt:lpstr>Funkce odpovědnosti za škodu</vt:lpstr>
      <vt:lpstr>Odpovědnost za škodu</vt:lpstr>
      <vt:lpstr>Odpovědnost zam-ce za škodu</vt:lpstr>
      <vt:lpstr>a) Obecná odpovědnost §250</vt:lpstr>
      <vt:lpstr>Snímek 8</vt:lpstr>
      <vt:lpstr>Snímek 9</vt:lpstr>
      <vt:lpstr>Snímek 10</vt:lpstr>
      <vt:lpstr>b) Odpovědnost za nesplnění povinnosti k odvrácení škody §251 </vt:lpstr>
      <vt:lpstr>Snímek 12</vt:lpstr>
      <vt:lpstr>Snímek 13</vt:lpstr>
      <vt:lpstr>c) Odpovědnost za schodek na svěřených hodnotách, které je zam-nec povinen vyúčtovat §252</vt:lpstr>
      <vt:lpstr>Snímek 15</vt:lpstr>
      <vt:lpstr>Snímek 16</vt:lpstr>
      <vt:lpstr>d) Odpovědnost za ztrátu svěřených předmětů §255 </vt:lpstr>
      <vt:lpstr>Snímek 18</vt:lpstr>
      <vt:lpstr>Snímek 19</vt:lpstr>
      <vt:lpstr>Odpovědnost zaměstnavatele za škodu</vt:lpstr>
      <vt:lpstr>a) Obecná odpovědnost §265 </vt:lpstr>
      <vt:lpstr>Snímek 22</vt:lpstr>
      <vt:lpstr>Snímek 23</vt:lpstr>
      <vt:lpstr>Snímek 24</vt:lpstr>
      <vt:lpstr>b) Odpovědnost při pracovních úrazech a nemocech z povolání</vt:lpstr>
      <vt:lpstr>Pracovní úraz</vt:lpstr>
      <vt:lpstr>Nemoc z povolání</vt:lpstr>
      <vt:lpstr>Snímek 28</vt:lpstr>
      <vt:lpstr>Náhrada škody  </vt:lpstr>
      <vt:lpstr>Snímek 30</vt:lpstr>
      <vt:lpstr>Zákonné pojištění odpovědnosti zam-tele za škodu při pracovním úrazu nebo nemoci z povolání</vt:lpstr>
      <vt:lpstr>c) Odpovědnost za škodu na odložených věcech §267</vt:lpstr>
      <vt:lpstr>Snímek 33</vt:lpstr>
      <vt:lpstr>d) Odpovědnosti při odvracení škody §266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Lenovo</cp:lastModifiedBy>
  <cp:revision>37</cp:revision>
  <cp:lastPrinted>1601-01-01T00:00:00Z</cp:lastPrinted>
  <dcterms:created xsi:type="dcterms:W3CDTF">2019-06-11T20:19:30Z</dcterms:created>
  <dcterms:modified xsi:type="dcterms:W3CDTF">2019-11-05T20:19:42Z</dcterms:modified>
</cp:coreProperties>
</file>