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67" r:id="rId3"/>
    <p:sldId id="268" r:id="rId4"/>
    <p:sldId id="269" r:id="rId5"/>
    <p:sldId id="270" r:id="rId6"/>
    <p:sldId id="266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149293C-CA5A-45A9-97E1-F6E5B9A12AFF}" type="datetimeFigureOut">
              <a:rPr lang="cs-CZ" smtClean="0"/>
              <a:t>8.11.2019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03E601-FB75-445E-8DD8-125C18D0CC9B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8779882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Obdélník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Obdélník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Obdélník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Obdélník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Obdélník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Zaoblený obdélník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Zaoblený obdélník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Obdélník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obsah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6" name="Zástupný symbol pro datum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27" name="Zástupný symbol pro číslo snímku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8" name="Zástupný symbol pro zápatí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Obdélník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Obdélník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Obdélník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Obdélník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Obdélník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Zaoblený obdélník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Zaoblený obdélník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Obdélník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Obdélník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Obdélník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Obdélník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Obdélník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Obdélník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A5671BEB-E048-409B-8887-16C1FA94181E}" type="datetimeFigureOut">
              <a:rPr lang="cs-CZ" smtClean="0"/>
              <a:pPr/>
              <a:t>8.11.2019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cs-CZ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B865AB7A-6C04-4E75-9F48-14C94681365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dirty="0" smtClean="0"/>
              <a:t>Uchazeč o zaměstnání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Helena Zelníčková</a:t>
            </a:r>
            <a:endParaRPr lang="cs-CZ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Uchazeč o  zaměstnání - definice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 smtClean="0"/>
              <a:t>Uchazeč o zaměstnání je FO, která:</a:t>
            </a:r>
          </a:p>
          <a:p>
            <a:pPr algn="just"/>
            <a:r>
              <a:rPr lang="cs-CZ" b="1" dirty="0"/>
              <a:t>osobně požádá o zprostředkování vhodného zaměstnání krajskou pobočku </a:t>
            </a:r>
            <a:r>
              <a:rPr lang="cs-CZ" b="1" dirty="0" smtClean="0"/>
              <a:t>ÚP, </a:t>
            </a:r>
            <a:r>
              <a:rPr lang="cs-CZ" b="1" dirty="0"/>
              <a:t>v jehož správním obvodu má </a:t>
            </a:r>
            <a:r>
              <a:rPr lang="cs-CZ" b="1" dirty="0" smtClean="0"/>
              <a:t>bydliště, </a:t>
            </a:r>
            <a:endParaRPr lang="cs-CZ" b="1" dirty="0"/>
          </a:p>
          <a:p>
            <a:pPr algn="just"/>
            <a:r>
              <a:rPr lang="cs-CZ" b="1" dirty="0"/>
              <a:t>splňuje zákonem stanovené podmínky pro zařazení do evidence uchazečů o </a:t>
            </a:r>
            <a:r>
              <a:rPr lang="cs-CZ" b="1" dirty="0" smtClean="0"/>
              <a:t>zaměstnání.</a:t>
            </a:r>
            <a:r>
              <a:rPr lang="cs-CZ" b="1" dirty="0"/>
              <a:t> </a:t>
            </a:r>
          </a:p>
          <a:p>
            <a:pPr marL="109728" indent="0" algn="just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257709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 smtClean="0"/>
              <a:t>Práva uchazeče o zaměstnání</a:t>
            </a:r>
            <a:endParaRPr lang="cs-CZ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109728" indent="0">
              <a:buNone/>
            </a:pPr>
            <a:r>
              <a:rPr lang="cs-CZ" b="1" dirty="0" smtClean="0"/>
              <a:t>Uchazeč má právo na: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</a:t>
            </a:r>
            <a:r>
              <a:rPr lang="cs-CZ" b="1" dirty="0"/>
              <a:t>zprostředkování </a:t>
            </a:r>
            <a:r>
              <a:rPr lang="cs-CZ" b="1" dirty="0" smtClean="0"/>
              <a:t>zaměstnání - na </a:t>
            </a:r>
            <a:r>
              <a:rPr lang="cs-CZ" b="1" dirty="0"/>
              <a:t>vyhledávání vhodného zaměstnání, poradenství a poskytování informací o pracovních </a:t>
            </a:r>
            <a:r>
              <a:rPr lang="cs-CZ" b="1" dirty="0" smtClean="0"/>
              <a:t>příležitostech,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</a:t>
            </a:r>
            <a:r>
              <a:rPr lang="cs-CZ" b="1" dirty="0"/>
              <a:t>podporu v nezaměstnanosti při splnění zákonem stanovených </a:t>
            </a:r>
            <a:r>
              <a:rPr lang="cs-CZ" b="1" dirty="0" smtClean="0"/>
              <a:t>podmínek,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</a:t>
            </a:r>
            <a:r>
              <a:rPr lang="cs-CZ" b="1" dirty="0"/>
              <a:t>zvýšenou péči při zprostředkování zaměstnání, pokud ji </a:t>
            </a:r>
            <a:r>
              <a:rPr lang="cs-CZ" b="1" dirty="0" smtClean="0"/>
              <a:t>potřebuje,</a:t>
            </a:r>
          </a:p>
          <a:p>
            <a:pPr algn="just">
              <a:buFont typeface="Wingdings" panose="05000000000000000000" pitchFamily="2" charset="2"/>
              <a:buChar char="ü"/>
            </a:pPr>
            <a:r>
              <a:rPr lang="cs-CZ" b="1" dirty="0" smtClean="0"/>
              <a:t>na </a:t>
            </a:r>
            <a:r>
              <a:rPr lang="cs-CZ" b="1" dirty="0"/>
              <a:t>pracovní rehabilitaci, pokud je osobou se zdravotním postižením.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68410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Povinnosti uchazeče o zaměstnání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" panose="05000000000000000000" pitchFamily="2" charset="2"/>
              <a:buChar char="ü"/>
            </a:pPr>
            <a:r>
              <a:rPr lang="cs-CZ" b="1" dirty="0"/>
              <a:t>poskytovat krajské pobočce Úřadu práce potřebnou součinnost při zprostředkování zaměstnání a řídit se jeho </a:t>
            </a:r>
            <a:r>
              <a:rPr lang="cs-CZ" b="1" dirty="0" smtClean="0"/>
              <a:t>pokyny</a:t>
            </a:r>
            <a:r>
              <a:rPr lang="cs-CZ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0563889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cs-CZ" dirty="0" smtClean="0"/>
              <a:t>Podpůrčí doba pro poskytování podpory v nezaměstnanosti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do 50 let věku 5 měsíců,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nad 50 do 55 let věku 8 měsíců,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b="1" dirty="0"/>
              <a:t>nad 55 let věku 11 měsíců.</a:t>
            </a:r>
          </a:p>
          <a:p>
            <a:pPr marL="109728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2163838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Zdroje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109728" indent="0" algn="just">
              <a:buNone/>
            </a:pPr>
            <a:r>
              <a:rPr lang="cs-CZ" b="1" dirty="0"/>
              <a:t>Základní práva a povinnosti uchazeče o zaměstnání a zájemce o zaměstnání [Online]. (2019). Základní práva a povinnosti uchazeče o zaměstnání a zájemce o zaměstnání [Online]. </a:t>
            </a:r>
            <a:r>
              <a:rPr lang="cs-CZ" b="1" dirty="0" err="1"/>
              <a:t>Retrieved</a:t>
            </a:r>
            <a:r>
              <a:rPr lang="cs-CZ" b="1" dirty="0"/>
              <a:t> </a:t>
            </a:r>
            <a:r>
              <a:rPr lang="cs-CZ" b="1" dirty="0" err="1"/>
              <a:t>November</a:t>
            </a:r>
            <a:r>
              <a:rPr lang="cs-CZ" b="1" dirty="0"/>
              <a:t> 08, 2019, </a:t>
            </a:r>
            <a:r>
              <a:rPr lang="cs-CZ" b="1" dirty="0" err="1"/>
              <a:t>from</a:t>
            </a:r>
            <a:r>
              <a:rPr lang="cs-CZ" b="1" dirty="0"/>
              <a:t> Úřad práce ČR </a:t>
            </a:r>
            <a:r>
              <a:rPr lang="cs-CZ" b="1" dirty="0" err="1"/>
              <a:t>website</a:t>
            </a:r>
            <a:r>
              <a:rPr lang="cs-CZ" b="1" dirty="0"/>
              <a:t>: https://www.uradprace.cz/web/cz/prava-a-povinnosti-uchazece-a-zajemce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774924879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istický">
  <a:themeElements>
    <a:clrScheme name="Urbanistický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Vlastní 1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Urbanistický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354</TotalTime>
  <Words>161</Words>
  <Application>Microsoft Office PowerPoint</Application>
  <PresentationFormat>Předvádění na obrazovce (4:3)</PresentationFormat>
  <Paragraphs>20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5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12" baseType="lpstr">
      <vt:lpstr>Arial</vt:lpstr>
      <vt:lpstr>Calibri</vt:lpstr>
      <vt:lpstr>Georgia</vt:lpstr>
      <vt:lpstr>Wingdings</vt:lpstr>
      <vt:lpstr>Wingdings 2</vt:lpstr>
      <vt:lpstr>Urbanistický</vt:lpstr>
      <vt:lpstr>Uchazeč o zaměstnání</vt:lpstr>
      <vt:lpstr>Uchazeč o  zaměstnání - definice</vt:lpstr>
      <vt:lpstr>Práva uchazeče o zaměstnání</vt:lpstr>
      <vt:lpstr>Povinnosti uchazeče o zaměstnání</vt:lpstr>
      <vt:lpstr>Podpůrčí doba pro poskytování podpory v nezaměstnanosti </vt:lpstr>
      <vt:lpstr>Zdroje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Přijímací řízení</dc:title>
  <dc:creator>Nikola</dc:creator>
  <cp:lastModifiedBy>Zelníčková Helena</cp:lastModifiedBy>
  <cp:revision>37</cp:revision>
  <dcterms:created xsi:type="dcterms:W3CDTF">2014-03-11T09:05:04Z</dcterms:created>
  <dcterms:modified xsi:type="dcterms:W3CDTF">2019-11-08T06:58:51Z</dcterms:modified>
</cp:coreProperties>
</file>