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FontTx/>
              <a:buChar char="-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managementu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Mikroprostředí (oborové, odvětvové)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4290" y="1257662"/>
            <a:ext cx="10753200" cy="4983118"/>
          </a:xfrm>
        </p:spPr>
        <p:txBody>
          <a:bodyPr/>
          <a:lstStyle/>
          <a:p>
            <a:r>
              <a:rPr lang="cs-CZ" dirty="0" smtClean="0"/>
              <a:t>Obor = skupina firem produkující stejné nebo navzájem zaměnitelné produkty (ucházejí se o stejné zákazníky)</a:t>
            </a:r>
          </a:p>
          <a:p>
            <a:r>
              <a:rPr lang="cs-CZ" dirty="0" smtClean="0"/>
              <a:t>Odvětví = skupina výrobců, dovozců a uživatelů stejných nebo vzájemně zaměnitelných výrobků a služeb</a:t>
            </a:r>
          </a:p>
          <a:p>
            <a:r>
              <a:rPr lang="cs-CZ" dirty="0" smtClean="0"/>
              <a:t>Klíčoví aktéři oborového prostředí:</a:t>
            </a:r>
          </a:p>
          <a:p>
            <a:pPr lvl="1"/>
            <a:r>
              <a:rPr lang="cs-CZ" dirty="0" smtClean="0"/>
              <a:t>Zákazníci, spolupracovníci/dodavatelé, konkurenti</a:t>
            </a:r>
          </a:p>
          <a:p>
            <a:r>
              <a:rPr lang="cs-CZ" dirty="0" smtClean="0"/>
              <a:t>Skupiny činitelů vytvářející odvětvové prostředí:</a:t>
            </a:r>
          </a:p>
          <a:p>
            <a:pPr lvl="1"/>
            <a:r>
              <a:rPr lang="cs-CZ" dirty="0" smtClean="0"/>
              <a:t>Velikost trhu, úroveň odvětví, životní stádium, konkurence, závislost odvětví, ziskovost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analýza vnějšího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566272"/>
            <a:ext cx="10753200" cy="4139998"/>
          </a:xfrm>
        </p:spPr>
        <p:txBody>
          <a:bodyPr/>
          <a:lstStyle/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Zjistit, co se děje v okolí organizace</a:t>
            </a:r>
          </a:p>
          <a:p>
            <a:pPr lvl="1"/>
            <a:r>
              <a:rPr lang="cs-CZ" dirty="0" smtClean="0"/>
              <a:t>Pokusit se předvídat, jak to může ovlivnit činnost a existenci organizace</a:t>
            </a:r>
          </a:p>
          <a:p>
            <a:pPr lvl="1"/>
            <a:r>
              <a:rPr lang="cs-CZ" dirty="0" smtClean="0"/>
              <a:t>Jak by se na změny měla organizace připravit (co by měla udělat)</a:t>
            </a:r>
          </a:p>
          <a:p>
            <a:r>
              <a:rPr lang="cs-CZ" dirty="0" smtClean="0"/>
              <a:t>Analýza vnějšího prostředí má odpovědět na tyto otázky:</a:t>
            </a:r>
          </a:p>
          <a:p>
            <a:pPr lvl="1"/>
            <a:r>
              <a:rPr lang="cs-CZ" dirty="0" smtClean="0"/>
              <a:t>Které faktory vnějšího prostředí se mění a ovlivňují organizaci?</a:t>
            </a:r>
          </a:p>
          <a:p>
            <a:pPr lvl="1"/>
            <a:r>
              <a:rPr lang="cs-CZ" dirty="0" smtClean="0"/>
              <a:t>Které z nich jsou </a:t>
            </a:r>
            <a:r>
              <a:rPr lang="cs-CZ" b="1" dirty="0" smtClean="0"/>
              <a:t>příležitosti</a:t>
            </a:r>
            <a:r>
              <a:rPr lang="cs-CZ" dirty="0" smtClean="0"/>
              <a:t> a které </a:t>
            </a:r>
            <a:r>
              <a:rPr lang="cs-CZ" b="1" dirty="0" smtClean="0"/>
              <a:t>hrozby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Které z nich jsou nejdůležitější v současnosti, blízké a vzdálenější budoucnosti?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Prvky a jejich vztahy vyskytující se uvnitř organizace</a:t>
            </a:r>
          </a:p>
          <a:p>
            <a:pPr lvl="1"/>
            <a:r>
              <a:rPr lang="cs-CZ" dirty="0" smtClean="0"/>
              <a:t>Prvky = lidé a věcné prostředky</a:t>
            </a:r>
          </a:p>
          <a:p>
            <a:r>
              <a:rPr lang="cs-CZ" dirty="0" smtClean="0"/>
              <a:t>Klasifikace vnitřního prostředí:</a:t>
            </a:r>
          </a:p>
          <a:p>
            <a:pPr lvl="1"/>
            <a:r>
              <a:rPr lang="cs-CZ" dirty="0" err="1" smtClean="0"/>
              <a:t>Štastný</a:t>
            </a:r>
            <a:r>
              <a:rPr lang="cs-CZ" dirty="0" smtClean="0"/>
              <a:t> atom 7S firmy </a:t>
            </a:r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Kinsey</a:t>
            </a:r>
            <a:r>
              <a:rPr lang="cs-CZ" dirty="0" smtClean="0"/>
              <a:t> (strategie, struktura, systém řízení, spolupracovníci, styl vedení, schopnosti lidí, sdílené hodnoty)</a:t>
            </a:r>
          </a:p>
          <a:p>
            <a:pPr lvl="1"/>
            <a:r>
              <a:rPr lang="cs-CZ" dirty="0" smtClean="0"/>
              <a:t>Princip klíčových faktorů (lidské zdroje, výroba/výzkum/vývoj, finance a účetnictví, marketing, organizační úroveň a image organizace)</a:t>
            </a:r>
          </a:p>
          <a:p>
            <a:pPr lvl="1"/>
            <a:r>
              <a:rPr lang="cs-CZ" dirty="0" smtClean="0"/>
              <a:t>Hodnotový řetězec podle </a:t>
            </a:r>
            <a:r>
              <a:rPr lang="cs-CZ" dirty="0" err="1" smtClean="0"/>
              <a:t>Portera</a:t>
            </a:r>
            <a:endParaRPr lang="cs-CZ" dirty="0" smtClean="0"/>
          </a:p>
          <a:p>
            <a:pPr lvl="1"/>
            <a:r>
              <a:rPr lang="cs-CZ" dirty="0" smtClean="0"/>
              <a:t>Obecný model hodnotového řetězce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 smtClean="0"/>
          </a:p>
          <a:p>
            <a:pPr lvl="1"/>
            <a:r>
              <a:rPr lang="cs-CZ" dirty="0" smtClean="0"/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analýza vnitřního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Lépe poznat svůj podnik</a:t>
            </a:r>
          </a:p>
          <a:p>
            <a:pPr lvl="1"/>
            <a:r>
              <a:rPr lang="cs-CZ" dirty="0" smtClean="0"/>
              <a:t>Zjistit, zda má organizace k dispozici to, co vede k úspěchu na trhu</a:t>
            </a:r>
          </a:p>
          <a:p>
            <a:pPr lvl="1"/>
            <a:r>
              <a:rPr lang="cs-CZ" dirty="0" smtClean="0"/>
              <a:t>Identifikovat faktory úspěchu a na základě nich definovat </a:t>
            </a:r>
            <a:r>
              <a:rPr lang="cs-CZ" b="1" dirty="0" smtClean="0"/>
              <a:t>silné a slabé stránky </a:t>
            </a:r>
            <a:r>
              <a:rPr lang="cs-CZ" dirty="0" smtClean="0"/>
              <a:t>organizace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situační analýza vnějšího a vnitřního prostředí vedoucí k plánování opatření (strategií) a reakcí organizace na změny vnějšího prostředí</a:t>
            </a:r>
          </a:p>
          <a:p>
            <a:r>
              <a:rPr lang="cs-CZ" dirty="0" smtClean="0"/>
              <a:t>Analýza silných (</a:t>
            </a:r>
            <a:r>
              <a:rPr lang="cs-CZ" dirty="0" err="1" smtClean="0"/>
              <a:t>Strengths</a:t>
            </a:r>
            <a:r>
              <a:rPr lang="cs-CZ" dirty="0" smtClean="0"/>
              <a:t>) a slabých (</a:t>
            </a:r>
            <a:r>
              <a:rPr lang="cs-CZ" dirty="0" err="1" smtClean="0"/>
              <a:t>Weaknesses</a:t>
            </a:r>
            <a:r>
              <a:rPr lang="cs-CZ" dirty="0" smtClean="0"/>
              <a:t>) stránek</a:t>
            </a:r>
          </a:p>
          <a:p>
            <a:r>
              <a:rPr lang="cs-CZ" dirty="0" smtClean="0"/>
              <a:t>Analýza příležitostí (</a:t>
            </a:r>
            <a:r>
              <a:rPr lang="cs-CZ" dirty="0" err="1" smtClean="0"/>
              <a:t>Opportunities</a:t>
            </a:r>
            <a:r>
              <a:rPr lang="cs-CZ" dirty="0" smtClean="0"/>
              <a:t>) a hrozeb (</a:t>
            </a:r>
            <a:r>
              <a:rPr lang="cs-CZ" dirty="0" err="1" smtClean="0"/>
              <a:t>Threats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SWOT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234802"/>
            <a:ext cx="10753200" cy="2857138"/>
          </a:xfrm>
        </p:spPr>
        <p:txBody>
          <a:bodyPr/>
          <a:lstStyle/>
          <a:p>
            <a:r>
              <a:rPr lang="cs-CZ" dirty="0" smtClean="0"/>
              <a:t>Porovnání příležitostí a hrozeb se silnými a slabými stránkami</a:t>
            </a:r>
          </a:p>
          <a:p>
            <a:r>
              <a:rPr lang="cs-CZ" dirty="0" smtClean="0"/>
              <a:t>=&gt; 4 možné skupiny opatření (strategií)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SO (</a:t>
            </a:r>
            <a:r>
              <a:rPr lang="cs-CZ" dirty="0" err="1" smtClean="0"/>
              <a:t>maxi</a:t>
            </a:r>
            <a:r>
              <a:rPr lang="cs-CZ" dirty="0" smtClean="0"/>
              <a:t>-</a:t>
            </a:r>
            <a:r>
              <a:rPr lang="cs-CZ" dirty="0" err="1" smtClean="0"/>
              <a:t>maxi</a:t>
            </a:r>
            <a:r>
              <a:rPr lang="cs-CZ" dirty="0" smtClean="0"/>
              <a:t>) – využití silných stránek k získání výhod z příležitostí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ST (</a:t>
            </a:r>
            <a:r>
              <a:rPr lang="cs-CZ" dirty="0" err="1" smtClean="0"/>
              <a:t>maxi</a:t>
            </a:r>
            <a:r>
              <a:rPr lang="cs-CZ" dirty="0" smtClean="0"/>
              <a:t>-mini) – využití silných stránek k eliminaci hrozeb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WO (mini-</a:t>
            </a:r>
            <a:r>
              <a:rPr lang="cs-CZ" dirty="0" err="1" smtClean="0"/>
              <a:t>maxi</a:t>
            </a:r>
            <a:r>
              <a:rPr lang="cs-CZ" dirty="0" smtClean="0"/>
              <a:t>) – překonání vlastních slabých stránek s využitím výhod z příležitostí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WT (mini-mini) – minimalizace slabých stránek a vyhnutí se hrozeb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51940" y="4445846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Vnitřní/ vnější prostředí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Weaknesses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SO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WO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Threats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WT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 kvality vyučovacího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Faktory vnitřního prostředí školy</a:t>
            </a:r>
          </a:p>
          <a:p>
            <a:pPr lvl="1"/>
            <a:r>
              <a:rPr lang="cs-CZ" dirty="0" smtClean="0"/>
              <a:t>Učitelé, ředitel, vyučovací metody, 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Faktory vnějšího prostředí školy</a:t>
            </a:r>
          </a:p>
          <a:p>
            <a:pPr lvl="1"/>
            <a:r>
              <a:rPr lang="cs-CZ" dirty="0" smtClean="0"/>
              <a:t>Legislativa, financování školy, populace dětí a mládeže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 Vypracujte SWOT analýzu vaší školy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624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Uveďte, v čem je vaše škola dobrá, jaké jsou její silné stránky, v čem je lepší v porovnání s jinými školami?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Které věci se vám ve škole nezdají být dobré, které jsou její slabé stránky? (uvádějte pouze věci, které může škola reálně měnit)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možnosti/příležitosti, které by škola mohla využít?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rizika/hrozby, které by ji mohly ohrozit?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Zodpovězte následující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využít silné stránky školy a příležitosti na zvýšení kvality školy?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eliminovat slabé stránky školy a rizika/hrozby?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SWOT analýzy pro školu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2860" y="137196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Logický rámec pro hodnocení současného a budoucího postavení školy.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Odvození optimální strategie zvyšování kvality školy.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Rychlé získání velkého množství informací.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Pokud se vykonává periodicky, umožňuje posoudit dynamiku vývoje kvality školy.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Vede ke zkvalitnění činnosti školy.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managementu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prostor, ve kterém manažeři vykonávají manažerské funkce a plní manažerské role</a:t>
            </a:r>
          </a:p>
          <a:p>
            <a:pPr>
              <a:buNone/>
            </a:pPr>
            <a:r>
              <a:rPr lang="cs-CZ" dirty="0" smtClean="0"/>
              <a:t>= souhrn všech vlivů okolního světa, které manažery obklopují, působí na ně a vytvářejí podmínky k tomu, aby mohli plnit plánované úkoly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využití SWOT analýzy učitelem na zvýšení kvality vyučovacího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Ideálně 2 x za rok učitel zjišťuje (rozhovorem/dotazníkem) postoje žáků k jeho vyučování</a:t>
            </a:r>
          </a:p>
          <a:p>
            <a:r>
              <a:rPr lang="cs-CZ" dirty="0" smtClean="0"/>
              <a:t>Žáci na způsob SWOT analýzy hodnotí kvalitu výuky</a:t>
            </a:r>
          </a:p>
          <a:p>
            <a:r>
              <a:rPr lang="cs-CZ" dirty="0" smtClean="0"/>
              <a:t>Odpovídají na otázky: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Uveďte, co se vám líbí na výuce daného předmětu. (přednosti, silné stránky)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Co se vám nelíbí na výuce daného předmětu. (nedostatky, slabé stránky)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Jaké jsou podle vás další možnosti, příležitosti využití výuky daného předmětu ve prospěch třídy?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Jaké jsou podle vás, obavy, hrozby, rizika, které by mohli zabránit rozvoji výuky daného předmětu ve třídě?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zvýšit spokojenost žáků s výukou předmětu?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Maximalizací předností a možností výuky, využívání jejích silných stránek a příležitostí</a:t>
            </a:r>
          </a:p>
          <a:p>
            <a:pPr lvl="1"/>
            <a:r>
              <a:rPr lang="cs-CZ" dirty="0" smtClean="0"/>
              <a:t>Vzdělaný učitel, orientace výuky na osobnost žáka, na klíčové kompetence, respektování učebních stylů, vyhovující materiálně-technické vybavení, využívání ICT, , příznivé sociální klima třídy, podpora rodičů, spolupráce s VŠ a dalšími institucemi, …</a:t>
            </a:r>
          </a:p>
          <a:p>
            <a:r>
              <a:rPr lang="cs-CZ" dirty="0" smtClean="0"/>
              <a:t>Minimalizací nedostatků a rizik, eliminací slabých stránek výuky</a:t>
            </a:r>
          </a:p>
          <a:p>
            <a:pPr lvl="1"/>
            <a:r>
              <a:rPr lang="cs-CZ" dirty="0" smtClean="0"/>
              <a:t>Nežádoucí vztah učitele k žákům, nedostatečná motivace žáků pro studium předmětu, encyklopedismus, </a:t>
            </a:r>
            <a:r>
              <a:rPr lang="cs-CZ" dirty="0" err="1" smtClean="0"/>
              <a:t>předimenzovanost</a:t>
            </a:r>
            <a:r>
              <a:rPr lang="cs-CZ" dirty="0" smtClean="0"/>
              <a:t> učiva, náročnost učiva, nevyhovující prostorové podmínky, nevyhovující rozvrh hodin, nedostatečná podpora ředitele pro výuku předmětu, …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faktorů prostředí managementu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57338"/>
          </a:xfrm>
        </p:spPr>
        <p:txBody>
          <a:bodyPr numCol="2"/>
          <a:lstStyle/>
          <a:p>
            <a:pPr>
              <a:buNone/>
            </a:pPr>
            <a:r>
              <a:rPr lang="cs-CZ" dirty="0" smtClean="0"/>
              <a:t>Prostředí managementu:</a:t>
            </a:r>
          </a:p>
          <a:p>
            <a:r>
              <a:rPr lang="cs-CZ" dirty="0" smtClean="0"/>
              <a:t>Vnější prostředí:</a:t>
            </a:r>
          </a:p>
          <a:p>
            <a:pPr lvl="1"/>
            <a:r>
              <a:rPr lang="cs-CZ" dirty="0" smtClean="0"/>
              <a:t>Makroprostředí (obecné)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Mezinárodní prostředí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Národní prostředí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Regionální prostředí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/>
            <a:r>
              <a:rPr lang="cs-CZ" dirty="0" smtClean="0"/>
              <a:t>Politické a právní</a:t>
            </a:r>
          </a:p>
          <a:p>
            <a:pPr lvl="2"/>
            <a:r>
              <a:rPr lang="cs-CZ" dirty="0" smtClean="0"/>
              <a:t>ekonomické</a:t>
            </a:r>
          </a:p>
          <a:p>
            <a:pPr lvl="2"/>
            <a:r>
              <a:rPr lang="cs-CZ" dirty="0" smtClean="0"/>
              <a:t>Sociální</a:t>
            </a:r>
          </a:p>
          <a:p>
            <a:pPr lvl="2"/>
            <a:r>
              <a:rPr lang="cs-CZ" dirty="0" smtClean="0"/>
              <a:t>Technické</a:t>
            </a:r>
          </a:p>
          <a:p>
            <a:pPr lvl="2"/>
            <a:r>
              <a:rPr lang="cs-CZ" dirty="0" smtClean="0"/>
              <a:t>Ekologické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Mikroprostředí (oborové, odvětvové)</a:t>
            </a:r>
          </a:p>
          <a:p>
            <a:pPr lvl="2"/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Vnitřní prostředí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Tvořeno faktory mající původ mimo organizaci</a:t>
            </a:r>
          </a:p>
          <a:p>
            <a:pPr lvl="1"/>
            <a:r>
              <a:rPr lang="cs-CZ" dirty="0" smtClean="0"/>
              <a:t>Makroprostředí (obecné)</a:t>
            </a:r>
          </a:p>
          <a:p>
            <a:pPr lvl="1"/>
            <a:r>
              <a:rPr lang="cs-CZ" dirty="0" smtClean="0"/>
              <a:t>Mikroprostředí (oborové)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Rozvoj ICT</a:t>
            </a:r>
          </a:p>
          <a:p>
            <a:pPr lvl="1"/>
            <a:r>
              <a:rPr lang="cs-CZ" dirty="0" smtClean="0"/>
              <a:t>Rostoucí požadavky zákazníků</a:t>
            </a:r>
          </a:p>
          <a:p>
            <a:pPr lvl="1"/>
            <a:r>
              <a:rPr lang="cs-CZ" dirty="0" smtClean="0"/>
              <a:t>Růst konkurence</a:t>
            </a:r>
          </a:p>
          <a:p>
            <a:pPr lvl="1"/>
            <a:r>
              <a:rPr lang="cs-CZ" dirty="0" smtClean="0"/>
              <a:t>Globalizace trhů</a:t>
            </a:r>
          </a:p>
          <a:p>
            <a:pPr lvl="1"/>
            <a:r>
              <a:rPr lang="cs-CZ" dirty="0" smtClean="0"/>
              <a:t>Omezuje se vliv vlád</a:t>
            </a:r>
          </a:p>
          <a:p>
            <a:pPr lvl="1"/>
            <a:r>
              <a:rPr lang="cs-CZ" dirty="0" smtClean="0"/>
              <a:t>Sbližování odvětví</a:t>
            </a:r>
          </a:p>
          <a:p>
            <a:pPr lvl="1"/>
            <a:r>
              <a:rPr lang="cs-CZ" dirty="0" smtClean="0"/>
              <a:t>Růst významu životního prostředí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vnějšího prostředí</a:t>
            </a:r>
          </a:p>
          <a:p>
            <a:r>
              <a:rPr lang="cs-CZ" dirty="0" smtClean="0"/>
              <a:t>Tvořeno faktory vznikajícími v </a:t>
            </a:r>
            <a:r>
              <a:rPr lang="cs-CZ" b="1" dirty="0" smtClean="0"/>
              <a:t>mezinárodním, národním a regionálním prostředí</a:t>
            </a:r>
          </a:p>
          <a:p>
            <a:r>
              <a:rPr lang="cs-CZ" dirty="0" smtClean="0"/>
              <a:t>PESTE analýza – </a:t>
            </a:r>
            <a:r>
              <a:rPr lang="cs-CZ" dirty="0" err="1" smtClean="0"/>
              <a:t>analýza</a:t>
            </a:r>
            <a:r>
              <a:rPr lang="cs-CZ" dirty="0" smtClean="0"/>
              <a:t> pro účely zkoumání makroprostředí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Celosvětová globalizace</a:t>
            </a:r>
          </a:p>
          <a:p>
            <a:pPr lvl="1"/>
            <a:r>
              <a:rPr lang="cs-CZ" dirty="0" smtClean="0"/>
              <a:t>Zeměpisné polohy ztrácejí na významu (přesun výroby do míst s nižšími mzdami, rozvoj rozvojových zemí)</a:t>
            </a:r>
          </a:p>
          <a:p>
            <a:r>
              <a:rPr lang="cs-CZ" dirty="0" smtClean="0"/>
              <a:t>Celosvětový růst populace</a:t>
            </a:r>
          </a:p>
          <a:p>
            <a:pPr lvl="1"/>
            <a:r>
              <a:rPr lang="cs-CZ" dirty="0" smtClean="0"/>
              <a:t>Migrace, stárnutí populace</a:t>
            </a:r>
          </a:p>
          <a:p>
            <a:r>
              <a:rPr lang="cs-CZ" dirty="0" smtClean="0"/>
              <a:t>Mezinárodní turistika</a:t>
            </a:r>
          </a:p>
          <a:p>
            <a:r>
              <a:rPr lang="cs-CZ" dirty="0" smtClean="0"/>
              <a:t>Mezinárodní mobilita pracovních sil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51972"/>
            <a:ext cx="11327220" cy="4139998"/>
          </a:xfrm>
        </p:spPr>
        <p:txBody>
          <a:bodyPr/>
          <a:lstStyle/>
          <a:p>
            <a:r>
              <a:rPr lang="cs-CZ" dirty="0" smtClean="0"/>
              <a:t>Národní kultura </a:t>
            </a:r>
          </a:p>
          <a:p>
            <a:pPr lvl="1"/>
            <a:r>
              <a:rPr lang="cs-CZ" dirty="0" smtClean="0"/>
              <a:t>chování lidí, </a:t>
            </a:r>
            <a:r>
              <a:rPr lang="cs-CZ" dirty="0" err="1" smtClean="0"/>
              <a:t>hodonoty</a:t>
            </a:r>
            <a:r>
              <a:rPr lang="cs-CZ" dirty="0" smtClean="0"/>
              <a:t>, postoje k práci, život. stylu</a:t>
            </a:r>
          </a:p>
          <a:p>
            <a:r>
              <a:rPr lang="cs-CZ" dirty="0" smtClean="0"/>
              <a:t>Podnikatelské prostředí</a:t>
            </a:r>
          </a:p>
          <a:p>
            <a:pPr lvl="1"/>
            <a:r>
              <a:rPr lang="cs-CZ" dirty="0" smtClean="0"/>
              <a:t>Ekonomická a právní specifika země, počet a velikost podnikatelských subjektů, zákazníci, zdroje surovin, materiálů, konkurenti, …</a:t>
            </a:r>
          </a:p>
          <a:p>
            <a:r>
              <a:rPr lang="cs-CZ" dirty="0" err="1" smtClean="0"/>
              <a:t>Stakeholders</a:t>
            </a:r>
            <a:r>
              <a:rPr lang="cs-CZ" dirty="0" smtClean="0"/>
              <a:t> (skupiny participující na podnikání)</a:t>
            </a:r>
          </a:p>
          <a:p>
            <a:pPr lvl="1"/>
            <a:r>
              <a:rPr lang="cs-CZ" dirty="0" smtClean="0"/>
              <a:t>Vlastníci, zaměstnanci, zákazníci, dodavatelé, konkurenti, stát, média, občanské iniciativy, …)</a:t>
            </a:r>
          </a:p>
          <a:p>
            <a:r>
              <a:rPr lang="cs-CZ" dirty="0" smtClean="0"/>
              <a:t>Dopravní, informační a komunikační infrastruktura</a:t>
            </a:r>
          </a:p>
          <a:p>
            <a:r>
              <a:rPr lang="cs-CZ" dirty="0" smtClean="0"/>
              <a:t>Přírodní prostředí a surovinové zdroje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Faktory existující v bezprostředním okolí organizace</a:t>
            </a:r>
          </a:p>
          <a:p>
            <a:pPr lvl="1"/>
            <a:r>
              <a:rPr lang="cs-CZ" dirty="0" smtClean="0"/>
              <a:t>Velikost trhu, počet organizací poskytující podobné výrobky či služby, míra nezaměstnanosti, kupní síla obyvatelstva</a:t>
            </a:r>
          </a:p>
          <a:p>
            <a:r>
              <a:rPr lang="cs-CZ" dirty="0" smtClean="0"/>
              <a:t>Velký význam pro organizace uspokojující poptávku zákazníku v nejbližším okolí</a:t>
            </a:r>
          </a:p>
          <a:p>
            <a:r>
              <a:rPr lang="cs-CZ" dirty="0" smtClean="0"/>
              <a:t>Organizace vytváří pracovní příležitosti, image před veřejností, podporuje rozvoj regionu, 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4280" y="182790"/>
            <a:ext cx="10753200" cy="451576"/>
          </a:xfrm>
        </p:spPr>
        <p:txBody>
          <a:bodyPr/>
          <a:lstStyle/>
          <a:p>
            <a:r>
              <a:rPr lang="cs-CZ" dirty="0" smtClean="0"/>
              <a:t>PESTE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743312"/>
            <a:ext cx="11064330" cy="4139998"/>
          </a:xfrm>
        </p:spPr>
        <p:txBody>
          <a:bodyPr/>
          <a:lstStyle/>
          <a:p>
            <a:r>
              <a:rPr lang="cs-CZ" dirty="0" smtClean="0"/>
              <a:t>Politické a právní prostředí</a:t>
            </a:r>
          </a:p>
          <a:p>
            <a:pPr lvl="1"/>
            <a:r>
              <a:rPr lang="cs-CZ" dirty="0" smtClean="0"/>
              <a:t>Vyhlášky, směrnice, zákony (tvoří je vláda, pravidla hospodářské soutěže, mezinárodní spolupráce, zahraniční obchod, ochrana spotřebitelů, …)</a:t>
            </a:r>
          </a:p>
          <a:p>
            <a:r>
              <a:rPr lang="cs-CZ" dirty="0" smtClean="0"/>
              <a:t>Ekonomické prostředí</a:t>
            </a:r>
          </a:p>
          <a:p>
            <a:pPr lvl="1"/>
            <a:r>
              <a:rPr lang="cs-CZ" dirty="0" smtClean="0"/>
              <a:t>Monetární, fiskální politika, HDP, kupní sílá koruny, inflace, státní rozpočet, úroveň mezd, …</a:t>
            </a:r>
          </a:p>
          <a:p>
            <a:r>
              <a:rPr lang="cs-CZ" dirty="0" smtClean="0"/>
              <a:t>Sociální prostředí</a:t>
            </a:r>
          </a:p>
          <a:p>
            <a:pPr lvl="1"/>
            <a:r>
              <a:rPr lang="cs-CZ" dirty="0" smtClean="0"/>
              <a:t>Sociální, demografické a kulturní faktory (počet, věková, vzdělanostní a sociální struktura obyvatelstva, rozmístění a migrace pracovních sil, spotřeba, příjmy, výdaje, zvyklosti, …)</a:t>
            </a:r>
          </a:p>
          <a:p>
            <a:r>
              <a:rPr lang="cs-CZ" dirty="0" smtClean="0"/>
              <a:t>Technické a technologické prostředí</a:t>
            </a:r>
          </a:p>
          <a:p>
            <a:pPr lvl="1"/>
            <a:r>
              <a:rPr lang="cs-CZ" dirty="0" smtClean="0"/>
              <a:t>Rozvoj techniky a technologie -&gt; nutnost modernizace výroby a služeb k udržení konkurenceschopnosti</a:t>
            </a:r>
          </a:p>
          <a:p>
            <a:r>
              <a:rPr lang="cs-CZ" dirty="0" smtClean="0"/>
              <a:t>Ekologické prostředí</a:t>
            </a:r>
          </a:p>
          <a:p>
            <a:pPr lvl="1"/>
            <a:r>
              <a:rPr lang="cs-CZ" dirty="0" smtClean="0"/>
              <a:t>Dohled státu, aktivistických hnutí a veřejného mínění (ochrana přírody, vody, ovzduší, …)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283</TotalTime>
  <Words>1380</Words>
  <Application>Microsoft Office PowerPoint</Application>
  <PresentationFormat>Širokoúhlá obrazovka</PresentationFormat>
  <Paragraphs>201</Paragraphs>
  <Slides>21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prezentace-edu-cz</vt:lpstr>
      <vt:lpstr>Prostředí managementu </vt:lpstr>
      <vt:lpstr>Prostředí managementu </vt:lpstr>
      <vt:lpstr>Klasifikace faktorů prostředí managementu</vt:lpstr>
      <vt:lpstr>Vnější prostředí</vt:lpstr>
      <vt:lpstr>Makroprostředí</vt:lpstr>
      <vt:lpstr>Mezinárodní prostředí</vt:lpstr>
      <vt:lpstr>Národní prostředí</vt:lpstr>
      <vt:lpstr>Regionální prostředí</vt:lpstr>
      <vt:lpstr>PESTE analýza</vt:lpstr>
      <vt:lpstr>Mikroprostředí (oborové, odvětvové)</vt:lpstr>
      <vt:lpstr>Situační analýza vnějšího prostředí</vt:lpstr>
      <vt:lpstr>Vnitřní prostředí</vt:lpstr>
      <vt:lpstr>Situační analýza vnitřního prostředí</vt:lpstr>
      <vt:lpstr>SWOT analýza</vt:lpstr>
      <vt:lpstr>Matice SWOT</vt:lpstr>
      <vt:lpstr>SWOT analýza kvality vyučovacího procesu</vt:lpstr>
      <vt:lpstr>Úkol: Vypracujte SWOT analýzu vaší školy</vt:lpstr>
      <vt:lpstr>Zodpovězte následující otázky</vt:lpstr>
      <vt:lpstr>Přínosy SWOT analýzy pro školu</vt:lpstr>
      <vt:lpstr>Možnost využití SWOT analýzy učitelem na zvýšení kvality vyučovacího procesu</vt:lpstr>
      <vt:lpstr>Jak zvýšit spokojenost žáků s výukou předmětu?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36</cp:revision>
  <cp:lastPrinted>1601-01-01T00:00:00Z</cp:lastPrinted>
  <dcterms:created xsi:type="dcterms:W3CDTF">2019-06-11T20:19:30Z</dcterms:created>
  <dcterms:modified xsi:type="dcterms:W3CDTF">2019-09-16T08:49:07Z</dcterms:modified>
</cp:coreProperties>
</file>