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8" r:id="rId4"/>
    <p:sldId id="259" r:id="rId5"/>
    <p:sldId id="260" r:id="rId6"/>
    <p:sldId id="263" r:id="rId7"/>
    <p:sldId id="264" r:id="rId8"/>
    <p:sldId id="265" r:id="rId9"/>
    <p:sldId id="261" r:id="rId10"/>
    <p:sldId id="262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300"/>
    <a:srgbClr val="D77300"/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316" autoAdjust="0"/>
    <p:restoredTop sz="69310" autoAdjust="0"/>
  </p:normalViewPr>
  <p:slideViewPr>
    <p:cSldViewPr snapToGrid="0">
      <p:cViewPr varScale="1">
        <p:scale>
          <a:sx n="91" d="100"/>
          <a:sy n="91" d="100"/>
        </p:scale>
        <p:origin x="576" y="8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10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FontTx/>
              <a:buChar char="-"/>
            </a:pPr>
            <a:endParaRPr lang="cs-CZ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17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18</a:t>
            </a:fld>
            <a:endParaRPr lang="cs-CZ" alt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21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86CC774-E8F2-443B-8104-C23B78C588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9A9B9871-9EBA-4393-84B7-3D9DDE1A65A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AD3B27E1-04C4-44E6-8DD2-879D33954A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B067BC3-E77A-4F93-8E39-6559029C6D8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9872" y="6053204"/>
            <a:ext cx="855744" cy="590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PED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1A0BEB84-E013-4810-A1F4-DBB607A8B75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9712" y="2019299"/>
            <a:ext cx="4114367" cy="2838914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FF7300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25E9DFA-90AD-4BAC-8ACE-80E1EDF9A6C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938657D1-8B54-4E06-BB80-F452B998A0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391DB9A3-3792-41D4-AB78-F1910E62BE5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FF7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A3E27AE8-8344-46DF-95A1-57C7ED3DEAD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21103F4D-0D61-472A-BAFF-19EFE6D636E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3AB41CB1-F6A4-458D-85DF-FC3E822971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3D9C202-1E0C-49A0-BD44-0FABFFADA12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C8521D5E-C1D4-49AD-9477-8C693D75907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5C946900-B034-4346-94F7-4849AECA0E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1ECF861-1DA0-4682-8B9C-824D2123644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7797" y="6060455"/>
            <a:ext cx="840542" cy="5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Prostředí managementu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Ing. Nikola Straková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Mikroprostředí (oborové, odvětvové)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54290" y="1257662"/>
            <a:ext cx="10753200" cy="4983118"/>
          </a:xfrm>
        </p:spPr>
        <p:txBody>
          <a:bodyPr/>
          <a:lstStyle/>
          <a:p>
            <a:r>
              <a:rPr lang="cs-CZ" dirty="0" smtClean="0"/>
              <a:t>Obor = skupina firem produkující stejné nebo navzájem zaměnitelné produkty (ucházejí se o stejné zákazníky)</a:t>
            </a:r>
          </a:p>
          <a:p>
            <a:r>
              <a:rPr lang="cs-CZ" dirty="0" smtClean="0"/>
              <a:t>Odvětví = skupina výrobců, dovozců a uživatelů stejných nebo vzájemně zaměnitelných výrobků a služeb</a:t>
            </a:r>
          </a:p>
          <a:p>
            <a:r>
              <a:rPr lang="cs-CZ" dirty="0" smtClean="0"/>
              <a:t>Klíčoví aktéři oborového prostředí:</a:t>
            </a:r>
          </a:p>
          <a:p>
            <a:pPr lvl="1"/>
            <a:r>
              <a:rPr lang="cs-CZ" dirty="0" smtClean="0"/>
              <a:t>Zákazníci, spolupracovníci/dodavatelé, konkurenti</a:t>
            </a:r>
          </a:p>
          <a:p>
            <a:r>
              <a:rPr lang="cs-CZ" dirty="0" smtClean="0"/>
              <a:t>Skupiny činitelů vytvářející odvětvové prostředí:</a:t>
            </a:r>
          </a:p>
          <a:p>
            <a:pPr lvl="1"/>
            <a:r>
              <a:rPr lang="cs-CZ" dirty="0" smtClean="0"/>
              <a:t>Velikost trhu, úroveň odvětví, životní stádium, konkurence, závislost odvětví, ziskovost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Situační analýza vnějšího prostředí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97140" y="1566272"/>
            <a:ext cx="10753200" cy="4139998"/>
          </a:xfrm>
        </p:spPr>
        <p:txBody>
          <a:bodyPr/>
          <a:lstStyle/>
          <a:p>
            <a:r>
              <a:rPr lang="cs-CZ" dirty="0" smtClean="0"/>
              <a:t>Cílem je:</a:t>
            </a:r>
          </a:p>
          <a:p>
            <a:pPr lvl="1"/>
            <a:r>
              <a:rPr lang="cs-CZ" dirty="0" smtClean="0"/>
              <a:t>Zjistit, co se děje v okolí organizace</a:t>
            </a:r>
          </a:p>
          <a:p>
            <a:pPr lvl="1"/>
            <a:r>
              <a:rPr lang="cs-CZ" dirty="0" smtClean="0"/>
              <a:t>Pokusit se předvídat, jak to může ovlivnit činnost a existenci organizace</a:t>
            </a:r>
          </a:p>
          <a:p>
            <a:pPr lvl="1"/>
            <a:r>
              <a:rPr lang="cs-CZ" dirty="0" smtClean="0"/>
              <a:t>Jak by se na změny měla organizace připravit (co by měla udělat)</a:t>
            </a:r>
          </a:p>
          <a:p>
            <a:r>
              <a:rPr lang="cs-CZ" dirty="0" smtClean="0"/>
              <a:t>Analýza vnějšího prostředí má odpovědět na tyto otázky:</a:t>
            </a:r>
          </a:p>
          <a:p>
            <a:pPr lvl="1"/>
            <a:r>
              <a:rPr lang="cs-CZ" dirty="0" smtClean="0"/>
              <a:t>Které faktory vnějšího prostředí se mění a ovlivňují organizaci?</a:t>
            </a:r>
          </a:p>
          <a:p>
            <a:pPr lvl="1"/>
            <a:r>
              <a:rPr lang="cs-CZ" dirty="0" smtClean="0"/>
              <a:t>Které z nich jsou </a:t>
            </a:r>
            <a:r>
              <a:rPr lang="cs-CZ" b="1" dirty="0" smtClean="0"/>
              <a:t>příležitosti</a:t>
            </a:r>
            <a:r>
              <a:rPr lang="cs-CZ" dirty="0" smtClean="0"/>
              <a:t> a které </a:t>
            </a:r>
            <a:r>
              <a:rPr lang="cs-CZ" b="1" dirty="0" smtClean="0"/>
              <a:t>hrozby</a:t>
            </a:r>
            <a:r>
              <a:rPr lang="cs-CZ" dirty="0" smtClean="0"/>
              <a:t>?</a:t>
            </a:r>
          </a:p>
          <a:p>
            <a:pPr lvl="1"/>
            <a:r>
              <a:rPr lang="cs-CZ" dirty="0" smtClean="0"/>
              <a:t>Které z nich jsou nejdůležitější v současnosti, blízké a vzdálenější budoucnosti?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Vnitřní prostředí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Prvky a jejich vztahy vyskytující se uvnitř organizace</a:t>
            </a:r>
          </a:p>
          <a:p>
            <a:pPr lvl="1"/>
            <a:r>
              <a:rPr lang="cs-CZ" dirty="0" smtClean="0"/>
              <a:t>Prvky = lidé a věcné prostředky</a:t>
            </a:r>
          </a:p>
          <a:p>
            <a:r>
              <a:rPr lang="cs-CZ" dirty="0" smtClean="0"/>
              <a:t>Klasifikace vnitřního prostředí:</a:t>
            </a:r>
          </a:p>
          <a:p>
            <a:pPr lvl="1"/>
            <a:r>
              <a:rPr lang="cs-CZ" dirty="0" err="1" smtClean="0"/>
              <a:t>Štastný</a:t>
            </a:r>
            <a:r>
              <a:rPr lang="cs-CZ" dirty="0" smtClean="0"/>
              <a:t> atom 7S firmy </a:t>
            </a:r>
            <a:r>
              <a:rPr lang="cs-CZ" dirty="0" err="1" smtClean="0"/>
              <a:t>Mc</a:t>
            </a:r>
            <a:r>
              <a:rPr lang="cs-CZ" dirty="0" smtClean="0"/>
              <a:t> </a:t>
            </a:r>
            <a:r>
              <a:rPr lang="cs-CZ" dirty="0" err="1" smtClean="0"/>
              <a:t>Kinsey</a:t>
            </a:r>
            <a:r>
              <a:rPr lang="cs-CZ" dirty="0" smtClean="0"/>
              <a:t> (strategie, struktura, systém řízení, spolupracovníci, styl vedení, schopnosti lidí, sdílené hodnoty)</a:t>
            </a:r>
          </a:p>
          <a:p>
            <a:pPr lvl="1"/>
            <a:r>
              <a:rPr lang="cs-CZ" dirty="0" smtClean="0"/>
              <a:t>Princip klíčových faktorů (lidské zdroje, výroba/výzkum/vývoj, finance a účetnictví, marketing, organizační úroveň a image organizace)</a:t>
            </a:r>
          </a:p>
          <a:p>
            <a:pPr lvl="1"/>
            <a:r>
              <a:rPr lang="cs-CZ" dirty="0" smtClean="0"/>
              <a:t>Hodnotový řetězec podle </a:t>
            </a:r>
            <a:r>
              <a:rPr lang="cs-CZ" dirty="0" err="1" smtClean="0"/>
              <a:t>Portera</a:t>
            </a:r>
            <a:endParaRPr lang="cs-CZ" dirty="0" smtClean="0"/>
          </a:p>
          <a:p>
            <a:pPr lvl="1"/>
            <a:r>
              <a:rPr lang="cs-CZ" dirty="0" smtClean="0"/>
              <a:t>Obecný model hodnotového řetězce </a:t>
            </a:r>
            <a:r>
              <a:rPr lang="cs-CZ" dirty="0" err="1" smtClean="0"/>
              <a:t>Balanced</a:t>
            </a:r>
            <a:r>
              <a:rPr lang="cs-CZ" dirty="0" smtClean="0"/>
              <a:t> </a:t>
            </a:r>
            <a:r>
              <a:rPr lang="cs-CZ" dirty="0" err="1" smtClean="0"/>
              <a:t>scorecard</a:t>
            </a:r>
            <a:endParaRPr lang="cs-CZ" dirty="0" smtClean="0"/>
          </a:p>
          <a:p>
            <a:pPr lvl="1"/>
            <a:r>
              <a:rPr lang="cs-CZ" dirty="0" smtClean="0"/>
              <a:t>…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Situační analýza vnitřního prostředí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Cílem je:</a:t>
            </a:r>
          </a:p>
          <a:p>
            <a:pPr lvl="1"/>
            <a:r>
              <a:rPr lang="cs-CZ" dirty="0" smtClean="0"/>
              <a:t>Lépe poznat svůj podnik</a:t>
            </a:r>
          </a:p>
          <a:p>
            <a:pPr lvl="1"/>
            <a:r>
              <a:rPr lang="cs-CZ" dirty="0" smtClean="0"/>
              <a:t>Zjistit, zda má organizace k dispozici to, co vede k úspěchu na trhu</a:t>
            </a:r>
          </a:p>
          <a:p>
            <a:pPr lvl="1"/>
            <a:r>
              <a:rPr lang="cs-CZ" dirty="0" smtClean="0"/>
              <a:t>Identifikovat faktory úspěchu a na základě nich definovat </a:t>
            </a:r>
            <a:r>
              <a:rPr lang="cs-CZ" b="1" dirty="0" smtClean="0"/>
              <a:t>silné a slabé stránky </a:t>
            </a:r>
            <a:r>
              <a:rPr lang="cs-CZ" dirty="0" smtClean="0"/>
              <a:t>organizace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SWOT analýza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= situační analýza vnějšího a vnitřního prostředí vedoucí k plánování opatření (strategií) a reakcí organizace na změny vnějšího prostředí</a:t>
            </a:r>
          </a:p>
          <a:p>
            <a:r>
              <a:rPr lang="cs-CZ" dirty="0" smtClean="0"/>
              <a:t>Analýza silných (</a:t>
            </a:r>
            <a:r>
              <a:rPr lang="cs-CZ" dirty="0" err="1" smtClean="0"/>
              <a:t>Strengths</a:t>
            </a:r>
            <a:r>
              <a:rPr lang="cs-CZ" dirty="0" smtClean="0"/>
              <a:t>) a slabých (</a:t>
            </a:r>
            <a:r>
              <a:rPr lang="cs-CZ" dirty="0" err="1" smtClean="0"/>
              <a:t>Weaknesses</a:t>
            </a:r>
            <a:r>
              <a:rPr lang="cs-CZ" dirty="0" smtClean="0"/>
              <a:t>) stránek</a:t>
            </a:r>
          </a:p>
          <a:p>
            <a:r>
              <a:rPr lang="cs-CZ" dirty="0" smtClean="0"/>
              <a:t>Analýza příležitostí (</a:t>
            </a:r>
            <a:r>
              <a:rPr lang="cs-CZ" dirty="0" err="1" smtClean="0"/>
              <a:t>Opportunities</a:t>
            </a:r>
            <a:r>
              <a:rPr lang="cs-CZ" dirty="0" smtClean="0"/>
              <a:t>) a hrozeb (</a:t>
            </a:r>
            <a:r>
              <a:rPr lang="cs-CZ" dirty="0" err="1" smtClean="0"/>
              <a:t>Threats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Matice SWOT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1430" y="1234802"/>
            <a:ext cx="10753200" cy="2857138"/>
          </a:xfrm>
        </p:spPr>
        <p:txBody>
          <a:bodyPr/>
          <a:lstStyle/>
          <a:p>
            <a:r>
              <a:rPr lang="cs-CZ" dirty="0" smtClean="0"/>
              <a:t>Porovnání příležitostí a hrozeb se silnými a slabými stránkami</a:t>
            </a:r>
          </a:p>
          <a:p>
            <a:r>
              <a:rPr lang="cs-CZ" dirty="0" smtClean="0"/>
              <a:t>=&gt; 4 možné skupiny opatření (strategií)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Strategie SO (</a:t>
            </a:r>
            <a:r>
              <a:rPr lang="cs-CZ" dirty="0" err="1" smtClean="0"/>
              <a:t>maxi</a:t>
            </a:r>
            <a:r>
              <a:rPr lang="cs-CZ" dirty="0" smtClean="0"/>
              <a:t>-</a:t>
            </a:r>
            <a:r>
              <a:rPr lang="cs-CZ" dirty="0" err="1" smtClean="0"/>
              <a:t>maxi</a:t>
            </a:r>
            <a:r>
              <a:rPr lang="cs-CZ" dirty="0" smtClean="0"/>
              <a:t>) – využití silných stránek k získání výhod z příležitostí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Strategie ST (</a:t>
            </a:r>
            <a:r>
              <a:rPr lang="cs-CZ" dirty="0" err="1" smtClean="0"/>
              <a:t>maxi</a:t>
            </a:r>
            <a:r>
              <a:rPr lang="cs-CZ" dirty="0" smtClean="0"/>
              <a:t>-mini) – využití silných stránek k eliminaci hrozeb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Strategie WO (mini-</a:t>
            </a:r>
            <a:r>
              <a:rPr lang="cs-CZ" dirty="0" err="1" smtClean="0"/>
              <a:t>maxi</a:t>
            </a:r>
            <a:r>
              <a:rPr lang="cs-CZ" dirty="0" smtClean="0"/>
              <a:t>) – překonání vlastních slabých stránek s využitím výhod z příležitostí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Strategie WT (mini-mini) – minimalizace slabých stránek a vyhnutí se hrozeb</a:t>
            </a:r>
            <a:endParaRPr lang="cs-CZ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551940" y="4445846"/>
          <a:ext cx="8127999" cy="138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9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09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Vnitřní/ vnější prostředí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Strengths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Weaknesses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Opportunities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Strategie SO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Strategie WO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err="1" smtClean="0"/>
                        <a:t>Threats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Strategie ST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Strategie WT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SWOT analýza kvality vyučovacího procesu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Faktory vnitřního prostředí školy</a:t>
            </a:r>
          </a:p>
          <a:p>
            <a:pPr lvl="1"/>
            <a:r>
              <a:rPr lang="cs-CZ" dirty="0" smtClean="0"/>
              <a:t>Učitelé, ředitel, vyučovací metody, …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Faktory vnějšího prostředí školy</a:t>
            </a:r>
          </a:p>
          <a:p>
            <a:pPr lvl="1"/>
            <a:r>
              <a:rPr lang="cs-CZ" dirty="0" smtClean="0"/>
              <a:t>Legislativa, financování školy, populace dětí a mládeže</a:t>
            </a:r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Úkol: Vypracujte SWOT analýzu vaší školy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326242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Uveďte, v čem je vaše škola dobrá, jaké jsou její silné stránky, v čem je lepší v porovnání s jinými školami?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Které věci se vám ve škole nezdají být dobré, které jsou její slabé stránky? (uvádějte pouze věci, které může škola reálně měnit)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Vyjmenujte možnosti/příležitosti, které by škola mohla využít?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Vyjmenujte rizika/hrozby, které by ji mohly ohrozit?</a:t>
            </a:r>
          </a:p>
          <a:p>
            <a:pPr marL="586350" indent="-514350">
              <a:buFont typeface="+mj-lt"/>
              <a:buAutoNum type="arabicPeriod"/>
            </a:pP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Zodpovězte následující otázky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86350" indent="-514350">
              <a:buFont typeface="+mj-lt"/>
              <a:buAutoNum type="arabicPeriod"/>
            </a:pPr>
            <a:r>
              <a:rPr lang="cs-CZ" dirty="0" smtClean="0"/>
              <a:t>Jak lze využít silné stránky školy a příležitosti na zvýšení kvality školy?</a:t>
            </a:r>
          </a:p>
          <a:p>
            <a:pPr marL="586350" indent="-514350">
              <a:buFont typeface="+mj-lt"/>
              <a:buAutoNum type="arabicPeriod"/>
            </a:pPr>
            <a:r>
              <a:rPr lang="cs-CZ" dirty="0" smtClean="0"/>
              <a:t>Jak lze eliminovat slabé stránky školy a rizika/hrozby?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Přínosy SWOT analýzy pro školu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42860" y="1371962"/>
            <a:ext cx="10753200" cy="4139998"/>
          </a:xfrm>
        </p:spPr>
        <p:txBody>
          <a:bodyPr/>
          <a:lstStyle/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Logický rámec pro hodnocení současného a budoucího postavení školy.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Odvození optimální strategie zvyšování kvality školy.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Rychlé získání velkého množství informací.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Pokud se vykonává periodicky, umožňuje posoudit dynamiku vývoje kvality školy.</a:t>
            </a:r>
          </a:p>
          <a:p>
            <a:pPr marL="586350" indent="-514350">
              <a:buFont typeface="+mj-lt"/>
              <a:buAutoNum type="alphaLcParenR"/>
            </a:pPr>
            <a:r>
              <a:rPr lang="cs-CZ" dirty="0" smtClean="0"/>
              <a:t>Vede ke zkvalitnění činnosti školy.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Prostředí managementu	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= prostor, ve kterém manažeři vykonávají manažerské funkce a plní manažerské role</a:t>
            </a:r>
          </a:p>
          <a:p>
            <a:pPr>
              <a:buNone/>
            </a:pPr>
            <a:r>
              <a:rPr lang="cs-CZ" dirty="0" smtClean="0"/>
              <a:t>= souhrn všech vlivů okolního světa, které manažery obklopují, působí na ně a vytvářejí podmínky k tomu, aby mohli plnit plánované úkoly</a:t>
            </a: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Možnost využití SWOT analýzy učitelem na zvýšení kvality vyučovacího procesu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Ideálně 2 x za rok učitel zjišťuje (rozhovorem/dotazníkem) postoje žáků k jeho vyučování</a:t>
            </a:r>
          </a:p>
          <a:p>
            <a:r>
              <a:rPr lang="cs-CZ" dirty="0" smtClean="0"/>
              <a:t>Žáci na způsob SWOT analýzy hodnotí kvalitu výuky</a:t>
            </a:r>
          </a:p>
          <a:p>
            <a:r>
              <a:rPr lang="cs-CZ" dirty="0" smtClean="0"/>
              <a:t>Odpovídají na otázky: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Uveďte, co se vám líbí na výuce daného předmětu. (přednosti, silné stránky)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Co se vám nelíbí na výuce daného předmětu. (nedostatky, slabé stránky)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Jaké jsou podle vás další možnosti, příležitosti využití výuky daného předmětu ve prospěch třídy?</a:t>
            </a:r>
          </a:p>
          <a:p>
            <a:pPr marL="781200" lvl="1" indent="-457200">
              <a:buFont typeface="+mj-lt"/>
              <a:buAutoNum type="arabicPeriod"/>
            </a:pPr>
            <a:r>
              <a:rPr lang="cs-CZ" dirty="0" smtClean="0"/>
              <a:t>Jaké jsou podle vás, obavy, hrozby, rizika, které by mohli zabránit rozvoji výuky daného předmětu ve třídě?</a:t>
            </a:r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zvýšit spokojenost žáků s výukou předmětu?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Maximalizací předností a možností výuky, využívání jejích silných stránek a příležitostí</a:t>
            </a:r>
          </a:p>
          <a:p>
            <a:pPr lvl="1"/>
            <a:r>
              <a:rPr lang="cs-CZ" dirty="0" smtClean="0"/>
              <a:t>Vzdělaný učitel, orientace výuky na osobnost žáka, na klíčové kompetence, respektování učebních stylů, vyhovující materiálně-technické vybavení, využívání ICT, , příznivé sociální klima třídy, podpora rodičů, spolupráce s VŠ a dalšími institucemi, …</a:t>
            </a:r>
          </a:p>
          <a:p>
            <a:r>
              <a:rPr lang="cs-CZ" dirty="0" smtClean="0"/>
              <a:t>Minimalizací nedostatků a rizik, eliminací slabých stránek výuky</a:t>
            </a:r>
          </a:p>
          <a:p>
            <a:pPr lvl="1"/>
            <a:r>
              <a:rPr lang="cs-CZ" dirty="0" smtClean="0"/>
              <a:t>Nežádoucí vztah učitele k žákům, nedostatečná motivace žáků pro studium předmětu, encyklopedismus, </a:t>
            </a:r>
            <a:r>
              <a:rPr lang="cs-CZ" dirty="0" err="1" smtClean="0"/>
              <a:t>předimenzovanost</a:t>
            </a:r>
            <a:r>
              <a:rPr lang="cs-CZ" dirty="0" smtClean="0"/>
              <a:t> učiva, náročnost učiva, nevyhovující prostorové podmínky, nevyhovující rozvrh hodin, nedostatečná podpora ředitele pro výuku předmětu, …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Klasifikace faktorů prostředí managementu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457338"/>
          </a:xfrm>
        </p:spPr>
        <p:txBody>
          <a:bodyPr numCol="2"/>
          <a:lstStyle/>
          <a:p>
            <a:pPr>
              <a:buNone/>
            </a:pPr>
            <a:r>
              <a:rPr lang="cs-CZ" dirty="0" smtClean="0"/>
              <a:t>Prostředí managementu:</a:t>
            </a:r>
          </a:p>
          <a:p>
            <a:r>
              <a:rPr lang="cs-CZ" dirty="0" smtClean="0"/>
              <a:t>Vnější prostředí:</a:t>
            </a:r>
          </a:p>
          <a:p>
            <a:pPr lvl="1"/>
            <a:r>
              <a:rPr lang="cs-CZ" dirty="0" smtClean="0"/>
              <a:t>Makroprostředí (obecné)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Mezinárodní prostředí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Národní prostředí</a:t>
            </a:r>
          </a:p>
          <a:p>
            <a:pPr lvl="2">
              <a:buFont typeface="Arial" pitchFamily="34" charset="0"/>
              <a:buChar char="•"/>
            </a:pPr>
            <a:r>
              <a:rPr lang="cs-CZ" dirty="0" smtClean="0"/>
              <a:t>Regionální prostředí</a:t>
            </a:r>
          </a:p>
          <a:p>
            <a:pPr lvl="2">
              <a:buFont typeface="Arial" pitchFamily="34" charset="0"/>
              <a:buChar char="•"/>
            </a:pPr>
            <a:endParaRPr lang="cs-CZ" dirty="0" smtClean="0"/>
          </a:p>
          <a:p>
            <a:pPr lvl="2"/>
            <a:r>
              <a:rPr lang="cs-CZ" dirty="0" smtClean="0"/>
              <a:t>Politické a právní</a:t>
            </a:r>
          </a:p>
          <a:p>
            <a:pPr lvl="2"/>
            <a:r>
              <a:rPr lang="cs-CZ" dirty="0" smtClean="0"/>
              <a:t>ekonomické</a:t>
            </a:r>
          </a:p>
          <a:p>
            <a:pPr lvl="2"/>
            <a:r>
              <a:rPr lang="cs-CZ" dirty="0" smtClean="0"/>
              <a:t>Sociální</a:t>
            </a:r>
          </a:p>
          <a:p>
            <a:pPr lvl="2"/>
            <a:r>
              <a:rPr lang="cs-CZ" dirty="0" smtClean="0"/>
              <a:t>Technické</a:t>
            </a:r>
          </a:p>
          <a:p>
            <a:pPr lvl="2"/>
            <a:r>
              <a:rPr lang="cs-CZ" dirty="0" smtClean="0"/>
              <a:t>Ekologické</a:t>
            </a:r>
          </a:p>
          <a:p>
            <a:pPr lvl="2">
              <a:buFont typeface="Arial" pitchFamily="34" charset="0"/>
              <a:buChar char="•"/>
            </a:pPr>
            <a:endParaRPr lang="cs-CZ" dirty="0" smtClean="0"/>
          </a:p>
          <a:p>
            <a:pPr lvl="2"/>
            <a:endParaRPr lang="cs-CZ" dirty="0" smtClean="0"/>
          </a:p>
          <a:p>
            <a:pPr lvl="1"/>
            <a:r>
              <a:rPr lang="cs-CZ" dirty="0" smtClean="0"/>
              <a:t>Mikroprostředí (oborové, odvětvové)</a:t>
            </a:r>
          </a:p>
          <a:p>
            <a:pPr lvl="2"/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Vnitřní prostředí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Vnější prostředí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Tvořeno faktory mající původ mimo organizaci</a:t>
            </a:r>
          </a:p>
          <a:p>
            <a:pPr lvl="1"/>
            <a:r>
              <a:rPr lang="cs-CZ" dirty="0" smtClean="0"/>
              <a:t>Makroprostředí (obecné)</a:t>
            </a:r>
          </a:p>
          <a:p>
            <a:pPr lvl="1"/>
            <a:r>
              <a:rPr lang="cs-CZ" dirty="0" smtClean="0"/>
              <a:t>Mikroprostředí (oborové)</a:t>
            </a:r>
          </a:p>
          <a:p>
            <a:pPr lvl="1"/>
            <a:endParaRPr lang="cs-CZ" dirty="0" smtClean="0"/>
          </a:p>
          <a:p>
            <a:r>
              <a:rPr lang="cs-CZ" dirty="0" smtClean="0"/>
              <a:t>Charakteristické rysy:</a:t>
            </a:r>
          </a:p>
          <a:p>
            <a:pPr lvl="1"/>
            <a:r>
              <a:rPr lang="cs-CZ" dirty="0" smtClean="0"/>
              <a:t>Rozvoj ICT</a:t>
            </a:r>
          </a:p>
          <a:p>
            <a:pPr lvl="1"/>
            <a:r>
              <a:rPr lang="cs-CZ" dirty="0" smtClean="0"/>
              <a:t>Rostoucí požadavky zákazníků</a:t>
            </a:r>
          </a:p>
          <a:p>
            <a:pPr lvl="1"/>
            <a:r>
              <a:rPr lang="cs-CZ" dirty="0" smtClean="0"/>
              <a:t>Růst konkurence</a:t>
            </a:r>
          </a:p>
          <a:p>
            <a:pPr lvl="1"/>
            <a:r>
              <a:rPr lang="cs-CZ" dirty="0" smtClean="0"/>
              <a:t>Globalizace trhů</a:t>
            </a:r>
          </a:p>
          <a:p>
            <a:pPr lvl="1"/>
            <a:r>
              <a:rPr lang="cs-CZ" dirty="0" smtClean="0"/>
              <a:t>Omezuje se vliv vlád</a:t>
            </a:r>
          </a:p>
          <a:p>
            <a:pPr lvl="1"/>
            <a:r>
              <a:rPr lang="cs-CZ" dirty="0" smtClean="0"/>
              <a:t>Sbližování odvětví</a:t>
            </a:r>
          </a:p>
          <a:p>
            <a:pPr lvl="1"/>
            <a:r>
              <a:rPr lang="cs-CZ" dirty="0" smtClean="0"/>
              <a:t>Růst významu životního prostředí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Makroprostředí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Část vnějšího prostředí</a:t>
            </a:r>
          </a:p>
          <a:p>
            <a:r>
              <a:rPr lang="cs-CZ" dirty="0" smtClean="0"/>
              <a:t>Tvořeno faktory vznikajícími v </a:t>
            </a:r>
            <a:r>
              <a:rPr lang="cs-CZ" b="1" dirty="0" smtClean="0"/>
              <a:t>mezinárodním, národním a regionálním prostředí</a:t>
            </a:r>
          </a:p>
          <a:p>
            <a:r>
              <a:rPr lang="cs-CZ" dirty="0" smtClean="0"/>
              <a:t>PESTE analýza – </a:t>
            </a:r>
            <a:r>
              <a:rPr lang="cs-CZ" dirty="0" err="1" smtClean="0"/>
              <a:t>analýza</a:t>
            </a:r>
            <a:r>
              <a:rPr lang="cs-CZ" dirty="0" smtClean="0"/>
              <a:t> pro účely zkoumání makroprostředí</a:t>
            </a: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Mezinárodní prostředí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Celosvětová globalizace</a:t>
            </a:r>
          </a:p>
          <a:p>
            <a:pPr lvl="1"/>
            <a:r>
              <a:rPr lang="cs-CZ" dirty="0" smtClean="0"/>
              <a:t>Zeměpisné polohy ztrácejí na významu (přesun výroby do míst s nižšími mzdami, rozvoj rozvojových zemí)</a:t>
            </a:r>
          </a:p>
          <a:p>
            <a:r>
              <a:rPr lang="cs-CZ" dirty="0" smtClean="0"/>
              <a:t>Celosvětový růst populace</a:t>
            </a:r>
          </a:p>
          <a:p>
            <a:pPr lvl="1"/>
            <a:r>
              <a:rPr lang="cs-CZ" dirty="0" smtClean="0"/>
              <a:t>Migrace, stárnutí populace</a:t>
            </a:r>
          </a:p>
          <a:p>
            <a:r>
              <a:rPr lang="cs-CZ" dirty="0" smtClean="0"/>
              <a:t>Mezinárodní turistika</a:t>
            </a:r>
          </a:p>
          <a:p>
            <a:r>
              <a:rPr lang="cs-CZ" dirty="0" smtClean="0"/>
              <a:t>Mezinárodní mobilita pracovních sil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Národní prostředí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20000" y="1451972"/>
            <a:ext cx="11327220" cy="4139998"/>
          </a:xfrm>
        </p:spPr>
        <p:txBody>
          <a:bodyPr/>
          <a:lstStyle/>
          <a:p>
            <a:r>
              <a:rPr lang="cs-CZ" dirty="0" smtClean="0"/>
              <a:t>Národní kultura </a:t>
            </a:r>
          </a:p>
          <a:p>
            <a:pPr lvl="1"/>
            <a:r>
              <a:rPr lang="cs-CZ" dirty="0" smtClean="0"/>
              <a:t>chování lidí, </a:t>
            </a:r>
            <a:r>
              <a:rPr lang="cs-CZ" dirty="0" err="1" smtClean="0"/>
              <a:t>hodonoty</a:t>
            </a:r>
            <a:r>
              <a:rPr lang="cs-CZ" dirty="0" smtClean="0"/>
              <a:t>, postoje k práci, život. stylu</a:t>
            </a:r>
          </a:p>
          <a:p>
            <a:r>
              <a:rPr lang="cs-CZ" dirty="0" smtClean="0"/>
              <a:t>Podnikatelské prostředí</a:t>
            </a:r>
          </a:p>
          <a:p>
            <a:pPr lvl="1"/>
            <a:r>
              <a:rPr lang="cs-CZ" dirty="0" smtClean="0"/>
              <a:t>Ekonomická a právní specifika země, počet a velikost podnikatelských subjektů, zákazníci, zdroje surovin, materiálů, konkurenti, …</a:t>
            </a:r>
          </a:p>
          <a:p>
            <a:r>
              <a:rPr lang="cs-CZ" dirty="0" err="1" smtClean="0"/>
              <a:t>Stakeholders</a:t>
            </a:r>
            <a:r>
              <a:rPr lang="cs-CZ" dirty="0" smtClean="0"/>
              <a:t> (skupiny participující na podnikání)</a:t>
            </a:r>
          </a:p>
          <a:p>
            <a:pPr lvl="1"/>
            <a:r>
              <a:rPr lang="cs-CZ" dirty="0" smtClean="0"/>
              <a:t>Vlastníci, zaměstnanci, zákazníci, dodavatelé, konkurenti, stát, média, občanské iniciativy, …)</a:t>
            </a:r>
          </a:p>
          <a:p>
            <a:r>
              <a:rPr lang="cs-CZ" dirty="0" smtClean="0"/>
              <a:t>Dopravní, informační a komunikační infrastruktura</a:t>
            </a:r>
          </a:p>
          <a:p>
            <a:r>
              <a:rPr lang="cs-CZ" dirty="0" smtClean="0"/>
              <a:t>Přírodní prostředí a surovinové zdroje</a:t>
            </a: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smtClean="0"/>
              <a:t>Definujte zápatí - název prezentace / pracoviště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Regionální prostředí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Faktory existující v bezprostředním okolí organizace</a:t>
            </a:r>
          </a:p>
          <a:p>
            <a:pPr lvl="1"/>
            <a:r>
              <a:rPr lang="cs-CZ" dirty="0" smtClean="0"/>
              <a:t>Velikost trhu, počet organizací poskytující podobné výrobky či služby, míra nezaměstnanosti, kupní síla obyvatelstva</a:t>
            </a:r>
          </a:p>
          <a:p>
            <a:r>
              <a:rPr lang="cs-CZ" dirty="0" smtClean="0"/>
              <a:t>Velký význam pro organizace uspokojující poptávku zákazníku v nejbližším okolí</a:t>
            </a:r>
          </a:p>
          <a:p>
            <a:r>
              <a:rPr lang="cs-CZ" dirty="0" smtClean="0"/>
              <a:t>Organizace vytváří pracovní příležitosti, image před veřejností, podporuje rozvoj regionu, …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674280" y="182790"/>
            <a:ext cx="10753200" cy="451576"/>
          </a:xfrm>
        </p:spPr>
        <p:txBody>
          <a:bodyPr/>
          <a:lstStyle/>
          <a:p>
            <a:r>
              <a:rPr lang="cs-CZ" dirty="0" smtClean="0"/>
              <a:t>PESTE analýza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731430" y="743312"/>
            <a:ext cx="11064330" cy="4139998"/>
          </a:xfrm>
        </p:spPr>
        <p:txBody>
          <a:bodyPr/>
          <a:lstStyle/>
          <a:p>
            <a:r>
              <a:rPr lang="cs-CZ" dirty="0" smtClean="0"/>
              <a:t>Politické a právní prostředí</a:t>
            </a:r>
          </a:p>
          <a:p>
            <a:pPr lvl="1"/>
            <a:r>
              <a:rPr lang="cs-CZ" dirty="0" smtClean="0"/>
              <a:t>Vyhlášky, směrnice, zákony (tvoří je vláda, pravidla hospodářské soutěže, mezinárodní spolupráce, zahraniční obchod, ochrana spotřebitelů, …)</a:t>
            </a:r>
          </a:p>
          <a:p>
            <a:r>
              <a:rPr lang="cs-CZ" dirty="0" smtClean="0"/>
              <a:t>Ekonomické prostředí</a:t>
            </a:r>
          </a:p>
          <a:p>
            <a:pPr lvl="1"/>
            <a:r>
              <a:rPr lang="cs-CZ" dirty="0" smtClean="0"/>
              <a:t>Monetární, fiskální politika, HDP, kupní sílá koruny, inflace, státní rozpočet, úroveň mezd, …</a:t>
            </a:r>
          </a:p>
          <a:p>
            <a:r>
              <a:rPr lang="cs-CZ" dirty="0" smtClean="0"/>
              <a:t>Sociální prostředí</a:t>
            </a:r>
          </a:p>
          <a:p>
            <a:pPr lvl="1"/>
            <a:r>
              <a:rPr lang="cs-CZ" dirty="0" smtClean="0"/>
              <a:t>Sociální, demografické a kulturní faktory (počet, věková, vzdělanostní a sociální struktura obyvatelstva, rozmístění a migrace pracovních sil, spotřeba, příjmy, výdaje, zvyklosti, …)</a:t>
            </a:r>
          </a:p>
          <a:p>
            <a:r>
              <a:rPr lang="cs-CZ" dirty="0" smtClean="0"/>
              <a:t>Technické a technologické prostředí</a:t>
            </a:r>
          </a:p>
          <a:p>
            <a:pPr lvl="1"/>
            <a:r>
              <a:rPr lang="cs-CZ" dirty="0" smtClean="0"/>
              <a:t>Rozvoj techniky a technologie -&gt; nutnost modernizace výroby a služeb k udržení konkurenceschopnosti</a:t>
            </a:r>
          </a:p>
          <a:p>
            <a:r>
              <a:rPr lang="cs-CZ" dirty="0" smtClean="0"/>
              <a:t>Ekologické prostředí</a:t>
            </a:r>
          </a:p>
          <a:p>
            <a:pPr lvl="1"/>
            <a:r>
              <a:rPr lang="cs-CZ" dirty="0" smtClean="0"/>
              <a:t>Dohled státu, aktivistických hnutí a veřejného mínění (ochrana přírody, vody, ovzduší, …)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-edu-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DU-CZ.potx" id="{8FD1629D-3839-4F88-8028-8A89168F1D21}" vid="{6F6C369B-0563-478E-9F77-48BCECFDEE8C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prezentace-edu-cz</Template>
  <TotalTime>283</TotalTime>
  <Words>1380</Words>
  <Application>Microsoft Office PowerPoint</Application>
  <PresentationFormat>Širokoúhlá obrazovka</PresentationFormat>
  <Paragraphs>201</Paragraphs>
  <Slides>21</Slides>
  <Notes>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5" baseType="lpstr">
      <vt:lpstr>Arial</vt:lpstr>
      <vt:lpstr>Tahoma</vt:lpstr>
      <vt:lpstr>Wingdings</vt:lpstr>
      <vt:lpstr>prezentace-edu-cz</vt:lpstr>
      <vt:lpstr>Prostředí managementu </vt:lpstr>
      <vt:lpstr>Prostředí managementu </vt:lpstr>
      <vt:lpstr>Klasifikace faktorů prostředí managementu</vt:lpstr>
      <vt:lpstr>Vnější prostředí</vt:lpstr>
      <vt:lpstr>Makroprostředí</vt:lpstr>
      <vt:lpstr>Mezinárodní prostředí</vt:lpstr>
      <vt:lpstr>Národní prostředí</vt:lpstr>
      <vt:lpstr>Regionální prostředí</vt:lpstr>
      <vt:lpstr>PESTE analýza</vt:lpstr>
      <vt:lpstr>Mikroprostředí (oborové, odvětvové)</vt:lpstr>
      <vt:lpstr>Situační analýza vnějšího prostředí</vt:lpstr>
      <vt:lpstr>Vnitřní prostředí</vt:lpstr>
      <vt:lpstr>Situační analýza vnitřního prostředí</vt:lpstr>
      <vt:lpstr>SWOT analýza</vt:lpstr>
      <vt:lpstr>Matice SWOT</vt:lpstr>
      <vt:lpstr>SWOT analýza kvality vyučovacího procesu</vt:lpstr>
      <vt:lpstr>Úkol: Vypracujte SWOT analýzu vaší školy</vt:lpstr>
      <vt:lpstr>Zodpovězte následující otázky</vt:lpstr>
      <vt:lpstr>Přínosy SWOT analýzy pro školu</vt:lpstr>
      <vt:lpstr>Možnost využití SWOT analýzy učitelem na zvýšení kvality vyučovacího procesu</vt:lpstr>
      <vt:lpstr>Jak zvýšit spokojenost žáků s výukou předmětu?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Lenovo</dc:creator>
  <cp:lastModifiedBy>Student</cp:lastModifiedBy>
  <cp:revision>36</cp:revision>
  <cp:lastPrinted>1601-01-01T00:00:00Z</cp:lastPrinted>
  <dcterms:created xsi:type="dcterms:W3CDTF">2019-06-11T20:19:30Z</dcterms:created>
  <dcterms:modified xsi:type="dcterms:W3CDTF">2019-09-16T08:49:07Z</dcterms:modified>
</cp:coreProperties>
</file>