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91" d="100"/>
          <a:sy n="91" d="100"/>
        </p:scale>
        <p:origin x="576" y="6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Vedení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Vedení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74280" y="1189082"/>
            <a:ext cx="10753200" cy="4139998"/>
          </a:xfrm>
        </p:spPr>
        <p:txBody>
          <a:bodyPr/>
          <a:lstStyle/>
          <a:p>
            <a:r>
              <a:rPr lang="cs-CZ" dirty="0" smtClean="0"/>
              <a:t>Manažerská funkce, jejímž obsahem je ovlivňování lidí (podřízených, spolupracovníků) tak, aby plnili úkoly a cíle organizace</a:t>
            </a:r>
          </a:p>
          <a:p>
            <a:pPr>
              <a:buNone/>
            </a:pPr>
            <a:r>
              <a:rPr lang="cs-CZ" dirty="0" smtClean="0"/>
              <a:t>= dosáhnout toho, aby lidi dělali co chce vedoucí a mysleli si, že to chtějí sami</a:t>
            </a:r>
          </a:p>
          <a:p>
            <a:r>
              <a:rPr lang="cs-CZ" dirty="0" smtClean="0"/>
              <a:t>Aby mohl manažer vést, musí: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mít moc/autoritu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se spolupracovníky komunikovat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Autorita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08570" y="1440542"/>
            <a:ext cx="10753200" cy="4139998"/>
          </a:xfrm>
        </p:spPr>
        <p:txBody>
          <a:bodyPr/>
          <a:lstStyle/>
          <a:p>
            <a:r>
              <a:rPr lang="cs-CZ" dirty="0" smtClean="0"/>
              <a:t>Vyplývající z funkce</a:t>
            </a:r>
          </a:p>
          <a:p>
            <a:pPr lvl="1"/>
            <a:r>
              <a:rPr lang="cs-CZ" dirty="0" smtClean="0"/>
              <a:t>Donucovací: manažer má pravomoc používat tresty</a:t>
            </a:r>
          </a:p>
          <a:p>
            <a:pPr lvl="1"/>
            <a:r>
              <a:rPr lang="cs-CZ" dirty="0" smtClean="0"/>
              <a:t>Odměňovací: manažer má pravomoc používat odměny</a:t>
            </a:r>
          </a:p>
          <a:p>
            <a:r>
              <a:rPr lang="cs-CZ" dirty="0" smtClean="0"/>
              <a:t>Vyplývající z osobnosti</a:t>
            </a:r>
          </a:p>
          <a:p>
            <a:pPr lvl="1"/>
            <a:r>
              <a:rPr lang="cs-CZ" dirty="0" smtClean="0"/>
              <a:t>Ze vztahů, ze schopností získávat a přesvědčovat lidi</a:t>
            </a:r>
          </a:p>
          <a:p>
            <a:r>
              <a:rPr lang="cs-CZ" dirty="0" smtClean="0"/>
              <a:t>Vyplývající ze znalostí a dovedností</a:t>
            </a:r>
          </a:p>
          <a:p>
            <a:pPr lvl="1"/>
            <a:r>
              <a:rPr lang="cs-CZ" dirty="0" smtClean="0"/>
              <a:t>Z odbornosti vedoucího</a:t>
            </a:r>
          </a:p>
          <a:p>
            <a:r>
              <a:rPr lang="cs-CZ" dirty="0" smtClean="0"/>
              <a:t>Vyplývající z vlastnictví</a:t>
            </a:r>
          </a:p>
          <a:p>
            <a:r>
              <a:rPr lang="cs-CZ" dirty="0" smtClean="0"/>
              <a:t>…(z kontroly nad zdroji, informacemi, výsledky, …)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Komunikace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Proces vzájemného sdělování probíhající mezi jednotlivci i skupinami</a:t>
            </a:r>
          </a:p>
          <a:p>
            <a:pPr lvl="1"/>
            <a:r>
              <a:rPr lang="cs-CZ" dirty="0" smtClean="0"/>
              <a:t>Proces přikazování a přesvědčování za účelem sdílení podnikových cílů</a:t>
            </a:r>
          </a:p>
          <a:p>
            <a:pPr lvl="1"/>
            <a:r>
              <a:rPr lang="cs-CZ" dirty="0" smtClean="0"/>
              <a:t>Proces řešení problémů při plnění podnikových cílů</a:t>
            </a:r>
          </a:p>
          <a:p>
            <a:pPr lvl="1"/>
            <a:r>
              <a:rPr lang="cs-CZ" dirty="0" smtClean="0"/>
              <a:t>Proces sociální (dorozumět se, komunikovat)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Formální komunikace</a:t>
            </a:r>
          </a:p>
          <a:p>
            <a:pPr lvl="1"/>
            <a:r>
              <a:rPr lang="cs-CZ" dirty="0" smtClean="0"/>
              <a:t>Neformální komunikace (na základě spontánních mezilidských vztahů)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Vertikální (sestupná x vzestupná)</a:t>
            </a:r>
          </a:p>
          <a:p>
            <a:pPr lvl="1"/>
            <a:r>
              <a:rPr lang="cs-CZ" dirty="0" smtClean="0"/>
              <a:t>Horizontální</a:t>
            </a:r>
          </a:p>
          <a:p>
            <a:pPr lvl="1"/>
            <a:r>
              <a:rPr lang="cs-CZ" dirty="0" smtClean="0"/>
              <a:t>Diagonální</a:t>
            </a:r>
          </a:p>
          <a:p>
            <a:pPr lvl="1"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vedení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Způsob jednání a chování manažera ke spolupracovníkům</a:t>
            </a:r>
          </a:p>
          <a:p>
            <a:r>
              <a:rPr lang="cs-CZ" dirty="0" smtClean="0"/>
              <a:t>Neexistuje absolutně správný styl vedení</a:t>
            </a:r>
          </a:p>
          <a:p>
            <a:r>
              <a:rPr lang="cs-CZ" dirty="0" smtClean="0"/>
              <a:t>Žádný není použitelný za jakýchkoli okolností a neplatí ve všech situacích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 vedení založený na využívání funkční a osobní autority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86350" indent="-514350">
              <a:buFont typeface="+mj-lt"/>
              <a:buAutoNum type="arabicPeriod"/>
            </a:pPr>
            <a:r>
              <a:rPr lang="cs-CZ" dirty="0" smtClean="0"/>
              <a:t>Autokratický styl</a:t>
            </a:r>
          </a:p>
          <a:p>
            <a:pPr marL="838350" lvl="1" indent="-514350"/>
            <a:r>
              <a:rPr lang="cs-CZ" dirty="0" smtClean="0"/>
              <a:t>Založený výhradně na funkční autoritě</a:t>
            </a:r>
          </a:p>
          <a:p>
            <a:pPr marL="838350" lvl="1" indent="-514350"/>
            <a:r>
              <a:rPr lang="cs-CZ" dirty="0" smtClean="0"/>
              <a:t>Nařizovací styl, vedoucí pracovník rozhoduje o všem sám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Demokratický styl</a:t>
            </a:r>
          </a:p>
          <a:p>
            <a:pPr marL="838350" lvl="1" indent="-514350"/>
            <a:r>
              <a:rPr lang="cs-CZ" dirty="0" smtClean="0"/>
              <a:t>Založený na spolupráci vedoucího a spolupracovníků</a:t>
            </a:r>
          </a:p>
          <a:p>
            <a:pPr marL="838350" lvl="1" indent="-514350"/>
            <a:r>
              <a:rPr lang="cs-CZ" dirty="0" smtClean="0"/>
              <a:t>Vedoucí rozhoduje sám na základě konzultace nebo rozhodují společně</a:t>
            </a:r>
          </a:p>
          <a:p>
            <a:pPr marL="586350" indent="-514350">
              <a:buFont typeface="+mj-lt"/>
              <a:buAutoNum type="arabicPeriod"/>
            </a:pPr>
            <a:r>
              <a:rPr lang="cs-CZ" dirty="0" smtClean="0"/>
              <a:t>Volný styl</a:t>
            </a:r>
          </a:p>
          <a:p>
            <a:pPr marL="838350" lvl="1" indent="-514350"/>
            <a:r>
              <a:rPr lang="cs-CZ" dirty="0" smtClean="0"/>
              <a:t>Vedoucí pracovník ponechává spolupracovníkům volnost v rozhodování</a:t>
            </a:r>
          </a:p>
          <a:p>
            <a:pPr marL="838350" lvl="1" indent="-514350"/>
            <a:r>
              <a:rPr lang="cs-CZ" dirty="0" smtClean="0"/>
              <a:t>Spoléhá na to, že vědí, co mají dělat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Styly vedení podle </a:t>
            </a:r>
            <a:r>
              <a:rPr lang="cs-CZ" dirty="0" err="1" smtClean="0"/>
              <a:t>Likerta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7212329" y="160654"/>
          <a:ext cx="4812030" cy="2456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040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40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401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952488">
                <a:tc row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Orientace na lidi</a:t>
                      </a:r>
                      <a:endParaRPr lang="cs-CZ" dirty="0"/>
                    </a:p>
                  </a:txBody>
                  <a:tcPr vert="vert270" anchor="b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Konzultativní</a:t>
                      </a:r>
                      <a:r>
                        <a:rPr lang="cs-CZ" baseline="0" dirty="0" smtClean="0"/>
                        <a:t>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Participativně skupinový</a:t>
                      </a:r>
                      <a:r>
                        <a:rPr lang="cs-CZ" baseline="0" dirty="0" smtClean="0"/>
                        <a:t>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2488">
                <a:tc v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Laskavě autoritativní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Exploativně</a:t>
                      </a:r>
                      <a:r>
                        <a:rPr lang="cs-CZ" dirty="0" smtClean="0"/>
                        <a:t> autoritativní styl vedení</a:t>
                      </a:r>
                      <a:endParaRPr lang="cs-CZ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1839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Orientace na práci</a:t>
                      </a:r>
                      <a:endParaRPr lang="cs-CZ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11" name="Skupina 10"/>
          <p:cNvGrpSpPr/>
          <p:nvPr/>
        </p:nvGrpSpPr>
        <p:grpSpPr>
          <a:xfrm>
            <a:off x="8343900" y="0"/>
            <a:ext cx="3680460" cy="2480310"/>
            <a:chOff x="7692390" y="422910"/>
            <a:chExt cx="3680460" cy="2480310"/>
          </a:xfrm>
        </p:grpSpPr>
        <p:cxnSp>
          <p:nvCxnSpPr>
            <p:cNvPr id="8" name="Přímá spojovací šipka 7"/>
            <p:cNvCxnSpPr/>
            <p:nvPr/>
          </p:nvCxnSpPr>
          <p:spPr bwMode="auto">
            <a:xfrm>
              <a:off x="7795260" y="2891790"/>
              <a:ext cx="3577590" cy="1143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" name="Přímá spojovací šipka 9"/>
            <p:cNvCxnSpPr/>
            <p:nvPr/>
          </p:nvCxnSpPr>
          <p:spPr bwMode="auto">
            <a:xfrm flipV="1">
              <a:off x="7692390" y="422910"/>
              <a:ext cx="0" cy="2457450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miter lim="800000"/>
              <a:headEnd type="none" w="med" len="med"/>
              <a:tailEnd type="arrow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3" name="TextovéPole 12"/>
          <p:cNvSpPr txBox="1"/>
          <p:nvPr/>
        </p:nvSpPr>
        <p:spPr>
          <a:xfrm>
            <a:off x="274320" y="1668780"/>
            <a:ext cx="1059561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cs-CZ" dirty="0" err="1" smtClean="0"/>
              <a:t>Exploativně</a:t>
            </a:r>
            <a:r>
              <a:rPr lang="cs-CZ" dirty="0" smtClean="0"/>
              <a:t> autoritativní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nedůvěřují podřízeným, komunikují </a:t>
            </a:r>
          </a:p>
          <a:p>
            <a:pPr marL="914400" lvl="1" indent="-457200"/>
            <a:r>
              <a:rPr lang="cs-CZ" sz="2000" dirty="0" smtClean="0"/>
              <a:t>s nimi pouze příkazy, rozhodují sami, nezajímají se o problémy spolupracovníků,</a:t>
            </a:r>
          </a:p>
          <a:p>
            <a:pPr marL="914400" lvl="1" indent="-457200"/>
            <a:r>
              <a:rPr lang="cs-CZ" sz="2000" dirty="0" smtClean="0"/>
              <a:t>používají postihy a tresty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Laskavě autoritativní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málo důvěřují spolupracovníkům, umožňují i komunikaci zdola, ale rozhodují sami, připouštějí problémy spolupracovníků, používají i odměny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Konzultativní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podřízeným důvěřují, podporují oboustrannou komunikaci, vyžadují názory a náměty od spolupracovníků, o základních problémech rozhodují sami ostatní delegují, používají převážně odměny</a:t>
            </a:r>
          </a:p>
          <a:p>
            <a:pPr marL="457200" indent="-457200">
              <a:buFont typeface="+mj-lt"/>
              <a:buAutoNum type="arabicPeriod"/>
            </a:pPr>
            <a:r>
              <a:rPr lang="cs-CZ" dirty="0" smtClean="0"/>
              <a:t>Participativně skupinový styl vedení</a:t>
            </a:r>
          </a:p>
          <a:p>
            <a:pPr marL="914400" lvl="1" indent="-457200">
              <a:buFont typeface="Arial" pitchFamily="34" charset="0"/>
              <a:buChar char="•"/>
            </a:pPr>
            <a:r>
              <a:rPr lang="cs-CZ" sz="2000" dirty="0" smtClean="0"/>
              <a:t>Manažeři, kteří plně důvěřují spolupracovníkům, komunikují všemi směry, se spolupracovníky jednají rovnocenně, vedou je k tvořivé spoluúčasti na vedení a rozhodovací pravomoci delegují</a:t>
            </a:r>
          </a:p>
          <a:p>
            <a:pPr marL="457200" indent="-457200">
              <a:buFont typeface="+mj-lt"/>
              <a:buAutoNum type="arabicPeriod"/>
            </a:pP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vedení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Vychází z toho, že každá situace vyžaduje jiný styl vedení</a:t>
            </a:r>
          </a:p>
          <a:p>
            <a:r>
              <a:rPr lang="cs-CZ" dirty="0" smtClean="0"/>
              <a:t>Pokud vzniknou určité podmínky, určitá situace – pak by měl být preferovaný a použitý určitý styl vedení.</a:t>
            </a:r>
          </a:p>
          <a:p>
            <a:r>
              <a:rPr lang="cs-CZ" dirty="0" smtClean="0"/>
              <a:t>Podle situace manažer:</a:t>
            </a:r>
          </a:p>
          <a:p>
            <a:pPr lvl="1"/>
            <a:r>
              <a:rPr lang="cs-CZ" dirty="0" smtClean="0"/>
              <a:t>Nařizuje</a:t>
            </a:r>
          </a:p>
          <a:p>
            <a:pPr lvl="1"/>
            <a:r>
              <a:rPr lang="cs-CZ" dirty="0" smtClean="0"/>
              <a:t>Přesvědčuje</a:t>
            </a:r>
          </a:p>
          <a:p>
            <a:pPr lvl="1"/>
            <a:r>
              <a:rPr lang="cs-CZ" dirty="0" smtClean="0"/>
              <a:t>Konsultuje</a:t>
            </a:r>
          </a:p>
          <a:p>
            <a:pPr lvl="1"/>
            <a:r>
              <a:rPr lang="cs-CZ" dirty="0" smtClean="0"/>
              <a:t>deleguje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 descr="situační vedení.jpg"/>
          <p:cNvPicPr>
            <a:picLocks noChangeAspect="1"/>
          </p:cNvPicPr>
          <p:nvPr/>
        </p:nvPicPr>
        <p:blipFill>
          <a:blip r:embed="rId3" cstate="print"/>
          <a:srcRect l="24054" t="7000" r="29730" b="6000"/>
          <a:stretch>
            <a:fillRect/>
          </a:stretch>
        </p:blipFill>
        <p:spPr>
          <a:xfrm>
            <a:off x="9155430" y="1703070"/>
            <a:ext cx="2571750" cy="2355182"/>
          </a:xfrm>
          <a:prstGeom prst="rect">
            <a:avLst/>
          </a:prstGeom>
        </p:spPr>
      </p:pic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Situační vedení podle </a:t>
            </a:r>
            <a:r>
              <a:rPr lang="cs-CZ" dirty="0" err="1" smtClean="0"/>
              <a:t>Blancharda</a:t>
            </a:r>
            <a:r>
              <a:rPr lang="cs-CZ" dirty="0" smtClean="0"/>
              <a:t> a </a:t>
            </a:r>
            <a:r>
              <a:rPr lang="cs-CZ" dirty="0" err="1" smtClean="0"/>
              <a:t>Herseye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08520" y="1177652"/>
            <a:ext cx="10753200" cy="4139998"/>
          </a:xfrm>
        </p:spPr>
        <p:txBody>
          <a:bodyPr/>
          <a:lstStyle/>
          <a:p>
            <a:r>
              <a:rPr lang="cs-CZ" dirty="0" smtClean="0"/>
              <a:t>Základní kritická proměnná tohoto stylu vedení je VYZRÁLOST PODŘÍZENÉHO PRACOVNÍKA</a:t>
            </a:r>
          </a:p>
          <a:p>
            <a:pPr>
              <a:buNone/>
            </a:pPr>
            <a:r>
              <a:rPr lang="cs-CZ" dirty="0" smtClean="0"/>
              <a:t>S1 – </a:t>
            </a:r>
            <a:r>
              <a:rPr lang="cs-CZ" sz="2400" dirty="0" smtClean="0"/>
              <a:t>přikazování</a:t>
            </a:r>
            <a:endParaRPr lang="cs-CZ" dirty="0" smtClean="0"/>
          </a:p>
          <a:p>
            <a:pPr lvl="1"/>
            <a:r>
              <a:rPr lang="cs-CZ" dirty="0" smtClean="0"/>
              <a:t>Vysoce direktivní styl, nadřízený nařizuje a nepřipouští komunikaci zdola</a:t>
            </a:r>
          </a:p>
          <a:p>
            <a:pPr lvl="1"/>
            <a:r>
              <a:rPr lang="cs-CZ" dirty="0" smtClean="0"/>
              <a:t>Podřízený vedoucí pracovník získává zákl. dovednosti a návyky</a:t>
            </a:r>
          </a:p>
          <a:p>
            <a:pPr>
              <a:buNone/>
            </a:pPr>
            <a:r>
              <a:rPr lang="cs-CZ" dirty="0" smtClean="0"/>
              <a:t>S2 – koučování</a:t>
            </a:r>
          </a:p>
          <a:p>
            <a:pPr lvl="1"/>
            <a:r>
              <a:rPr lang="cs-CZ" dirty="0" smtClean="0"/>
              <a:t>Nadřízený = </a:t>
            </a:r>
            <a:r>
              <a:rPr lang="cs-CZ" dirty="0" err="1" smtClean="0"/>
              <a:t>kouč</a:t>
            </a:r>
            <a:r>
              <a:rPr lang="cs-CZ" dirty="0" smtClean="0"/>
              <a:t> (poradce) a pomáhá s řešením problémů, vyžaduje komunikaci zdola, upouští od nařizování</a:t>
            </a:r>
          </a:p>
          <a:p>
            <a:pPr>
              <a:buNone/>
            </a:pPr>
            <a:r>
              <a:rPr lang="cs-CZ" dirty="0" smtClean="0"/>
              <a:t>S3 – podporování</a:t>
            </a:r>
          </a:p>
          <a:p>
            <a:pPr lvl="1"/>
            <a:r>
              <a:rPr lang="cs-CZ" dirty="0" smtClean="0"/>
              <a:t>Posilování vyzrálosti podřízeného manažera, samostatnost jeho rozhodování a zlepšování mezilidských vztahů, nadřízený přesouvá rozhodování na podřízeného</a:t>
            </a:r>
          </a:p>
          <a:p>
            <a:pPr>
              <a:buNone/>
            </a:pPr>
            <a:r>
              <a:rPr lang="cs-CZ" dirty="0" smtClean="0"/>
              <a:t>S4 - </a:t>
            </a:r>
            <a:r>
              <a:rPr lang="cs-CZ" sz="2400" dirty="0" smtClean="0"/>
              <a:t>delegování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132</TotalTime>
  <Words>588</Words>
  <Application>Microsoft Office PowerPoint</Application>
  <PresentationFormat>Širokoúhlá obrazovka</PresentationFormat>
  <Paragraphs>99</Paragraphs>
  <Slides>9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Tahoma</vt:lpstr>
      <vt:lpstr>Wingdings</vt:lpstr>
      <vt:lpstr>prezentace-edu-cz</vt:lpstr>
      <vt:lpstr>Vedení</vt:lpstr>
      <vt:lpstr>Vedení</vt:lpstr>
      <vt:lpstr>Autorita</vt:lpstr>
      <vt:lpstr>Komunikace</vt:lpstr>
      <vt:lpstr>Styl vedení</vt:lpstr>
      <vt:lpstr>Styl vedení založený na využívání funkční a osobní autority</vt:lpstr>
      <vt:lpstr>Styly vedení podle Likerta</vt:lpstr>
      <vt:lpstr>Situační vedení</vt:lpstr>
      <vt:lpstr>Situační vedení podle Blancharda a Herseye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Student</cp:lastModifiedBy>
  <cp:revision>26</cp:revision>
  <cp:lastPrinted>1601-01-01T00:00:00Z</cp:lastPrinted>
  <dcterms:created xsi:type="dcterms:W3CDTF">2019-06-11T20:19:30Z</dcterms:created>
  <dcterms:modified xsi:type="dcterms:W3CDTF">2019-09-16T08:50:38Z</dcterms:modified>
</cp:coreProperties>
</file>