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a distribuce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710" y="1417682"/>
            <a:ext cx="10753200" cy="4139998"/>
          </a:xfrm>
        </p:spPr>
        <p:txBody>
          <a:bodyPr/>
          <a:lstStyle/>
          <a:p>
            <a:r>
              <a:rPr lang="cs-CZ" dirty="0" smtClean="0"/>
              <a:t>Za včasnou platbu, hromadné nákupy, mimosezónní nákupy</a:t>
            </a:r>
          </a:p>
          <a:p>
            <a:r>
              <a:rPr lang="cs-CZ" dirty="0" smtClean="0"/>
              <a:t>Hotovostní sleva za včasnou platbu</a:t>
            </a:r>
          </a:p>
          <a:p>
            <a:pPr lvl="1"/>
            <a:r>
              <a:rPr lang="cs-CZ" dirty="0" smtClean="0"/>
              <a:t>Sleva 2 % při platbě do 10 dnů od nákupu</a:t>
            </a:r>
          </a:p>
          <a:p>
            <a:r>
              <a:rPr lang="cs-CZ" dirty="0" smtClean="0"/>
              <a:t>Sleva za množství</a:t>
            </a:r>
          </a:p>
          <a:p>
            <a:pPr lvl="1"/>
            <a:r>
              <a:rPr lang="cs-CZ" dirty="0" smtClean="0"/>
              <a:t>100 Kč při odběru méně než 500 kusů, 90 Kč při odběru více než 500 kusů</a:t>
            </a:r>
          </a:p>
          <a:p>
            <a:r>
              <a:rPr lang="cs-CZ" dirty="0" smtClean="0"/>
              <a:t>Sezónní slevy</a:t>
            </a:r>
          </a:p>
          <a:p>
            <a:pPr lvl="1"/>
            <a:r>
              <a:rPr lang="cs-CZ" dirty="0" smtClean="0"/>
              <a:t>Hotely, výrobci lyží, pergoly/markýzy</a:t>
            </a:r>
          </a:p>
          <a:p>
            <a:r>
              <a:rPr lang="cs-CZ" dirty="0" smtClean="0"/>
              <a:t>Srážky</a:t>
            </a:r>
          </a:p>
          <a:p>
            <a:pPr lvl="1"/>
            <a:r>
              <a:rPr lang="cs-CZ" dirty="0" smtClean="0"/>
              <a:t>Srážka za zboží na protiúčet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Propagační ceny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Snížení cen pod úroveň ceníkových cen někdy až pod úroveň nákladů</a:t>
            </a:r>
          </a:p>
          <a:p>
            <a:pPr lvl="1"/>
            <a:r>
              <a:rPr lang="cs-CZ" dirty="0" smtClean="0"/>
              <a:t>K přilákání zákazníku (například v lednu)</a:t>
            </a:r>
          </a:p>
          <a:p>
            <a:r>
              <a:rPr lang="cs-CZ" dirty="0" smtClean="0"/>
              <a:t>Nabídnutí úvěru s nízkým úrokem místo slevy</a:t>
            </a:r>
          </a:p>
          <a:p>
            <a:pPr lvl="1"/>
            <a:r>
              <a:rPr lang="cs-CZ" dirty="0" smtClean="0"/>
              <a:t>Automobilový průmysl</a:t>
            </a:r>
          </a:p>
          <a:p>
            <a:r>
              <a:rPr lang="cs-CZ" dirty="0" smtClean="0"/>
              <a:t>Nabídnutí bezplatné záruky, servisu</a:t>
            </a:r>
          </a:p>
          <a:p>
            <a:r>
              <a:rPr lang="cs-CZ" dirty="0" smtClean="0"/>
              <a:t>Psychologické slevy</a:t>
            </a:r>
          </a:p>
          <a:p>
            <a:pPr lvl="1"/>
            <a:r>
              <a:rPr lang="cs-CZ" dirty="0" smtClean="0"/>
              <a:t>Dříve 599,- nyní 349,- (uvedení původní vysoké ceny)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Diskriminační tvorba cen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Firma prodává výrobek nebo službu za dvě nebo i více cen, které nejsou úměrné vzniklým nákladům</a:t>
            </a:r>
          </a:p>
          <a:p>
            <a:pPr lvl="1"/>
            <a:r>
              <a:rPr lang="cs-CZ" dirty="0" smtClean="0"/>
              <a:t>Cena pro různé zákaznické segmenty</a:t>
            </a:r>
            <a:endParaRPr lang="cs-CZ" sz="3200" dirty="0" smtClean="0"/>
          </a:p>
          <a:p>
            <a:pPr lvl="2"/>
            <a:r>
              <a:rPr lang="cs-CZ" sz="1600" dirty="0" smtClean="0"/>
              <a:t>děti a důchodci platí méně za návštěvu muzeí, hradů a zámků</a:t>
            </a:r>
            <a:endParaRPr lang="cs-CZ" sz="2400" dirty="0" smtClean="0"/>
          </a:p>
          <a:p>
            <a:pPr lvl="1"/>
            <a:r>
              <a:rPr lang="cs-CZ" dirty="0" smtClean="0"/>
              <a:t>Ceny pro různé formy výrobku</a:t>
            </a:r>
            <a:endParaRPr lang="cs-CZ" sz="3200" dirty="0" smtClean="0"/>
          </a:p>
          <a:p>
            <a:pPr lvl="2"/>
            <a:r>
              <a:rPr lang="cs-CZ" sz="1600" dirty="0" smtClean="0"/>
              <a:t>různé ceny pro různá provedení výrobku, které nejsou úměrné jejich příslušným nákladům</a:t>
            </a:r>
            <a:endParaRPr lang="cs-CZ" sz="2400" dirty="0" smtClean="0"/>
          </a:p>
          <a:p>
            <a:pPr lvl="1"/>
            <a:r>
              <a:rPr lang="cs-CZ" dirty="0" smtClean="0"/>
              <a:t>Tvorba ceny podle image</a:t>
            </a:r>
            <a:endParaRPr lang="cs-CZ" sz="3200" dirty="0" smtClean="0"/>
          </a:p>
          <a:p>
            <a:pPr lvl="2"/>
            <a:r>
              <a:rPr lang="cs-CZ" sz="1600" dirty="0" smtClean="0"/>
              <a:t>nákladný obal bonboniéry + levná čokoláda = drahá bonboniéra</a:t>
            </a:r>
            <a:endParaRPr lang="cs-CZ" sz="2400" dirty="0" smtClean="0"/>
          </a:p>
          <a:p>
            <a:pPr lvl="1"/>
            <a:r>
              <a:rPr lang="cs-CZ" dirty="0" smtClean="0"/>
              <a:t>Tvorba ceny podle místa</a:t>
            </a:r>
            <a:endParaRPr lang="cs-CZ" sz="3200" dirty="0" smtClean="0"/>
          </a:p>
          <a:p>
            <a:pPr lvl="2"/>
            <a:r>
              <a:rPr lang="cs-CZ" sz="1600" dirty="0" smtClean="0"/>
              <a:t>ceny sedadel v divadlech a kinech</a:t>
            </a:r>
            <a:endParaRPr lang="cs-CZ" sz="2400" dirty="0" smtClean="0"/>
          </a:p>
          <a:p>
            <a:pPr lvl="1"/>
            <a:r>
              <a:rPr lang="cs-CZ" dirty="0" smtClean="0"/>
              <a:t>Tvorba cen podle doby</a:t>
            </a:r>
            <a:endParaRPr lang="cs-CZ" sz="3200" dirty="0" smtClean="0"/>
          </a:p>
          <a:p>
            <a:pPr lvl="2"/>
            <a:r>
              <a:rPr lang="cs-CZ" sz="1600" dirty="0" smtClean="0"/>
              <a:t>„noční proud“, telefonní poplatky za hovory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současnosti neprodává většina výrobců své zboží přímo konečným uživatelům</a:t>
            </a:r>
          </a:p>
          <a:p>
            <a:r>
              <a:rPr lang="cs-CZ" dirty="0" smtClean="0"/>
              <a:t>Využívají marketingové zprostředkovatele</a:t>
            </a:r>
          </a:p>
          <a:p>
            <a:pPr lvl="1"/>
            <a:r>
              <a:rPr lang="cs-CZ" b="1" dirty="0" smtClean="0"/>
              <a:t>Obchodní prostředníci </a:t>
            </a:r>
            <a:r>
              <a:rPr lang="cs-CZ" dirty="0" smtClean="0"/>
              <a:t>= velkoobchodníci a maloobchodníci – zboží kupují, stávají se jeho vlastníky a znovu ho prodávají</a:t>
            </a:r>
          </a:p>
          <a:p>
            <a:pPr lvl="1"/>
            <a:r>
              <a:rPr lang="cs-CZ" b="1" dirty="0" smtClean="0"/>
              <a:t>Obchodní jednatelé </a:t>
            </a:r>
            <a:r>
              <a:rPr lang="cs-CZ" dirty="0" smtClean="0"/>
              <a:t>= překupníci, zástupci výrobce, prodejní zástupci – vyhledávají zákazníky, vyjednávají s nimi, zboží ale není v jejich vlastnictví</a:t>
            </a:r>
          </a:p>
          <a:p>
            <a:pPr lvl="1"/>
            <a:r>
              <a:rPr lang="cs-CZ" b="1" dirty="0" smtClean="0"/>
              <a:t>Obstaravatelé</a:t>
            </a:r>
            <a:r>
              <a:rPr lang="cs-CZ" dirty="0" smtClean="0"/>
              <a:t> = přepravní, skladovací firmy, banky, reklamní agentury – pomáhají distribuci, nepřebírají zboží do svého vlastnictví, ani nezprostředkovávají obchody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Marketingové distribuční cesty spotřebního zboží (</a:t>
            </a:r>
            <a:r>
              <a:rPr lang="cs-CZ" dirty="0" err="1" smtClean="0"/>
              <a:t>Kotler</a:t>
            </a:r>
            <a:r>
              <a:rPr lang="cs-CZ" dirty="0" smtClean="0"/>
              <a:t>, 1991)</a:t>
            </a:r>
            <a:endParaRPr lang="cs-CZ" dirty="0"/>
          </a:p>
        </p:txBody>
      </p:sp>
      <p:pic>
        <p:nvPicPr>
          <p:cNvPr id="6" name="Zástupný symbol pro obsah 5" descr="10-spotrebitelske_a_prumyslove_marketingove_distribucni_cesty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grayscl/>
          </a:blip>
          <a:srcRect t="19310" r="-26" b="42868"/>
          <a:stretch>
            <a:fillRect/>
          </a:stretch>
        </p:blipFill>
        <p:spPr>
          <a:xfrm>
            <a:off x="662453" y="2308860"/>
            <a:ext cx="10276471" cy="236601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cesty v sektoru služeb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udělat svoji nabídku dostupnou a přístupnou cílovému obyvatelstvu?</a:t>
            </a:r>
          </a:p>
          <a:p>
            <a:r>
              <a:rPr lang="cs-CZ" dirty="0" smtClean="0"/>
              <a:t>Oblast vzdělávání, zdravotnictví, cestovní ruch, …</a:t>
            </a:r>
          </a:p>
          <a:p>
            <a:r>
              <a:rPr lang="cs-CZ" dirty="0" smtClean="0"/>
              <a:t>Většina distribučních cest se uskutečňuje přímo (organizace -&gt; zákazník)</a:t>
            </a:r>
          </a:p>
          <a:p>
            <a:r>
              <a:rPr lang="cs-CZ" dirty="0" smtClean="0"/>
              <a:t>Další možností je internet</a:t>
            </a:r>
          </a:p>
          <a:p>
            <a:pPr lvl="1"/>
            <a:r>
              <a:rPr lang="cs-CZ" dirty="0" smtClean="0"/>
              <a:t>Rychlá komunikace, velké množství informací, rezervace, on-line prodeje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strategie 1/2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9386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Intenzivní distribuce</a:t>
            </a:r>
          </a:p>
          <a:p>
            <a:pPr marL="838350" lvl="1" indent="-514350"/>
            <a:r>
              <a:rPr lang="cs-CZ" dirty="0" smtClean="0"/>
              <a:t>Prodej ve velkém množství obchodů</a:t>
            </a:r>
          </a:p>
          <a:p>
            <a:pPr marL="838350" lvl="1" indent="-514350"/>
            <a:r>
              <a:rPr lang="cs-CZ" dirty="0" smtClean="0"/>
              <a:t>Zboží je na všech možných příhodných místech</a:t>
            </a:r>
          </a:p>
          <a:p>
            <a:pPr marL="838350" lvl="1" indent="-514350"/>
            <a:r>
              <a:rPr lang="cs-CZ" dirty="0" smtClean="0"/>
              <a:t>Např.: cigarety, hygienické potřeby, běžné potraviny</a:t>
            </a:r>
          </a:p>
          <a:p>
            <a:pPr marL="838350" lvl="1" indent="-514350"/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Výběrová distribuce</a:t>
            </a:r>
          </a:p>
          <a:p>
            <a:pPr marL="838350" lvl="1" indent="-514350"/>
            <a:r>
              <a:rPr lang="cs-CZ" dirty="0" smtClean="0"/>
              <a:t>Použití více než jednoho ne však všech distributorů, kteří jsou ochotni dané zboží nabízet</a:t>
            </a:r>
          </a:p>
          <a:p>
            <a:pPr marL="838350" lvl="1" indent="-514350"/>
            <a:r>
              <a:rPr lang="cs-CZ" dirty="0" smtClean="0"/>
              <a:t>Spoléhá na dobré vztahy se zprostředkovateli a očekává od nich větší než průměrné úsilí</a:t>
            </a:r>
          </a:p>
          <a:p>
            <a:pPr marL="838350" lvl="1" indent="-514350"/>
            <a:r>
              <a:rPr lang="cs-CZ" dirty="0" smtClean="0"/>
              <a:t>Zprostředkovatelé mají výjimečné postavení</a:t>
            </a:r>
          </a:p>
          <a:p>
            <a:pPr marL="838350" lvl="1" indent="-514350"/>
            <a:r>
              <a:rPr lang="cs-CZ" dirty="0" err="1" smtClean="0"/>
              <a:t>Miele</a:t>
            </a:r>
            <a:r>
              <a:rPr lang="cs-CZ" dirty="0" smtClean="0"/>
              <a:t> – pouze autorizovaní prodejci splňující stanovené podmínky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strategie 2/2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 startAt="3"/>
            </a:pPr>
            <a:r>
              <a:rPr lang="cs-CZ" dirty="0" smtClean="0"/>
              <a:t>Výhradní distribuce</a:t>
            </a:r>
          </a:p>
          <a:p>
            <a:pPr marL="838350" lvl="1" indent="-514350"/>
            <a:r>
              <a:rPr lang="cs-CZ" dirty="0" smtClean="0"/>
              <a:t>Jen určití zprostředkovatelé mohou obchodovat s výrobky firmy</a:t>
            </a:r>
          </a:p>
          <a:p>
            <a:pPr marL="838350" lvl="1" indent="-514350"/>
            <a:r>
              <a:rPr lang="cs-CZ" dirty="0" smtClean="0"/>
              <a:t>Spojováno s výhradním zastoupením (tzn. Zprostředkovatelé nemohou prodávat konkurenční výrobky)</a:t>
            </a:r>
          </a:p>
          <a:p>
            <a:pPr marL="838350" lvl="1" indent="-514350"/>
            <a:r>
              <a:rPr lang="cs-CZ" dirty="0" smtClean="0"/>
              <a:t>Prodej nových automobilů, uměleckých předmětů, určitých osobních služeb</a:t>
            </a:r>
          </a:p>
          <a:p>
            <a:pPr marL="838350" lvl="1" indent="-514350"/>
            <a:r>
              <a:rPr lang="cs-CZ" dirty="0" smtClean="0"/>
              <a:t>Získání větší image a vyšších cen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Jediný prvek marketingového mixu, který produkuje příjmy</a:t>
            </a:r>
          </a:p>
          <a:p>
            <a:r>
              <a:rPr lang="cs-CZ" dirty="0" smtClean="0"/>
              <a:t>Firmy ji vytvářejí různým způsobem</a:t>
            </a:r>
          </a:p>
          <a:p>
            <a:pPr lvl="1"/>
            <a:r>
              <a:rPr lang="cs-CZ" dirty="0" smtClean="0"/>
              <a:t>U malých firem je určuje vrcholový manažer</a:t>
            </a:r>
          </a:p>
          <a:p>
            <a:pPr lvl="1"/>
            <a:r>
              <a:rPr lang="cs-CZ" dirty="0" smtClean="0"/>
              <a:t>U velkých firem je určují divizní manažeři nebo manažeři výrobkových řád</a:t>
            </a:r>
          </a:p>
          <a:p>
            <a:pPr lvl="1"/>
            <a:r>
              <a:rPr lang="cs-CZ" dirty="0" smtClean="0"/>
              <a:t>Dále se na tvorbě cen podílejí: prodejní, výrobkoví, finanční manažeři a účetní</a:t>
            </a:r>
          </a:p>
          <a:p>
            <a:r>
              <a:rPr lang="cs-CZ" dirty="0" smtClean="0"/>
              <a:t>Cenu by mělo určovat ale cenové nebo marketingové oddělení</a:t>
            </a:r>
          </a:p>
          <a:p>
            <a:pPr lvl="1"/>
            <a:r>
              <a:rPr lang="cs-CZ" dirty="0" smtClean="0"/>
              <a:t>Cena musí být v souladu s celým marketingovým mixem</a:t>
            </a:r>
          </a:p>
          <a:p>
            <a:pPr lvl="2"/>
            <a:r>
              <a:rPr lang="cs-CZ" dirty="0" smtClean="0"/>
              <a:t>Ceny musejí reagovat na změny na trhu, na cílový segment, na různorodost výrobkových položek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Určování ceny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stanovení ceny: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Stanovení cíle cenové politiky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Určení poptávky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Určení nákladů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Analýza konkurenčních cen a nabídek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Určení definitivní ceny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31430" y="171360"/>
            <a:ext cx="10753200" cy="451576"/>
          </a:xfrm>
        </p:spPr>
        <p:txBody>
          <a:bodyPr/>
          <a:lstStyle/>
          <a:p>
            <a:r>
              <a:rPr lang="cs-CZ" dirty="0" smtClean="0"/>
              <a:t>1. Stanovení cíle cenové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617582"/>
            <a:ext cx="10753200" cy="4139998"/>
          </a:xfrm>
        </p:spPr>
        <p:txBody>
          <a:bodyPr/>
          <a:lstStyle/>
          <a:p>
            <a:r>
              <a:rPr lang="cs-CZ" dirty="0" smtClean="0"/>
              <a:t>Čeho chce firma určitým výrobkem dosáhnout</a:t>
            </a:r>
          </a:p>
          <a:p>
            <a:r>
              <a:rPr lang="cs-CZ" dirty="0" smtClean="0"/>
              <a:t>Firma si zvolí cílový trh, pozici výrobku na něm a následně MM</a:t>
            </a:r>
          </a:p>
          <a:p>
            <a:pPr lvl="1"/>
            <a:r>
              <a:rPr lang="cs-CZ" dirty="0" smtClean="0"/>
              <a:t>Firma bude vyrábět luxusní karavany pro majetné zákazníky =&gt;cena bude vysoká</a:t>
            </a:r>
          </a:p>
          <a:p>
            <a:r>
              <a:rPr lang="cs-CZ" dirty="0" smtClean="0"/>
              <a:t>Stavení cen podle cílů firmy</a:t>
            </a:r>
          </a:p>
          <a:p>
            <a:pPr lvl="1"/>
            <a:r>
              <a:rPr lang="cs-CZ" dirty="0" smtClean="0"/>
              <a:t>Firma chce dosáhnout co největšího zisku u výrobku XY =&gt; nastaví cenu 9 700,-Kč</a:t>
            </a:r>
          </a:p>
          <a:p>
            <a:pPr lvl="1"/>
            <a:r>
              <a:rPr lang="cs-CZ" dirty="0" smtClean="0"/>
              <a:t>Firma chce dosáhnout největšího příjmu z prodeje =&gt; nastaví cenu na 8 600,-Kč</a:t>
            </a:r>
          </a:p>
          <a:p>
            <a:pPr lvl="1"/>
            <a:r>
              <a:rPr lang="cs-CZ" dirty="0" smtClean="0"/>
              <a:t>Firma chce dosáhnout největšího podílu na trhu =&gt; nastaví cenu na 7 500,-Kč</a:t>
            </a:r>
          </a:p>
          <a:p>
            <a:r>
              <a:rPr lang="cs-CZ" dirty="0" smtClean="0"/>
              <a:t>Hlavní cíle firem:</a:t>
            </a:r>
          </a:p>
          <a:p>
            <a:pPr lvl="1"/>
            <a:r>
              <a:rPr lang="cs-CZ" dirty="0" smtClean="0"/>
              <a:t>Přežití (cíl vyprodat zásoby a uhradit alespoň VN)</a:t>
            </a:r>
          </a:p>
          <a:p>
            <a:pPr lvl="1"/>
            <a:r>
              <a:rPr lang="cs-CZ" dirty="0" smtClean="0"/>
              <a:t>Maximalizace běžného zisku (těžko odhadnutelné)</a:t>
            </a:r>
          </a:p>
          <a:p>
            <a:pPr lvl="1"/>
            <a:r>
              <a:rPr lang="cs-CZ" dirty="0" smtClean="0"/>
              <a:t>Maximalizace běžných příjmů (nejpoužívanější)</a:t>
            </a:r>
          </a:p>
          <a:p>
            <a:pPr lvl="1"/>
            <a:r>
              <a:rPr lang="cs-CZ" dirty="0" smtClean="0"/>
              <a:t>Maximalizace růstu prodeje (prodat, co nejvíce, při pronikání na trh)</a:t>
            </a:r>
          </a:p>
          <a:p>
            <a:pPr lvl="1"/>
            <a:r>
              <a:rPr lang="cs-CZ" dirty="0" smtClean="0"/>
              <a:t>Maximalizace využití trhu (sbírání smetany, nejdříve drahé výrobky a postupně cenu snižují)</a:t>
            </a:r>
          </a:p>
          <a:p>
            <a:pPr lvl="1"/>
            <a:r>
              <a:rPr lang="cs-CZ" dirty="0" smtClean="0"/>
              <a:t>Vedoucí postavení v kvalitě (pračky </a:t>
            </a:r>
            <a:r>
              <a:rPr lang="cs-CZ" dirty="0" err="1" smtClean="0"/>
              <a:t>Miele</a:t>
            </a:r>
            <a:r>
              <a:rPr lang="cs-CZ" dirty="0" smtClean="0"/>
              <a:t>, mnohem dražší ale vydrží…)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Určení poptávky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mezi cenou a úrovní poptávky</a:t>
            </a:r>
          </a:p>
          <a:p>
            <a:r>
              <a:rPr lang="cs-CZ" dirty="0" smtClean="0"/>
              <a:t>Nepřímá závislost = čím vyšší je cena, tím nižší je poptávka (a naopak)</a:t>
            </a:r>
          </a:p>
          <a:p>
            <a:pPr lvl="1"/>
            <a:r>
              <a:rPr lang="cs-CZ" dirty="0" smtClean="0"/>
              <a:t>Existují i výjimky (růst ceny parfému vyvolal růst poptávky – efekt kvality)</a:t>
            </a:r>
          </a:p>
          <a:p>
            <a:r>
              <a:rPr lang="cs-CZ" dirty="0" smtClean="0"/>
              <a:t>Poptávkovou funkci lze zjistit:</a:t>
            </a:r>
          </a:p>
          <a:p>
            <a:pPr lvl="1"/>
            <a:r>
              <a:rPr lang="cs-CZ" dirty="0" smtClean="0"/>
              <a:t>Dotazováním</a:t>
            </a:r>
          </a:p>
          <a:p>
            <a:pPr lvl="1"/>
            <a:r>
              <a:rPr lang="cs-CZ" dirty="0" smtClean="0"/>
              <a:t>Měněním cen v obchodě a pozorováním důsledků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Určování nákladů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Náklady určují cenové dno</a:t>
            </a:r>
          </a:p>
          <a:p>
            <a:r>
              <a:rPr lang="cs-CZ" dirty="0" smtClean="0"/>
              <a:t>Ceny by měly pokrýt náklady na výrobu, distribuci, prodej, riziko</a:t>
            </a:r>
          </a:p>
          <a:p>
            <a:r>
              <a:rPr lang="cs-CZ" dirty="0" smtClean="0"/>
              <a:t>Celkové náklady= fixní (stejné bez ohledu na velikost výroby) + variabilní náklady (přímo úměrné velikosti produkce)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Analýza konkurenčních cen a nabídek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Nutná znalost kvality a cen konkurenčních výrobků</a:t>
            </a:r>
          </a:p>
          <a:p>
            <a:pPr lvl="1"/>
            <a:r>
              <a:rPr lang="cs-CZ" dirty="0" smtClean="0"/>
              <a:t>Pracovníci vyhodnotí a porovnají konkurenční nabídku</a:t>
            </a:r>
          </a:p>
          <a:p>
            <a:pPr lvl="1"/>
            <a:r>
              <a:rPr lang="cs-CZ" dirty="0" smtClean="0"/>
              <a:t>Firma nakoupí konkurenční nabídku a zkoumá ji</a:t>
            </a:r>
          </a:p>
          <a:p>
            <a:pPr lvl="1"/>
            <a:r>
              <a:rPr lang="cs-CZ" dirty="0" smtClean="0"/>
              <a:t>Firma se dotazuje kupujících na cenu a kvalitu konkurenční nabídky</a:t>
            </a:r>
          </a:p>
          <a:p>
            <a:r>
              <a:rPr lang="cs-CZ" dirty="0" smtClean="0"/>
              <a:t>Orientační bod pro vlastní tvorbu ceny</a:t>
            </a:r>
          </a:p>
          <a:p>
            <a:r>
              <a:rPr lang="cs-CZ" dirty="0" smtClean="0"/>
              <a:t>Firma prodává kvalitnější výrobky = může dát vyšší cenu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Určení definitivní ceny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Předchozí metody zúžily rozsah, ze kterého se má cena vybrat</a:t>
            </a:r>
          </a:p>
          <a:p>
            <a:r>
              <a:rPr lang="cs-CZ" dirty="0" smtClean="0"/>
              <a:t>Při stanovení konečné ceny je potřeba brát v potaz ale další faktory:</a:t>
            </a:r>
          </a:p>
          <a:p>
            <a:pPr lvl="1"/>
            <a:r>
              <a:rPr lang="cs-CZ" dirty="0" smtClean="0"/>
              <a:t>Psychologické vlivy (efekt kvality –  růst ceny parfému=růst poptávky)</a:t>
            </a:r>
          </a:p>
          <a:p>
            <a:pPr lvl="1"/>
            <a:r>
              <a:rPr lang="cs-CZ" dirty="0" smtClean="0"/>
              <a:t>Cenová politika firmy (cena musí být pro firmu zisková nejen přitažlivá pro zákazníky)</a:t>
            </a:r>
          </a:p>
          <a:p>
            <a:pPr lvl="1"/>
            <a:r>
              <a:rPr lang="cs-CZ" dirty="0" smtClean="0"/>
              <a:t>Vliv ceny na další účastníky (obchodní zástupce, konkurence…)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Přizpůsobování ceny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Slevy</a:t>
            </a:r>
          </a:p>
          <a:p>
            <a:r>
              <a:rPr lang="cs-CZ" dirty="0" smtClean="0"/>
              <a:t>Propagační tvorba cen</a:t>
            </a:r>
          </a:p>
          <a:p>
            <a:r>
              <a:rPr lang="cs-CZ" dirty="0" smtClean="0"/>
              <a:t>Diskriminační tvorba cen</a:t>
            </a:r>
          </a:p>
          <a:p>
            <a:r>
              <a:rPr lang="cs-CZ" dirty="0" smtClean="0"/>
              <a:t>Ceny výrobkového mixu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214</TotalTime>
  <Words>1058</Words>
  <Application>Microsoft Office PowerPoint</Application>
  <PresentationFormat>Širokoúhlá obrazovka</PresentationFormat>
  <Paragraphs>158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prezentace-edu-cz</vt:lpstr>
      <vt:lpstr>Cena a distribuce</vt:lpstr>
      <vt:lpstr>Cena</vt:lpstr>
      <vt:lpstr>Určování ceny</vt:lpstr>
      <vt:lpstr>1. Stanovení cíle cenové politiky</vt:lpstr>
      <vt:lpstr>2. Určení poptávky</vt:lpstr>
      <vt:lpstr>3. Určování nákladů</vt:lpstr>
      <vt:lpstr>4. Analýza konkurenčních cen a nabídek </vt:lpstr>
      <vt:lpstr>5. Určení definitivní ceny</vt:lpstr>
      <vt:lpstr>Přizpůsobování ceny </vt:lpstr>
      <vt:lpstr>Slevy</vt:lpstr>
      <vt:lpstr>Propagační ceny </vt:lpstr>
      <vt:lpstr>Diskriminační tvorba cen</vt:lpstr>
      <vt:lpstr>Distribuce</vt:lpstr>
      <vt:lpstr>Marketingové distribuční cesty spotřebního zboží (Kotler, 1991)</vt:lpstr>
      <vt:lpstr>Distribuční cesty v sektoru služeb</vt:lpstr>
      <vt:lpstr>Distribuční strategie 1/2</vt:lpstr>
      <vt:lpstr>Distribuční strategie 2/2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24</cp:revision>
  <cp:lastPrinted>1601-01-01T00:00:00Z</cp:lastPrinted>
  <dcterms:created xsi:type="dcterms:W3CDTF">2019-06-11T20:19:30Z</dcterms:created>
  <dcterms:modified xsi:type="dcterms:W3CDTF">2019-09-16T08:52:56Z</dcterms:modified>
</cp:coreProperties>
</file>