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221410-521E-44F7-BBD0-EDBAC1CCA4DB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F99D2A-6F1F-4717-AAA1-346EC07F0FB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097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str119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99D2A-6F1F-4717-AAA1-346EC07F0FB4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9471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EED51-F54A-4D08-B6E2-7D523AB1060F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MANAGEMENT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Personální zajištění</a:t>
            </a:r>
            <a:endParaRPr lang="cs-CZ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Personální plán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Většinou </a:t>
            </a:r>
            <a:r>
              <a:rPr lang="cs-CZ" b="1" dirty="0" smtClean="0"/>
              <a:t>střednědobý</a:t>
            </a:r>
          </a:p>
          <a:p>
            <a:r>
              <a:rPr lang="cs-CZ" dirty="0" smtClean="0"/>
              <a:t>Sladěný se strategií personálního rozvoje společnosti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Personální plán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</a:t>
            </a:r>
            <a:r>
              <a:rPr lang="cs-CZ" dirty="0" smtClean="0"/>
              <a:t>ábor pracovníků ve výše zmíněné 4dimenzionální struktuře</a:t>
            </a:r>
          </a:p>
          <a:p>
            <a:r>
              <a:rPr lang="cs-CZ" dirty="0"/>
              <a:t>R</a:t>
            </a:r>
            <a:r>
              <a:rPr lang="cs-CZ" dirty="0" smtClean="0"/>
              <a:t>egulace zaměstnanosti pomocí převodu pracovníků</a:t>
            </a:r>
          </a:p>
          <a:p>
            <a:r>
              <a:rPr lang="cs-CZ" dirty="0"/>
              <a:t>Z</a:t>
            </a:r>
            <a:r>
              <a:rPr lang="cs-CZ" dirty="0" smtClean="0"/>
              <a:t>abezpečení včasné kvalifikace či rekvalifikace</a:t>
            </a:r>
          </a:p>
          <a:p>
            <a:r>
              <a:rPr lang="cs-CZ" dirty="0"/>
              <a:t>O</a:t>
            </a:r>
            <a:r>
              <a:rPr lang="cs-CZ" dirty="0" smtClean="0"/>
              <a:t>dhad nákladů spojených s výplatou mezd, sociálních služeb </a:t>
            </a:r>
            <a:r>
              <a:rPr lang="cs-CZ" dirty="0" err="1" smtClean="0"/>
              <a:t>atd</a:t>
            </a:r>
            <a:r>
              <a:rPr lang="cs-CZ" dirty="0" smtClean="0"/>
              <a:t>…</a:t>
            </a:r>
          </a:p>
          <a:p>
            <a:r>
              <a:rPr lang="cs-CZ" dirty="0" smtClean="0"/>
              <a:t>Jednání o kolektivních (a jiných pracovněprávních) smlouvách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Realizační fáze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Navazuje na plán</a:t>
            </a:r>
          </a:p>
          <a:p>
            <a:r>
              <a:rPr lang="cs-CZ" dirty="0" smtClean="0"/>
              <a:t>Interní a externí nábor  a výběr spolupracovníků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Interní výběr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Efektivní, snadnější</a:t>
            </a:r>
          </a:p>
          <a:p>
            <a:r>
              <a:rPr lang="cs-CZ" dirty="0" smtClean="0"/>
              <a:t>Předpokladem je systém průběžného hodnocení spolupracovníků, perspektivní záměry jejich uplatnění – </a:t>
            </a:r>
            <a:r>
              <a:rPr lang="cs-CZ" b="1" dirty="0" smtClean="0"/>
              <a:t>záměry pracovní kariéry</a:t>
            </a:r>
            <a:endParaRPr lang="cs-CZ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Jméno, věk, počet let v dané funkci</a:t>
            </a:r>
          </a:p>
          <a:p>
            <a:r>
              <a:rPr lang="cs-CZ" dirty="0" smtClean="0"/>
              <a:t>Perspektivnost pro personální změny:</a:t>
            </a:r>
          </a:p>
          <a:p>
            <a:pPr marL="514350" indent="-514350">
              <a:buAutoNum type="alphaUcPeriod"/>
            </a:pPr>
            <a:r>
              <a:rPr lang="cs-CZ" dirty="0" smtClean="0"/>
              <a:t>Připraven k okamžitému přesunu do vyšší funkce</a:t>
            </a:r>
          </a:p>
          <a:p>
            <a:pPr marL="514350" indent="-514350">
              <a:buAutoNum type="alphaUcPeriod"/>
            </a:pPr>
            <a:r>
              <a:rPr lang="cs-CZ" dirty="0" smtClean="0"/>
              <a:t>Připraven během roku</a:t>
            </a:r>
          </a:p>
          <a:p>
            <a:pPr marL="514350" indent="-514350">
              <a:buAutoNum type="alphaUcPeriod"/>
            </a:pPr>
            <a:r>
              <a:rPr lang="cs-CZ" dirty="0" smtClean="0"/>
              <a:t>Perspektivnost se ověřuje</a:t>
            </a:r>
          </a:p>
          <a:p>
            <a:pPr marL="514350" indent="-514350">
              <a:buAutoNum type="alphaUcPeriod"/>
            </a:pPr>
            <a:r>
              <a:rPr lang="cs-CZ" dirty="0" smtClean="0"/>
              <a:t>Vyhovuje jen na stávající pozici</a:t>
            </a:r>
          </a:p>
          <a:p>
            <a:pPr marL="514350" indent="-514350">
              <a:buAutoNum type="alphaUcPeriod"/>
            </a:pPr>
            <a:r>
              <a:rPr lang="cs-CZ" dirty="0" smtClean="0"/>
              <a:t>Nevyhovuje, k uvolnění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Externí nábor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Forma </a:t>
            </a:r>
            <a:r>
              <a:rPr lang="cs-CZ" b="1" dirty="0" smtClean="0"/>
              <a:t>konkurzního</a:t>
            </a:r>
            <a:r>
              <a:rPr lang="cs-CZ" dirty="0" smtClean="0"/>
              <a:t> řízení</a:t>
            </a:r>
          </a:p>
          <a:p>
            <a:r>
              <a:rPr lang="cs-CZ" dirty="0" smtClean="0"/>
              <a:t>pozor na změny v legislativě</a:t>
            </a:r>
          </a:p>
          <a:p>
            <a:r>
              <a:rPr lang="cs-CZ" dirty="0" smtClean="0"/>
              <a:t>Spolupráce se specializovanými firmami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Hodnocení spolupracovníků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Znát</a:t>
            </a:r>
            <a:r>
              <a:rPr lang="cs-CZ" dirty="0" smtClean="0"/>
              <a:t> a racionálně </a:t>
            </a:r>
            <a:r>
              <a:rPr lang="cs-CZ" b="1" dirty="0" smtClean="0"/>
              <a:t>využít</a:t>
            </a:r>
            <a:r>
              <a:rPr lang="cs-CZ" dirty="0" smtClean="0"/>
              <a:t> profesní kvalifikaci zaměstnanců, vhodně </a:t>
            </a:r>
            <a:r>
              <a:rPr lang="cs-CZ" b="1" dirty="0" smtClean="0"/>
              <a:t>rozvíjet</a:t>
            </a:r>
            <a:r>
              <a:rPr lang="cs-CZ" dirty="0" smtClean="0"/>
              <a:t> jejich schopnosti, </a:t>
            </a:r>
            <a:r>
              <a:rPr lang="cs-CZ" b="1" dirty="0" smtClean="0"/>
              <a:t>motivovat</a:t>
            </a:r>
            <a:r>
              <a:rPr lang="cs-CZ" dirty="0" smtClean="0"/>
              <a:t> je a spravedlivě </a:t>
            </a:r>
            <a:r>
              <a:rPr lang="cs-CZ" b="1" dirty="0" smtClean="0"/>
              <a:t>odměňovat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Kritéria pro hodnocení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Diferencovat podle profesních skupin a funkčního zařazení:</a:t>
            </a:r>
          </a:p>
          <a:p>
            <a:r>
              <a:rPr lang="cs-CZ" dirty="0" smtClean="0"/>
              <a:t>Hodnocení pracovní role</a:t>
            </a:r>
          </a:p>
          <a:p>
            <a:r>
              <a:rPr lang="cs-CZ" dirty="0" smtClean="0"/>
              <a:t>Chování v průběhu pracovního procesu</a:t>
            </a:r>
          </a:p>
          <a:p>
            <a:r>
              <a:rPr lang="cs-CZ" dirty="0" smtClean="0"/>
              <a:t>Osobní a charakterové rysy</a:t>
            </a:r>
          </a:p>
          <a:p>
            <a:r>
              <a:rPr lang="cs-CZ" dirty="0" smtClean="0"/>
              <a:t>Perspektivnost pro firmu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Hodnocení pracovní role  </a:t>
            </a:r>
            <a:br>
              <a:rPr lang="cs-CZ" b="1" dirty="0" smtClean="0"/>
            </a:b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  <a:p>
            <a:r>
              <a:rPr lang="cs-CZ" dirty="0" smtClean="0"/>
              <a:t>např. kvantita a kvalita plnění úkolů</a:t>
            </a:r>
          </a:p>
          <a:p>
            <a:r>
              <a:rPr lang="cs-CZ" dirty="0" smtClean="0"/>
              <a:t>umění vést lidi </a:t>
            </a:r>
          </a:p>
          <a:p>
            <a:r>
              <a:rPr lang="cs-CZ" dirty="0" smtClean="0"/>
              <a:t>úroveň plnění funkčního poslání  pracovního místa…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Chování v průběhu pracovního procesu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obětavost </a:t>
            </a:r>
          </a:p>
          <a:p>
            <a:r>
              <a:rPr lang="cs-CZ" dirty="0" smtClean="0"/>
              <a:t>iniciativa </a:t>
            </a:r>
          </a:p>
          <a:p>
            <a:r>
              <a:rPr lang="cs-CZ" dirty="0" smtClean="0"/>
              <a:t>inovační aktivita </a:t>
            </a:r>
          </a:p>
          <a:p>
            <a:r>
              <a:rPr lang="cs-CZ" dirty="0" smtClean="0"/>
              <a:t>disciplína</a:t>
            </a:r>
          </a:p>
          <a:p>
            <a:r>
              <a:rPr lang="cs-CZ" dirty="0" smtClean="0"/>
              <a:t>úroveň absence</a:t>
            </a:r>
          </a:p>
          <a:p>
            <a:r>
              <a:rPr lang="cs-CZ" dirty="0" smtClean="0"/>
              <a:t>vztah ke kolektivu…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Obsahová náplň 3.manažerské funkce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Plánování – zjišťování potřeby vhodných spolupracovníků</a:t>
            </a:r>
          </a:p>
          <a:p>
            <a:r>
              <a:rPr lang="cs-CZ" dirty="0" smtClean="0"/>
              <a:t>Zajištění, výběr a pracovní nasazení</a:t>
            </a:r>
          </a:p>
          <a:p>
            <a:r>
              <a:rPr lang="cs-CZ" dirty="0" smtClean="0"/>
              <a:t>Hodnocení práce</a:t>
            </a:r>
          </a:p>
          <a:p>
            <a:r>
              <a:rPr lang="cs-CZ" dirty="0" smtClean="0"/>
              <a:t>Postup či sestup, převod, uvolnění</a:t>
            </a:r>
          </a:p>
          <a:p>
            <a:r>
              <a:rPr lang="cs-CZ" dirty="0" smtClean="0"/>
              <a:t>Zvyšování kvalifikace a rekvalifikace</a:t>
            </a:r>
          </a:p>
          <a:p>
            <a:r>
              <a:rPr lang="cs-CZ" dirty="0" smtClean="0"/>
              <a:t>Systémy odměňování</a:t>
            </a:r>
          </a:p>
          <a:p>
            <a:r>
              <a:rPr lang="cs-CZ" dirty="0" smtClean="0"/>
              <a:t>Pracovní podmínky, personální záležitosti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Osobní a charakterové rysy</a:t>
            </a:r>
            <a:br>
              <a:rPr lang="cs-CZ" b="1" dirty="0" smtClean="0"/>
            </a:b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  <a:p>
            <a:r>
              <a:rPr lang="cs-CZ" dirty="0" smtClean="0"/>
              <a:t>čestnost </a:t>
            </a:r>
          </a:p>
          <a:p>
            <a:r>
              <a:rPr lang="cs-CZ" dirty="0" smtClean="0"/>
              <a:t>svědomitost </a:t>
            </a:r>
          </a:p>
          <a:p>
            <a:r>
              <a:rPr lang="cs-CZ" dirty="0" smtClean="0"/>
              <a:t>poctivost </a:t>
            </a:r>
          </a:p>
          <a:p>
            <a:r>
              <a:rPr lang="cs-CZ" dirty="0" smtClean="0"/>
              <a:t>způsob vystupování </a:t>
            </a:r>
          </a:p>
          <a:p>
            <a:r>
              <a:rPr lang="cs-CZ" dirty="0" smtClean="0"/>
              <a:t>loajalita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Perspektivnost pro firmu</a:t>
            </a:r>
            <a:br>
              <a:rPr lang="cs-CZ" b="1" dirty="0" smtClean="0"/>
            </a:b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věk </a:t>
            </a:r>
          </a:p>
          <a:p>
            <a:r>
              <a:rPr lang="cs-CZ" dirty="0" smtClean="0"/>
              <a:t>nahraditelnost </a:t>
            </a:r>
          </a:p>
          <a:p>
            <a:r>
              <a:rPr lang="cs-CZ" dirty="0" smtClean="0"/>
              <a:t>zájem spojit pracovní kariéru s firmou</a:t>
            </a:r>
          </a:p>
          <a:p>
            <a:r>
              <a:rPr lang="cs-CZ" dirty="0" smtClean="0"/>
              <a:t> vymezení oblasti uplatnění, doba uplatnění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kritéria hodnocení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Hodnocení interními odbornými útvary (jednotlivci)</a:t>
            </a:r>
          </a:p>
          <a:p>
            <a:r>
              <a:rPr lang="cs-CZ" dirty="0" smtClean="0"/>
              <a:t>Vedoucími pracovníky firmy</a:t>
            </a:r>
          </a:p>
          <a:p>
            <a:r>
              <a:rPr lang="cs-CZ" smtClean="0"/>
              <a:t>Externími specialisty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Důvod a důsledky hodnocení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Udržení podnikání na konkurenční úrovni</a:t>
            </a:r>
          </a:p>
          <a:p>
            <a:r>
              <a:rPr lang="cs-CZ" dirty="0" smtClean="0"/>
              <a:t>Pracovníci se dříve nebo později dostávají do situace, kdy je účelné inovovat jejich kvalifikaci, nebo je z pracovního procesu v uvažované oblasti činnosti vyřadit</a:t>
            </a:r>
          </a:p>
          <a:p>
            <a:r>
              <a:rPr lang="cs-CZ" dirty="0" smtClean="0"/>
              <a:t>Zvyšování kvalifikace, rekvalifikace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Zvyšování kvalifikace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</a:t>
            </a:r>
            <a:r>
              <a:rPr lang="cs-CZ" dirty="0" err="1" smtClean="0"/>
              <a:t>job</a:t>
            </a:r>
            <a:r>
              <a:rPr lang="cs-CZ" dirty="0" smtClean="0"/>
              <a:t> </a:t>
            </a:r>
            <a:r>
              <a:rPr lang="cs-CZ" dirty="0" err="1" smtClean="0"/>
              <a:t>training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Diferencovat podle profesní orientace</a:t>
            </a:r>
          </a:p>
          <a:p>
            <a:r>
              <a:rPr lang="cs-CZ" dirty="0" smtClean="0"/>
              <a:t>Nerozhoduje velikost organizace</a:t>
            </a:r>
          </a:p>
          <a:p>
            <a:r>
              <a:rPr lang="cs-CZ" dirty="0" smtClean="0"/>
              <a:t>Vhodné jsou funkční plány a organizační zajištění včasné kvalifikační inovace (či rekvalifikace)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Fáze zvyšování kvalifikace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Stanovení </a:t>
            </a:r>
            <a:r>
              <a:rPr lang="cs-CZ" b="1" dirty="0" smtClean="0"/>
              <a:t>cílů</a:t>
            </a:r>
            <a:r>
              <a:rPr lang="cs-CZ" dirty="0" smtClean="0"/>
              <a:t> a reálné </a:t>
            </a:r>
            <a:r>
              <a:rPr lang="cs-CZ" b="1" dirty="0" smtClean="0"/>
              <a:t>potřeby</a:t>
            </a:r>
            <a:r>
              <a:rPr lang="cs-CZ" dirty="0" smtClean="0"/>
              <a:t> – včetně kritérií pro plnění a hodnocení výsledků</a:t>
            </a:r>
          </a:p>
          <a:p>
            <a:r>
              <a:rPr lang="cs-CZ" dirty="0" smtClean="0"/>
              <a:t>Zajištění realizace – </a:t>
            </a:r>
            <a:r>
              <a:rPr lang="cs-CZ" b="1" dirty="0" smtClean="0"/>
              <a:t>vstupní ohodnocení </a:t>
            </a:r>
            <a:r>
              <a:rPr lang="cs-CZ" dirty="0" smtClean="0"/>
              <a:t>(testy potřebných znalostí..) a návazné </a:t>
            </a:r>
            <a:r>
              <a:rPr lang="cs-CZ" b="1" dirty="0" smtClean="0"/>
              <a:t>stanovení náplně a metod výuky</a:t>
            </a:r>
          </a:p>
          <a:p>
            <a:r>
              <a:rPr lang="cs-CZ" dirty="0" smtClean="0"/>
              <a:t>Vyhodnocení výsledků, </a:t>
            </a:r>
            <a:r>
              <a:rPr lang="cs-CZ" b="1" dirty="0" smtClean="0"/>
              <a:t>závěry </a:t>
            </a:r>
            <a:r>
              <a:rPr lang="cs-CZ" dirty="0" smtClean="0"/>
              <a:t>– hodnocení výuky, hodnocení účastníků, ověření výsledků v praxi, pracovní postupy…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Formy školení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velikosti organizace, odborných nároků, počtu účastníků…</a:t>
            </a:r>
          </a:p>
          <a:p>
            <a:r>
              <a:rPr lang="cs-CZ" dirty="0" smtClean="0"/>
              <a:t>Školení:</a:t>
            </a:r>
          </a:p>
          <a:p>
            <a:pPr>
              <a:buFontTx/>
              <a:buChar char="-"/>
            </a:pPr>
            <a:r>
              <a:rPr lang="cs-CZ" dirty="0" smtClean="0"/>
              <a:t>v rámci pracovního procesu</a:t>
            </a:r>
          </a:p>
          <a:p>
            <a:pPr>
              <a:buFontTx/>
              <a:buChar char="-"/>
            </a:pPr>
            <a:r>
              <a:rPr lang="cs-CZ" dirty="0" smtClean="0"/>
              <a:t>mimo pracovní proces</a:t>
            </a:r>
          </a:p>
          <a:p>
            <a:pPr>
              <a:buFontTx/>
              <a:buChar char="-"/>
            </a:pPr>
            <a:r>
              <a:rPr lang="cs-CZ" dirty="0" smtClean="0"/>
              <a:t>kombinace obou forem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Školení manažerů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Nezbytnost </a:t>
            </a:r>
            <a:r>
              <a:rPr lang="cs-CZ" b="1" dirty="0" smtClean="0"/>
              <a:t>průběžného</a:t>
            </a:r>
            <a:r>
              <a:rPr lang="cs-CZ" dirty="0" smtClean="0"/>
              <a:t> zvyšování kvalifikace</a:t>
            </a:r>
          </a:p>
          <a:p>
            <a:r>
              <a:rPr lang="cs-CZ" dirty="0" smtClean="0"/>
              <a:t>Externí firmy nebo přizvaní odborníci</a:t>
            </a:r>
          </a:p>
          <a:p>
            <a:r>
              <a:rPr lang="cs-CZ" b="1" dirty="0" smtClean="0"/>
              <a:t>Samostatné </a:t>
            </a:r>
            <a:r>
              <a:rPr lang="cs-CZ" dirty="0" smtClean="0"/>
              <a:t>soustavné zvyšování kvalifikace</a:t>
            </a:r>
          </a:p>
          <a:p>
            <a:r>
              <a:rPr lang="cs-CZ" dirty="0" smtClean="0"/>
              <a:t>Individuální plány manažerského vzdělávání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důsledky hodnocení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Převod</a:t>
            </a:r>
            <a:r>
              <a:rPr lang="cs-CZ" dirty="0" smtClean="0"/>
              <a:t> - přesun</a:t>
            </a:r>
          </a:p>
          <a:p>
            <a:r>
              <a:rPr lang="cs-CZ" b="1" dirty="0" smtClean="0"/>
              <a:t>Postup</a:t>
            </a:r>
            <a:r>
              <a:rPr lang="cs-CZ" dirty="0" smtClean="0"/>
              <a:t> – povýšení</a:t>
            </a:r>
          </a:p>
          <a:p>
            <a:r>
              <a:rPr lang="cs-CZ" b="1" dirty="0" smtClean="0"/>
              <a:t>Sestup</a:t>
            </a:r>
            <a:r>
              <a:rPr lang="cs-CZ" dirty="0" smtClean="0"/>
              <a:t> ve funkci</a:t>
            </a:r>
          </a:p>
          <a:p>
            <a:r>
              <a:rPr lang="cs-CZ" b="1" dirty="0" smtClean="0"/>
              <a:t>Uvolnění</a:t>
            </a:r>
            <a:endParaRPr lang="cs-CZ" b="1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Převod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rámci firmy</a:t>
            </a:r>
          </a:p>
          <a:p>
            <a:r>
              <a:rPr lang="cs-CZ" dirty="0" smtClean="0"/>
              <a:t>Zachování pracovní pozice, platu</a:t>
            </a:r>
          </a:p>
          <a:p>
            <a:r>
              <a:rPr lang="cs-CZ" dirty="0" smtClean="0"/>
              <a:t>Důvody ze strany firmy i zaměstnance</a:t>
            </a:r>
          </a:p>
          <a:p>
            <a:r>
              <a:rPr lang="cs-CZ" dirty="0" smtClean="0"/>
              <a:t>Dočasný, trvalý</a:t>
            </a:r>
          </a:p>
          <a:p>
            <a:r>
              <a:rPr lang="cs-CZ" dirty="0" smtClean="0"/>
              <a:t>Manažer musí dokázat tímto rozhodnutím maximalizovat pozitiva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Poslání 3. manažerské funkce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Umění zajistit správný výběr kvalitních a dlouhodobě loajálních spolupracovníků, jejich rozmístění podle profesních a kvalifikačních předpokladů a potřeb, jejich objektivní hodnocení a jejich další kvalifikační rozvoj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Postup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Přijímán pozitivně</a:t>
            </a:r>
          </a:p>
          <a:p>
            <a:r>
              <a:rPr lang="cs-CZ" dirty="0" smtClean="0"/>
              <a:t>Má být provázen zvýšením prestiže, růstem platu, dalšími výhodami</a:t>
            </a:r>
          </a:p>
          <a:p>
            <a:r>
              <a:rPr lang="cs-CZ" dirty="0" smtClean="0"/>
              <a:t>Jako důsledek dlouhodobějšího hodnocení</a:t>
            </a:r>
          </a:p>
          <a:p>
            <a:r>
              <a:rPr lang="cs-CZ" dirty="0" smtClean="0"/>
              <a:t>Interním konkurzem či přímým manažerským projednáním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Sestup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Vyvolává zklamání a negativní reakce</a:t>
            </a:r>
          </a:p>
          <a:p>
            <a:r>
              <a:rPr lang="cs-CZ" dirty="0" smtClean="0"/>
              <a:t>Bývá spojen se ztrátou určitých výhod, snížením platu</a:t>
            </a:r>
          </a:p>
          <a:p>
            <a:r>
              <a:rPr lang="cs-CZ" dirty="0" smtClean="0"/>
              <a:t>Zrušení funkčního místa v důsledku restrukturalizace</a:t>
            </a:r>
          </a:p>
          <a:p>
            <a:r>
              <a:rPr lang="cs-CZ" dirty="0" smtClean="0"/>
              <a:t>Neschopnost pracovníka, narušení organizačních či právních norem firmy</a:t>
            </a:r>
          </a:p>
          <a:p>
            <a:r>
              <a:rPr lang="cs-CZ" dirty="0" smtClean="0"/>
              <a:t>U kolektivních smluv možnost jednání rozhodčí komise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Uvolnění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Důsledek přirozeného procesu – odchod do důchodu</a:t>
            </a:r>
          </a:p>
          <a:p>
            <a:r>
              <a:rPr lang="cs-CZ" dirty="0" smtClean="0"/>
              <a:t>Analogické procesy jako při sestupu</a:t>
            </a:r>
          </a:p>
          <a:p>
            <a:r>
              <a:rPr lang="cs-CZ" dirty="0" smtClean="0"/>
              <a:t>Snižování počtu zaměstnanců</a:t>
            </a:r>
          </a:p>
          <a:p>
            <a:r>
              <a:rPr lang="cs-CZ" dirty="0" smtClean="0"/>
              <a:t>Ukončení činnosti organizace</a:t>
            </a:r>
          </a:p>
          <a:p>
            <a:r>
              <a:rPr lang="cs-CZ" dirty="0" smtClean="0"/>
              <a:t>Nutnost informovat s dostatečným předstihem a taktně</a:t>
            </a:r>
          </a:p>
          <a:p>
            <a:r>
              <a:rPr lang="cs-CZ" dirty="0" smtClean="0"/>
              <a:t>Odstupné, poradenství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Odměňování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Musí odpovídat společensky přijaté spravedlivé kompenzaci odváděné práce</a:t>
            </a:r>
          </a:p>
          <a:p>
            <a:r>
              <a:rPr lang="cs-CZ" dirty="0" smtClean="0"/>
              <a:t>Musí motivovat</a:t>
            </a:r>
          </a:p>
          <a:p>
            <a:r>
              <a:rPr lang="cs-CZ" dirty="0" smtClean="0"/>
              <a:t>Diferenciace výše i způsobu odměny</a:t>
            </a: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Hmotné odměny a výhody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Přímé finanční odměny</a:t>
            </a:r>
          </a:p>
          <a:p>
            <a:pPr>
              <a:buFontTx/>
              <a:buChar char="-"/>
            </a:pPr>
            <a:r>
              <a:rPr lang="cs-CZ" dirty="0" smtClean="0"/>
              <a:t>Základní mzdy (pro manuální pracovníky</a:t>
            </a:r>
          </a:p>
          <a:p>
            <a:pPr>
              <a:buFontTx/>
              <a:buChar char="-"/>
            </a:pPr>
            <a:r>
              <a:rPr lang="cs-CZ" dirty="0" smtClean="0"/>
              <a:t>Platy (pro nemanuální pracovníky)</a:t>
            </a:r>
          </a:p>
          <a:p>
            <a:pPr>
              <a:buFontTx/>
              <a:buChar char="-"/>
            </a:pPr>
            <a:r>
              <a:rPr lang="cs-CZ" dirty="0" smtClean="0"/>
              <a:t>Výkonové prémie</a:t>
            </a:r>
          </a:p>
          <a:p>
            <a:pPr>
              <a:buFontTx/>
              <a:buChar char="-"/>
            </a:pPr>
            <a:r>
              <a:rPr lang="cs-CZ" dirty="0" smtClean="0"/>
              <a:t>Prémie a odměny za hospodářské výsledky</a:t>
            </a:r>
          </a:p>
          <a:p>
            <a:pPr>
              <a:buFontTx/>
              <a:buChar char="-"/>
            </a:pPr>
            <a:r>
              <a:rPr lang="cs-CZ" dirty="0" smtClean="0"/>
              <a:t>Příplatky za přesčasy</a:t>
            </a:r>
          </a:p>
          <a:p>
            <a:pPr>
              <a:buFontTx/>
              <a:buChar char="-"/>
            </a:pPr>
            <a:r>
              <a:rPr lang="cs-CZ" dirty="0" smtClean="0"/>
              <a:t>Podíly </a:t>
            </a:r>
            <a:r>
              <a:rPr lang="cs-CZ" smtClean="0"/>
              <a:t>na zisku</a:t>
            </a: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Nepřímé finanční odměny a výhody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Příplatky na důchodové pojištění</a:t>
            </a:r>
          </a:p>
          <a:p>
            <a:pPr>
              <a:buFontTx/>
              <a:buChar char="-"/>
            </a:pPr>
            <a:r>
              <a:rPr lang="cs-CZ" dirty="0" smtClean="0"/>
              <a:t>Příplatky na dovolenou, mimopracovní činnosti či členství (v klubech, organizacích..)</a:t>
            </a:r>
          </a:p>
          <a:p>
            <a:pPr>
              <a:buFontTx/>
              <a:buChar char="-"/>
            </a:pPr>
            <a:r>
              <a:rPr lang="cs-CZ" dirty="0" smtClean="0"/>
              <a:t>Příplatky za použití vlastního auta</a:t>
            </a:r>
          </a:p>
          <a:p>
            <a:pPr>
              <a:buFontTx/>
              <a:buChar char="-"/>
            </a:pPr>
            <a:r>
              <a:rPr lang="cs-CZ" dirty="0" smtClean="0"/>
              <a:t>Vybrané služby zdarma či za snížené ceny</a:t>
            </a:r>
          </a:p>
          <a:p>
            <a:pPr>
              <a:buFontTx/>
              <a:buChar char="-"/>
            </a:pPr>
            <a:r>
              <a:rPr lang="cs-CZ" dirty="0" smtClean="0"/>
              <a:t>Snížené ceny za činnosti a výrobky prodávané firmou…</a:t>
            </a: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Nepřímé odměny a výhody nefinanční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Zvláštní výhody zakotvené ve smlouvě</a:t>
            </a:r>
          </a:p>
          <a:p>
            <a:r>
              <a:rPr lang="cs-CZ" dirty="0" smtClean="0"/>
              <a:t>Prestižní funkce a postavení ve firmě</a:t>
            </a:r>
          </a:p>
          <a:p>
            <a:r>
              <a:rPr lang="cs-CZ" dirty="0" smtClean="0"/>
              <a:t>Vybavení pracoviště</a:t>
            </a:r>
          </a:p>
          <a:p>
            <a:r>
              <a:rPr lang="cs-CZ" dirty="0" smtClean="0"/>
              <a:t>Parkování</a:t>
            </a:r>
          </a:p>
          <a:p>
            <a:r>
              <a:rPr lang="cs-CZ" dirty="0" smtClean="0"/>
              <a:t>Služby – mateřská škola, stravování, výhody pro členy rodiny, …</a:t>
            </a:r>
          </a:p>
          <a:p>
            <a:r>
              <a:rPr lang="cs-CZ" dirty="0" smtClean="0"/>
              <a:t>Vlastní pomocný personál – např. sekretářka</a:t>
            </a: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Nehmotné odměny a výhody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Možnosti osobního růstu – účast na konferencích</a:t>
            </a:r>
          </a:p>
          <a:p>
            <a:r>
              <a:rPr lang="cs-CZ" dirty="0" smtClean="0"/>
              <a:t>Volná pracovní doba</a:t>
            </a:r>
          </a:p>
          <a:p>
            <a:r>
              <a:rPr lang="cs-CZ" smtClean="0"/>
              <a:t>Větší sociální </a:t>
            </a:r>
            <a:r>
              <a:rPr lang="cs-CZ" dirty="0" smtClean="0"/>
              <a:t>jistoty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Plánování, zajištění, výběr, umístění spolupracovníků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Stanovit potřebu zaměstnanců</a:t>
            </a:r>
          </a:p>
          <a:p>
            <a:r>
              <a:rPr lang="cs-CZ" dirty="0" smtClean="0"/>
              <a:t>Stanovit potřebu externích spolupracovníků</a:t>
            </a:r>
          </a:p>
          <a:p>
            <a:r>
              <a:rPr lang="cs-CZ" dirty="0" smtClean="0"/>
              <a:t>Rozbor kapacitních nároků pro určitý časový výhled a rozsah uvažovaných prací ( „</a:t>
            </a:r>
            <a:r>
              <a:rPr lang="cs-CZ" b="1" dirty="0" err="1" smtClean="0"/>
              <a:t>job</a:t>
            </a:r>
            <a:r>
              <a:rPr lang="cs-CZ" b="1" dirty="0" smtClean="0"/>
              <a:t> </a:t>
            </a:r>
            <a:r>
              <a:rPr lang="cs-CZ" b="1" dirty="0" err="1" smtClean="0"/>
              <a:t>analysis</a:t>
            </a:r>
            <a:r>
              <a:rPr lang="cs-CZ" b="1" dirty="0" smtClean="0"/>
              <a:t>“</a:t>
            </a:r>
            <a:r>
              <a:rPr lang="cs-CZ" dirty="0" smtClean="0"/>
              <a:t>)</a:t>
            </a:r>
          </a:p>
          <a:p>
            <a:r>
              <a:rPr lang="cs-CZ" dirty="0" smtClean="0"/>
              <a:t>Kvalifikovaně odhadované počty pracovníků se vyjadřují ve vhodném </a:t>
            </a:r>
            <a:r>
              <a:rPr lang="cs-CZ" b="1" dirty="0" smtClean="0"/>
              <a:t>strukturním členění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Strukturní členění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Odpovídá na otázky „</a:t>
            </a:r>
            <a:r>
              <a:rPr lang="cs-CZ" b="1" dirty="0" smtClean="0"/>
              <a:t>kdo</a:t>
            </a:r>
            <a:r>
              <a:rPr lang="cs-CZ" dirty="0" smtClean="0"/>
              <a:t>“, „</a:t>
            </a:r>
            <a:r>
              <a:rPr lang="cs-CZ" b="1" dirty="0" smtClean="0"/>
              <a:t>kdy</a:t>
            </a:r>
            <a:r>
              <a:rPr lang="cs-CZ" dirty="0" smtClean="0"/>
              <a:t>“, „</a:t>
            </a:r>
            <a:r>
              <a:rPr lang="cs-CZ" b="1" dirty="0" smtClean="0"/>
              <a:t>kde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4 základní dimenze:</a:t>
            </a:r>
          </a:p>
          <a:p>
            <a:pPr>
              <a:buFontTx/>
              <a:buChar char="-"/>
            </a:pPr>
            <a:r>
              <a:rPr lang="cs-CZ" dirty="0" smtClean="0"/>
              <a:t>Profesní</a:t>
            </a:r>
          </a:p>
          <a:p>
            <a:pPr>
              <a:buFontTx/>
              <a:buChar char="-"/>
            </a:pPr>
            <a:r>
              <a:rPr lang="cs-CZ" dirty="0" smtClean="0"/>
              <a:t>Kvalifikační</a:t>
            </a:r>
          </a:p>
          <a:p>
            <a:pPr>
              <a:buFontTx/>
              <a:buChar char="-"/>
            </a:pPr>
            <a:r>
              <a:rPr lang="cs-CZ" dirty="0" smtClean="0"/>
              <a:t>Časová</a:t>
            </a:r>
          </a:p>
          <a:p>
            <a:pPr>
              <a:buFontTx/>
              <a:buChar char="-"/>
            </a:pPr>
            <a:r>
              <a:rPr lang="cs-CZ" dirty="0" smtClean="0"/>
              <a:t>Organizačně místní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Profesní dimenze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Stanoví, jaké profese budou nezbytné</a:t>
            </a:r>
            <a:endParaRPr lang="cs-CZ" dirty="0"/>
          </a:p>
          <a:p>
            <a:r>
              <a:rPr lang="cs-CZ" dirty="0" smtClean="0"/>
              <a:t>Vychází z platné „kategorizace prací“ v dané zemi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Kvalifikační dimenze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Stanovuje nezbytnou úroveň výše uvažovaných profesí</a:t>
            </a:r>
          </a:p>
          <a:p>
            <a:r>
              <a:rPr lang="cs-CZ" dirty="0" smtClean="0"/>
              <a:t>Vychází z popisu nároků nezbytných pro předpokládané práce</a:t>
            </a:r>
          </a:p>
          <a:p>
            <a:r>
              <a:rPr lang="cs-CZ" dirty="0" smtClean="0"/>
              <a:t>Kvalifikační třídy  a zařazení výrobních pracovníků a  techniků, ekonomů a správního aparátu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Časová dimenze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Časový horizont potřeby profesí na určité kvalifikační úrovni</a:t>
            </a:r>
          </a:p>
          <a:p>
            <a:r>
              <a:rPr lang="cs-CZ" dirty="0" smtClean="0"/>
              <a:t>Horizont dlouhodobý, střednědobý a krátkodobý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Organizačně místní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Stanovuje, ve které organizační jednotce či na kterém místě budou profesně, kvalifikačně i časově určení pracovníci zapotřebí</a:t>
            </a:r>
          </a:p>
          <a:p>
            <a:r>
              <a:rPr lang="cs-CZ" dirty="0" smtClean="0"/>
              <a:t>Vazba na organizační strukturu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923</Words>
  <Application>Microsoft Office PowerPoint</Application>
  <PresentationFormat>Předvádění na obrazovce (4:3)</PresentationFormat>
  <Paragraphs>184</Paragraphs>
  <Slides>37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0" baseType="lpstr">
      <vt:lpstr>Arial</vt:lpstr>
      <vt:lpstr>Calibri</vt:lpstr>
      <vt:lpstr>Motiv sady Office</vt:lpstr>
      <vt:lpstr>MANAGEMENT</vt:lpstr>
      <vt:lpstr>Obsahová náplň 3.manažerské funkce</vt:lpstr>
      <vt:lpstr>Poslání 3. manažerské funkce</vt:lpstr>
      <vt:lpstr>Plánování, zajištění, výběr, umístění spolupracovníků</vt:lpstr>
      <vt:lpstr>Strukturní členění </vt:lpstr>
      <vt:lpstr>Profesní dimenze</vt:lpstr>
      <vt:lpstr>Kvalifikační dimenze</vt:lpstr>
      <vt:lpstr>Časová dimenze</vt:lpstr>
      <vt:lpstr>Organizačně místní</vt:lpstr>
      <vt:lpstr>Personální plán</vt:lpstr>
      <vt:lpstr>Personální plán</vt:lpstr>
      <vt:lpstr>Realizační fáze </vt:lpstr>
      <vt:lpstr>Interní výběr</vt:lpstr>
      <vt:lpstr>příklad</vt:lpstr>
      <vt:lpstr>Externí nábor</vt:lpstr>
      <vt:lpstr>Hodnocení spolupracovníků</vt:lpstr>
      <vt:lpstr>Kritéria pro hodnocení</vt:lpstr>
      <vt:lpstr>Hodnocení pracovní role    </vt:lpstr>
      <vt:lpstr>Chování v průběhu pracovního procesu   </vt:lpstr>
      <vt:lpstr>Osobní a charakterové rysy  </vt:lpstr>
      <vt:lpstr>Perspektivnost pro firmu  </vt:lpstr>
      <vt:lpstr>Další kritéria hodnocení</vt:lpstr>
      <vt:lpstr>Důvod a důsledky hodnocení</vt:lpstr>
      <vt:lpstr>Zvyšování kvalifikace</vt:lpstr>
      <vt:lpstr>Fáze zvyšování kvalifikace</vt:lpstr>
      <vt:lpstr>Formy školení</vt:lpstr>
      <vt:lpstr>Školení manažerů</vt:lpstr>
      <vt:lpstr>Další důsledky hodnocení</vt:lpstr>
      <vt:lpstr>Převod</vt:lpstr>
      <vt:lpstr>Postup</vt:lpstr>
      <vt:lpstr>Sestup</vt:lpstr>
      <vt:lpstr>Uvolnění</vt:lpstr>
      <vt:lpstr>Odměňování</vt:lpstr>
      <vt:lpstr>Hmotné odměny a výhody</vt:lpstr>
      <vt:lpstr>Nepřímé finanční odměny a výhody  </vt:lpstr>
      <vt:lpstr>Nepřímé odměny a výhody nefinanční</vt:lpstr>
      <vt:lpstr>Nehmotné odměny a výhody</vt:lpstr>
    </vt:vector>
  </TitlesOfParts>
  <Company>Pedagogická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</dc:title>
  <dc:creator>Javorova Barbora</dc:creator>
  <cp:lastModifiedBy>bjavorova</cp:lastModifiedBy>
  <cp:revision>26</cp:revision>
  <dcterms:created xsi:type="dcterms:W3CDTF">2011-10-10T12:06:49Z</dcterms:created>
  <dcterms:modified xsi:type="dcterms:W3CDTF">2018-09-27T14:17:03Z</dcterms:modified>
</cp:coreProperties>
</file>