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298" r:id="rId4"/>
    <p:sldId id="299" r:id="rId5"/>
    <p:sldId id="302" r:id="rId6"/>
    <p:sldId id="300" r:id="rId7"/>
    <p:sldId id="301" r:id="rId8"/>
    <p:sldId id="287" r:id="rId9"/>
    <p:sldId id="288" r:id="rId10"/>
    <p:sldId id="289" r:id="rId11"/>
    <p:sldId id="293" r:id="rId12"/>
    <p:sldId id="290" r:id="rId13"/>
    <p:sldId id="291" r:id="rId14"/>
    <p:sldId id="292" r:id="rId15"/>
    <p:sldId id="294" r:id="rId16"/>
    <p:sldId id="295" r:id="rId17"/>
    <p:sldId id="258" r:id="rId18"/>
  </p:sldIdLst>
  <p:sldSz cx="9906000" cy="6858000" type="A4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ázková Hana" initials="MH" lastIdx="1" clrIdx="0">
    <p:extLst>
      <p:ext uri="{19B8F6BF-5375-455C-9EA6-DF929625EA0E}">
        <p15:presenceInfo xmlns="" xmlns:p15="http://schemas.microsoft.com/office/powerpoint/2012/main" userId="S-1-5-21-2608221213-2629703840-654687152-15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8T12:36:40.527" idx="1">
    <p:pos x="1214" y="3350"/>
    <p:text>možné doplnit další důvody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8135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19252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956865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3152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1436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0002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6056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9296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4" r:id="rId3"/>
    <p:sldLayoutId id="2147483677" r:id="rId4"/>
    <p:sldLayoutId id="2147483666" r:id="rId5"/>
    <p:sldLayoutId id="2147483678" r:id="rId6"/>
    <p:sldLayoutId id="2147483672" r:id="rId7"/>
    <p:sldLayoutId id="2147483662" r:id="rId8"/>
    <p:sldLayoutId id="2147483679" r:id="rId9"/>
    <p:sldLayoutId id="2147483675" r:id="rId10"/>
    <p:sldLayoutId id="2147483680" r:id="rId11"/>
    <p:sldLayoutId id="2147483673" r:id="rId12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p/centrum-fiktivnich-firem/sekretariat-reditele" TargetMode="External"/><Relationship Id="rId7" Type="http://schemas.openxmlformats.org/officeDocument/2006/relationships/hyperlink" Target="http://www.nuv.cz/p/centrum-fiktivnich-firem/oddeleni-marketingu" TargetMode="External"/><Relationship Id="rId2" Type="http://schemas.openxmlformats.org/officeDocument/2006/relationships/hyperlink" Target="http://www.nuv.cz/p/centrum-fiktivnich-firem/reditel-fiktivni-firmy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nuv.cz/p/centrum-fiktivnich-firem/obchodni-oddeleni" TargetMode="External"/><Relationship Id="rId5" Type="http://schemas.openxmlformats.org/officeDocument/2006/relationships/hyperlink" Target="http://www.nuv.cz/p/centrum-fiktivnich-firem/personalni-oddeleni" TargetMode="External"/><Relationship Id="rId4" Type="http://schemas.openxmlformats.org/officeDocument/2006/relationships/hyperlink" Target="http://www.nuv.cz/p/centrum-fiktivnich-firem/pravni-oddelen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441" y="2708920"/>
            <a:ext cx="8570531" cy="21541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4200" dirty="0" smtClean="0"/>
              <a:t>Cefif </a:t>
            </a:r>
            <a:r>
              <a:rPr lang="cs-CZ" sz="4200" dirty="0"/>
              <a:t>portál</a:t>
            </a:r>
            <a:r>
              <a:rPr lang="cs-CZ" sz="5400" dirty="0"/>
              <a:t> </a:t>
            </a:r>
            <a:br>
              <a:rPr lang="cs-CZ" sz="5400" dirty="0"/>
            </a:br>
            <a:r>
              <a:rPr lang="cs-CZ" sz="5400" dirty="0"/>
              <a:t>	</a:t>
            </a:r>
            <a:r>
              <a:rPr lang="cs-CZ" sz="4200" cap="none" dirty="0" smtClean="0"/>
              <a:t>nová internetová aplikace </a:t>
            </a:r>
            <a:br>
              <a:rPr lang="cs-CZ" sz="4200" cap="none" dirty="0" smtClean="0"/>
            </a:br>
            <a:r>
              <a:rPr lang="cs-CZ" sz="4200" cap="none" dirty="0"/>
              <a:t>	</a:t>
            </a:r>
            <a:r>
              <a:rPr lang="cs-CZ" sz="4200" cap="none" dirty="0" smtClean="0"/>
              <a:t>pro správu fiktivních firem</a:t>
            </a:r>
            <a:r>
              <a:rPr lang="cs-CZ" sz="4200" dirty="0"/>
              <a:t/>
            </a:r>
            <a:br>
              <a:rPr lang="cs-CZ" sz="4200" dirty="0"/>
            </a:br>
            <a:endParaRPr lang="cs-CZ" sz="4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6481" y="6093296"/>
            <a:ext cx="8420688" cy="330306"/>
          </a:xfrm>
        </p:spPr>
        <p:txBody>
          <a:bodyPr/>
          <a:lstStyle/>
          <a:p>
            <a:pPr algn="r"/>
            <a:r>
              <a:rPr lang="cs-CZ" b="1" dirty="0" smtClean="0">
                <a:solidFill>
                  <a:schemeClr val="bg1"/>
                </a:solidFill>
              </a:rPr>
              <a:t>Centrum fiktivních firem 2016/2017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u="sng" dirty="0" smtClean="0"/>
              <a:t>dotazník </a:t>
            </a:r>
            <a:r>
              <a:rPr lang="cs-CZ" sz="3600" b="1" dirty="0" smtClean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3000" b="1" dirty="0" smtClean="0"/>
              <a:t>na co získané informace potřebujeme?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dirty="0" smtClean="0"/>
              <a:t>evidenci fiktivních firem v České republice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díky specifických údajům bude pro Vás jednodušší najít toho správného obchodního partnera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pro evidenci evropské databází </a:t>
            </a:r>
            <a:r>
              <a:rPr lang="cs-CZ" dirty="0" err="1" smtClean="0"/>
              <a:t>Europen-Pen</a:t>
            </a:r>
            <a:r>
              <a:rPr lang="cs-CZ" dirty="0" smtClean="0"/>
              <a:t>, v rámci které si můžete vybírat své </a:t>
            </a:r>
            <a:r>
              <a:rPr lang="cs-CZ" b="1" dirty="0" smtClean="0"/>
              <a:t>zahraniční </a:t>
            </a:r>
            <a:r>
              <a:rPr lang="cs-CZ" dirty="0" smtClean="0"/>
              <a:t>obchodní partnery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 různé analýzy a statistiky týkající se českého středoškolského vzdělávacího </a:t>
            </a:r>
            <a:r>
              <a:rPr lang="cs-CZ" dirty="0" smtClean="0"/>
              <a:t>systému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pro mezinárodní statistiky a srovnání v rámci Evropy a dalších vybraných zemí 	 z celého světa </a:t>
            </a:r>
          </a:p>
          <a:p>
            <a:pPr lvl="2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….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fiktivních firem </a:t>
            </a:r>
          </a:p>
        </p:txBody>
      </p:sp>
    </p:spTree>
    <p:extLst>
      <p:ext uri="{BB962C8B-B14F-4D97-AF65-F5344CB8AC3E}">
        <p14:creationId xmlns="" xmlns:p14="http://schemas.microsoft.com/office/powerpoint/2010/main" val="795003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u="sng" dirty="0" smtClean="0"/>
              <a:t>CEFIF obchodní rejstřík</a:t>
            </a:r>
            <a:endParaRPr lang="cs-CZ" sz="3600" b="1" u="sng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s</a:t>
            </a:r>
            <a:r>
              <a:rPr lang="cs-CZ" sz="1600" dirty="0" smtClean="0"/>
              <a:t>imuluje reálný návrhu zápisu do 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</a:t>
            </a:r>
            <a:r>
              <a:rPr lang="cs-CZ" sz="1600" dirty="0" smtClean="0"/>
              <a:t>ovinná pole jsou vyznačená červeně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o</a:t>
            </a:r>
            <a:r>
              <a:rPr lang="cs-CZ" sz="1600" dirty="0" smtClean="0"/>
              <a:t>bsahuje nápovědy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po správném vyplnění a obdržení všech potřebných dokumentů se Vám vygeneruje výpis z obchodního rejstříku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d</a:t>
            </a:r>
            <a:r>
              <a:rPr lang="cs-CZ" sz="1600" dirty="0" smtClean="0"/>
              <a:t>okumenty již nebudete zasílat e-mailem, ale budete je nahrávat formou příloh přímo do této aplikace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ž</a:t>
            </a:r>
            <a:r>
              <a:rPr lang="cs-CZ" sz="1600" dirty="0" smtClean="0"/>
              <a:t>ádosti o úpravu nebo doplnění bude CEFIF zaznamenávat přímo do aplikace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</a:t>
            </a:r>
            <a:r>
              <a:rPr lang="cs-CZ" sz="1600" dirty="0" smtClean="0"/>
              <a:t>řipravili jsme pro Vás návod, jak při vyplňování návrhu na zápis do OR postupovat (najdete ho na na našem CD spolu s radami, jak postupovat ve vyplňování dalších dokumentů)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>
              <a:buNone/>
            </a:pPr>
            <a:r>
              <a:rPr lang="cs-CZ" sz="1600" i="1" dirty="0" smtClean="0"/>
              <a:t>… do budoucna se plánujeme převést všechny formuláře potřebné pro zápis do OR do on-line podoby…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fiktivních firem </a:t>
            </a:r>
          </a:p>
        </p:txBody>
      </p:sp>
    </p:spTree>
    <p:extLst>
      <p:ext uri="{BB962C8B-B14F-4D97-AF65-F5344CB8AC3E}">
        <p14:creationId xmlns="" xmlns:p14="http://schemas.microsoft.com/office/powerpoint/2010/main" val="1638086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u="sng" dirty="0"/>
              <a:t>s</a:t>
            </a:r>
            <a:r>
              <a:rPr lang="cs-CZ" sz="3600" b="1" u="sng" dirty="0" smtClean="0"/>
              <a:t>práva zaměstnanců</a:t>
            </a:r>
          </a:p>
          <a:p>
            <a:pPr marL="0" indent="0">
              <a:buNone/>
            </a:pPr>
            <a:endParaRPr lang="cs-CZ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je vlastně databází zaměstnanců Vaší firmy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aměstnance můžete libovolně přidávat, ubírat nebo měnit jejich údaje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práva zaměstnanců je propojena s dalšími </a:t>
            </a:r>
          </a:p>
          <a:p>
            <a:pPr marL="457749" lvl="1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2 moduly: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2000" b="1" dirty="0" smtClean="0"/>
              <a:t>pro platby zdravotního pojištění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2000" b="1" dirty="0" smtClean="0"/>
              <a:t>pro platby sociálního pojištění 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fiktivních firem </a:t>
            </a:r>
          </a:p>
        </p:txBody>
      </p:sp>
    </p:spTree>
    <p:extLst>
      <p:ext uri="{BB962C8B-B14F-4D97-AF65-F5344CB8AC3E}">
        <p14:creationId xmlns="" xmlns:p14="http://schemas.microsoft.com/office/powerpoint/2010/main" val="272787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u="sng" dirty="0"/>
              <a:t>p</a:t>
            </a:r>
            <a:r>
              <a:rPr lang="cs-CZ" sz="3600" b="1" u="sng" dirty="0" smtClean="0"/>
              <a:t>latby zdravotního pojištění (ZP)</a:t>
            </a:r>
          </a:p>
          <a:p>
            <a:pPr marL="0" indent="0">
              <a:buNone/>
            </a:pPr>
            <a:endParaRPr lang="cs-CZ" sz="36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</a:t>
            </a:r>
            <a:r>
              <a:rPr lang="cs-CZ" dirty="0" smtClean="0"/>
              <a:t>daje o zaměstnancích už nemusíte vyplňovat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</a:t>
            </a:r>
            <a:r>
              <a:rPr lang="cs-CZ" dirty="0" smtClean="0"/>
              <a:t>ento modul je propojen s modulem správy zaměstnanců, ze které se údaje o zaměstnancích automaticky načtou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latby ZP počítáte za jednotlivé zaměstnance a za organizaci zvlášť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hodnoty pro výpočet ZP zadáváte přímo do aplikace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cs-CZ" dirty="0" smtClean="0"/>
              <a:t>hned se dozvíte, zda jste výpočet provedli správně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 případě nesprávného výsledku se výpočet neuloží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apomenete-li za některý měsíc platby zdravotního pojištění vypočítat, systém Vás při dalším přihlášení upozorní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 správném vyplnění všech výpočtů za daný měsíc se platby automaticky odešlou zdravotního pojišťovně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fiktivních firem </a:t>
            </a:r>
          </a:p>
        </p:txBody>
      </p:sp>
    </p:spTree>
    <p:extLst>
      <p:ext uri="{BB962C8B-B14F-4D97-AF65-F5344CB8AC3E}">
        <p14:creationId xmlns="" xmlns:p14="http://schemas.microsoft.com/office/powerpoint/2010/main" val="1746373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u="sng" dirty="0"/>
              <a:t>p</a:t>
            </a:r>
            <a:r>
              <a:rPr lang="cs-CZ" sz="3600" b="1" u="sng" dirty="0" smtClean="0"/>
              <a:t>latby sociálního pojištění (SP)</a:t>
            </a:r>
          </a:p>
          <a:p>
            <a:pPr marL="0" indent="0">
              <a:buNone/>
            </a:pPr>
            <a:endParaRPr lang="cs-CZ" sz="36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údaje o zaměstnancích už nemusíte vyplňovat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tento modul je propojen s modulem správy zaměstnanců, ze které se údaje </a:t>
            </a:r>
            <a:r>
              <a:rPr lang="cs-CZ" dirty="0" smtClean="0"/>
              <a:t>o zaměstnancích </a:t>
            </a:r>
            <a:r>
              <a:rPr lang="cs-CZ" dirty="0"/>
              <a:t>automaticky načtou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latby SP </a:t>
            </a:r>
            <a:r>
              <a:rPr lang="cs-CZ" dirty="0"/>
              <a:t>počítáte za jednotlivé zaměstnance a za organizaci zvlášť </a:t>
            </a:r>
            <a:r>
              <a:rPr lang="cs-CZ" dirty="0" smtClean="0"/>
              <a:t>hodnoty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hodnoty pro výpočet S</a:t>
            </a:r>
            <a:r>
              <a:rPr lang="cs-CZ" dirty="0" smtClean="0"/>
              <a:t>P zadáváte </a:t>
            </a:r>
            <a:r>
              <a:rPr lang="cs-CZ" dirty="0"/>
              <a:t>přímo do aplikace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ihned </a:t>
            </a:r>
            <a:r>
              <a:rPr lang="cs-CZ" dirty="0"/>
              <a:t>se dozvíte, zda jste výpočet provedli správně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případě nesprávného výsledku se výpočet neuloží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zapomenete-li za některý měsíc platby zdravotního pojištění vypočítat, systém </a:t>
            </a:r>
            <a:r>
              <a:rPr lang="cs-CZ" dirty="0" smtClean="0"/>
              <a:t>Vás při dalším přihlášení upozorní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 správném vyplnění všech výpočtů za daný měsíc se platby automaticky odešlou zdravotního pojišťovně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fiktivních firem </a:t>
            </a:r>
          </a:p>
        </p:txBody>
      </p:sp>
    </p:spTree>
    <p:extLst>
      <p:ext uri="{BB962C8B-B14F-4D97-AF65-F5344CB8AC3E}">
        <p14:creationId xmlns="" xmlns:p14="http://schemas.microsoft.com/office/powerpoint/2010/main" val="964164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EFIF_portal_vyvoj.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552" y="74905"/>
            <a:ext cx="7920879" cy="651403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u="sng" dirty="0" smtClean="0"/>
              <a:t>ÚŘADY CEFIF</a:t>
            </a:r>
          </a:p>
          <a:p>
            <a:pPr>
              <a:buNone/>
            </a:pPr>
            <a:endParaRPr lang="cs-CZ" sz="3600" b="1" u="sng" dirty="0" smtClean="0"/>
          </a:p>
          <a:p>
            <a:r>
              <a:rPr lang="cs-CZ" dirty="0" smtClean="0"/>
              <a:t>Rejstříkový soud</a:t>
            </a:r>
          </a:p>
          <a:p>
            <a:r>
              <a:rPr lang="cs-CZ" dirty="0" smtClean="0"/>
              <a:t>Živnostenský úřad</a:t>
            </a:r>
          </a:p>
          <a:p>
            <a:r>
              <a:rPr lang="cs-CZ" dirty="0" smtClean="0"/>
              <a:t>Finanční úřad</a:t>
            </a:r>
          </a:p>
          <a:p>
            <a:r>
              <a:rPr lang="cs-CZ" dirty="0" smtClean="0"/>
              <a:t>Správa sociálního zabezpečení</a:t>
            </a:r>
          </a:p>
          <a:p>
            <a:r>
              <a:rPr lang="cs-CZ" dirty="0" smtClean="0"/>
              <a:t>ZDRAFIK - fiktivní zdravotní pojišťovna</a:t>
            </a:r>
          </a:p>
          <a:p>
            <a:r>
              <a:rPr lang="cs-CZ" dirty="0" smtClean="0"/>
              <a:t>Pojišťovna CEFIF</a:t>
            </a:r>
          </a:p>
          <a:p>
            <a:r>
              <a:rPr lang="cs-CZ" dirty="0" smtClean="0"/>
              <a:t>Centrální dodavatel</a:t>
            </a:r>
          </a:p>
          <a:p>
            <a:r>
              <a:rPr lang="cs-CZ" dirty="0" smtClean="0"/>
              <a:t>FIBA banka</a:t>
            </a:r>
          </a:p>
          <a:p>
            <a:r>
              <a:rPr lang="cs-CZ" dirty="0" smtClean="0"/>
              <a:t>CEFIFBANKA</a:t>
            </a:r>
          </a:p>
          <a:p>
            <a:r>
              <a:rPr lang="cs-CZ" dirty="0" smtClean="0"/>
              <a:t>Informační centrum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3600" b="1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b="1" dirty="0" smtClean="0"/>
              <a:t>Děkujeme za pozornost</a:t>
            </a:r>
          </a:p>
          <a:p>
            <a:r>
              <a:rPr lang="cs-CZ" sz="2400" b="1" dirty="0" smtClean="0"/>
              <a:t>tým CEFIF</a:t>
            </a:r>
            <a:endParaRPr lang="cs-CZ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39085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u="sng" dirty="0" smtClean="0"/>
              <a:t>Fiktivní firma (</a:t>
            </a:r>
            <a:r>
              <a:rPr lang="cs-CZ" sz="3600" b="1" u="sng" dirty="0" err="1" smtClean="0"/>
              <a:t>FiF</a:t>
            </a:r>
            <a:r>
              <a:rPr lang="cs-CZ" sz="3600" b="1" u="sng" dirty="0" smtClean="0"/>
              <a:t>)</a:t>
            </a:r>
          </a:p>
          <a:p>
            <a:pPr>
              <a:buNone/>
            </a:pPr>
            <a:endParaRPr lang="cs-CZ" sz="3600" b="1" u="sng" dirty="0" smtClean="0"/>
          </a:p>
          <a:p>
            <a:r>
              <a:rPr lang="cs-CZ" dirty="0" smtClean="0"/>
              <a:t>Nástroj pro rozvoj podnikatelských kompetencí žáků SŠ a VOŠ</a:t>
            </a:r>
          </a:p>
          <a:p>
            <a:r>
              <a:rPr lang="cs-CZ" dirty="0" smtClean="0"/>
              <a:t>Aktivní rozvoj obchodních dovedností a znalostí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= </a:t>
            </a:r>
            <a:r>
              <a:rPr lang="cs-CZ" b="1" dirty="0" smtClean="0"/>
              <a:t>virtuální</a:t>
            </a:r>
            <a:r>
              <a:rPr lang="cs-CZ" dirty="0" smtClean="0"/>
              <a:t> </a:t>
            </a:r>
            <a:r>
              <a:rPr lang="cs-CZ" b="1" dirty="0" smtClean="0"/>
              <a:t>společnost</a:t>
            </a:r>
            <a:r>
              <a:rPr lang="cs-CZ" dirty="0" smtClean="0"/>
              <a:t>, která simuluje reálné procesy, produkty a služby</a:t>
            </a:r>
          </a:p>
          <a:p>
            <a:r>
              <a:rPr lang="cs-CZ" dirty="0" smtClean="0"/>
              <a:t>Zakládá se podle zákona o obchodních korporacích pod vedením CENTRA FIKTIVNÍCH FIREM (CEFIF) v Praze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u="sng" dirty="0" smtClean="0"/>
              <a:t>Cíle výuky ve </a:t>
            </a:r>
            <a:r>
              <a:rPr lang="cs-CZ" sz="3600" b="1" u="sng" dirty="0" err="1" smtClean="0"/>
              <a:t>FiF</a:t>
            </a:r>
            <a:endParaRPr lang="cs-CZ" sz="3600" b="1" u="sng" dirty="0" smtClean="0"/>
          </a:p>
          <a:p>
            <a:r>
              <a:rPr lang="cs-CZ" dirty="0" smtClean="0"/>
              <a:t>Trénovat:</a:t>
            </a:r>
          </a:p>
          <a:p>
            <a:pPr lvl="1"/>
            <a:r>
              <a:rPr lang="cs-CZ" dirty="0" smtClean="0"/>
              <a:t> iniciativu, </a:t>
            </a:r>
          </a:p>
          <a:p>
            <a:pPr lvl="1"/>
            <a:r>
              <a:rPr lang="cs-CZ" dirty="0" smtClean="0"/>
              <a:t>s</a:t>
            </a:r>
            <a:r>
              <a:rPr lang="cs-CZ" dirty="0" smtClean="0"/>
              <a:t>amostatnost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Poskytnout žákům znalosti, jak založit a vést obchodní společnost nebo živnost. </a:t>
            </a:r>
          </a:p>
          <a:p>
            <a:r>
              <a:rPr lang="cs-CZ" dirty="0" smtClean="0"/>
              <a:t>Žáci se učí:</a:t>
            </a:r>
          </a:p>
          <a:p>
            <a:pPr lvl="1"/>
            <a:r>
              <a:rPr lang="cs-CZ" dirty="0" smtClean="0"/>
              <a:t>pracovat v týmu, </a:t>
            </a:r>
          </a:p>
          <a:p>
            <a:pPr lvl="1"/>
            <a:r>
              <a:rPr lang="cs-CZ" dirty="0" smtClean="0"/>
              <a:t>přijímat odpovědnost, </a:t>
            </a:r>
          </a:p>
          <a:p>
            <a:pPr lvl="1"/>
            <a:r>
              <a:rPr lang="cs-CZ" dirty="0" smtClean="0"/>
              <a:t>rozvíjet iniciativu</a:t>
            </a:r>
          </a:p>
          <a:p>
            <a:pPr lvl="1"/>
            <a:r>
              <a:rPr lang="cs-CZ" dirty="0" smtClean="0"/>
              <a:t>zlepšovat své měkké a také odborné dovednosti. </a:t>
            </a:r>
          </a:p>
          <a:p>
            <a:r>
              <a:rPr lang="cs-CZ" dirty="0" smtClean="0"/>
              <a:t>Trénink prezentace výsledků jak svých, tak celé společnosti.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u="sng" dirty="0" smtClean="0"/>
              <a:t>Činnosti ve </a:t>
            </a:r>
            <a:r>
              <a:rPr lang="cs-CZ" sz="3600" b="1" u="sng" dirty="0" err="1" smtClean="0"/>
              <a:t>FiF</a:t>
            </a:r>
            <a:endParaRPr lang="cs-CZ" sz="3600" b="1" u="sng" dirty="0" smtClean="0"/>
          </a:p>
          <a:p>
            <a:pPr>
              <a:buNone/>
            </a:pPr>
            <a:endParaRPr lang="cs-CZ" sz="3600" b="1" u="sng" dirty="0" smtClean="0"/>
          </a:p>
          <a:p>
            <a:r>
              <a:rPr lang="cs-CZ" dirty="0" smtClean="0"/>
              <a:t> Fiktivní firmy spolu obchodují navzájem podle běžných obchodních zvyklostí. </a:t>
            </a:r>
          </a:p>
          <a:p>
            <a:r>
              <a:rPr lang="cs-CZ" dirty="0" smtClean="0"/>
              <a:t>Její pracovníci uskutečňují všechny základní podnikové činnosti jako jsou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nákup, prodej, reklama</a:t>
            </a:r>
          </a:p>
          <a:p>
            <a:pPr lvl="1"/>
            <a:r>
              <a:rPr lang="cs-CZ" dirty="0" smtClean="0"/>
              <a:t>písemný i telefonický hospodářský styk</a:t>
            </a:r>
          </a:p>
          <a:p>
            <a:pPr lvl="1"/>
            <a:r>
              <a:rPr lang="cs-CZ" dirty="0" smtClean="0"/>
              <a:t>fakturace a účtování</a:t>
            </a:r>
          </a:p>
          <a:p>
            <a:pPr lvl="1"/>
            <a:r>
              <a:rPr lang="cs-CZ" dirty="0" smtClean="0"/>
              <a:t>činnosti podnikového sekretariátu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u="sng" dirty="0" smtClean="0"/>
              <a:t>ORGANIZAČNÍ</a:t>
            </a:r>
            <a:r>
              <a:rPr lang="cs-CZ" sz="3600" b="1" u="sng" cap="all" dirty="0" smtClean="0"/>
              <a:t> STRUKTURA </a:t>
            </a:r>
            <a:r>
              <a:rPr lang="cs-CZ" sz="3600" b="1" u="sng" cap="all" dirty="0" err="1" smtClean="0"/>
              <a:t>FiF</a:t>
            </a:r>
            <a:endParaRPr lang="cs-CZ" sz="3600" b="1" u="sng" cap="all" dirty="0" smtClean="0"/>
          </a:p>
          <a:p>
            <a:r>
              <a:rPr lang="cs-CZ" dirty="0" smtClean="0"/>
              <a:t>odpovídá struktuře středně velké firmy reálné</a:t>
            </a:r>
          </a:p>
          <a:p>
            <a:r>
              <a:rPr lang="cs-CZ" dirty="0" smtClean="0"/>
              <a:t>nevyrábí </a:t>
            </a:r>
            <a:r>
              <a:rPr lang="cs-CZ" dirty="0" smtClean="0"/>
              <a:t>žádný </a:t>
            </a:r>
            <a:r>
              <a:rPr lang="cs-CZ" dirty="0" smtClean="0"/>
              <a:t>produkt, není třeba zřizovat </a:t>
            </a:r>
            <a:r>
              <a:rPr lang="cs-CZ" dirty="0" smtClean="0"/>
              <a:t>oddělení výroby</a:t>
            </a:r>
            <a:endParaRPr lang="cs-CZ" dirty="0" smtClean="0"/>
          </a:p>
          <a:p>
            <a:r>
              <a:rPr lang="cs-CZ" dirty="0" smtClean="0"/>
              <a:t>je nutné zřídit zejména ekonomické a právní </a:t>
            </a:r>
            <a:r>
              <a:rPr lang="cs-CZ" dirty="0" smtClean="0"/>
              <a:t>útvary</a:t>
            </a:r>
            <a:endParaRPr lang="cs-CZ" dirty="0" smtClean="0"/>
          </a:p>
          <a:p>
            <a:r>
              <a:rPr lang="cs-CZ" dirty="0" smtClean="0"/>
              <a:t>konkrétní struktura je dána především počtem žáků, kteří budou ve firmě pracovat</a:t>
            </a:r>
          </a:p>
          <a:p>
            <a:r>
              <a:rPr lang="cs-CZ" dirty="0" smtClean="0"/>
              <a:t>V průběhu celé výuky doporučujeme alespoň jednou provést obměnu žáků pracujících na jednotlivých pozicích. Z této obměny by měl být vyloučen ředitel fiktivní firmy.</a:t>
            </a:r>
          </a:p>
          <a:p>
            <a:pPr lvl="1">
              <a:buNone/>
            </a:pPr>
            <a:endParaRPr lang="cs-CZ" u="sng" dirty="0" smtClean="0"/>
          </a:p>
          <a:p>
            <a:pPr lvl="1"/>
            <a:r>
              <a:rPr lang="cs-CZ" u="sng" dirty="0" smtClean="0">
                <a:hlinkClick r:id="rId2"/>
              </a:rPr>
              <a:t>Ředitel fiktivní firmy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3"/>
              </a:rPr>
              <a:t>Sekretariát ředitele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4"/>
              </a:rPr>
              <a:t>Právní oddělení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5"/>
              </a:rPr>
              <a:t>Personální oddělení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6"/>
              </a:rPr>
              <a:t>Obchodní oddělení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7"/>
              </a:rPr>
              <a:t>Oddělení marketingu</a:t>
            </a:r>
            <a:endParaRPr lang="cs-CZ" u="sng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u="sng" dirty="0" smtClean="0"/>
              <a:t>Hodnocení ve </a:t>
            </a:r>
            <a:r>
              <a:rPr lang="cs-CZ" sz="3600" b="1" u="sng" dirty="0" err="1" smtClean="0"/>
              <a:t>FiF</a:t>
            </a:r>
            <a:endParaRPr lang="cs-CZ" sz="3600" b="1" u="sng" dirty="0" smtClean="0"/>
          </a:p>
          <a:p>
            <a:pPr>
              <a:buNone/>
            </a:pPr>
            <a:endParaRPr lang="cs-CZ" sz="3600" b="1" u="sng" dirty="0" smtClean="0"/>
          </a:p>
          <a:p>
            <a:r>
              <a:rPr lang="cs-CZ" dirty="0" smtClean="0"/>
              <a:t>Začlenit klasické hodnocení tak, jak probíhá ve firmách. </a:t>
            </a:r>
          </a:p>
          <a:p>
            <a:r>
              <a:rPr lang="cs-CZ" dirty="0" smtClean="0"/>
              <a:t>Hodnotící arch (připraví personálním oddělení) </a:t>
            </a:r>
          </a:p>
          <a:p>
            <a:pPr lvl="1"/>
            <a:r>
              <a:rPr lang="cs-CZ" dirty="0" smtClean="0"/>
              <a:t>K</a:t>
            </a:r>
            <a:r>
              <a:rPr lang="cs-CZ" dirty="0" smtClean="0"/>
              <a:t>aždý </a:t>
            </a:r>
            <a:r>
              <a:rPr lang="cs-CZ" dirty="0" smtClean="0"/>
              <a:t>vedoucí ohodnotí práci svých bezprostředních podřízených a navrhne </a:t>
            </a:r>
            <a:r>
              <a:rPr lang="cs-CZ" dirty="0" smtClean="0"/>
              <a:t>známku.</a:t>
            </a:r>
            <a:endParaRPr lang="cs-CZ" dirty="0" smtClean="0"/>
          </a:p>
          <a:p>
            <a:pPr lvl="1"/>
            <a:r>
              <a:rPr lang="cs-CZ" dirty="0" smtClean="0"/>
              <a:t>Taktéž učitel </a:t>
            </a:r>
            <a:r>
              <a:rPr lang="cs-CZ" dirty="0" smtClean="0"/>
              <a:t>vyplní </a:t>
            </a:r>
            <a:r>
              <a:rPr lang="cs-CZ" dirty="0" smtClean="0"/>
              <a:t>tyto hodnotící </a:t>
            </a:r>
            <a:r>
              <a:rPr lang="cs-CZ" dirty="0" smtClean="0"/>
              <a:t>archy.</a:t>
            </a:r>
            <a:endParaRPr lang="cs-CZ" dirty="0" smtClean="0"/>
          </a:p>
          <a:p>
            <a:r>
              <a:rPr lang="cs-CZ" dirty="0" smtClean="0"/>
              <a:t>Hodnotící pohovory</a:t>
            </a:r>
          </a:p>
          <a:p>
            <a:pPr lvl="1"/>
            <a:r>
              <a:rPr lang="cs-CZ" dirty="0" smtClean="0"/>
              <a:t>Hodnocený se vyjádří k </a:t>
            </a:r>
            <a:r>
              <a:rPr lang="cs-CZ" dirty="0" smtClean="0"/>
              <a:t>posudkům.</a:t>
            </a:r>
            <a:endParaRPr lang="cs-CZ" dirty="0" smtClean="0"/>
          </a:p>
          <a:p>
            <a:pPr lvl="1"/>
            <a:r>
              <a:rPr lang="cs-CZ" dirty="0" smtClean="0"/>
              <a:t>Pokud se navržené známky shodují, je vše v pořádku. </a:t>
            </a:r>
          </a:p>
          <a:p>
            <a:pPr lvl="1"/>
            <a:r>
              <a:rPr lang="cs-CZ" dirty="0" smtClean="0"/>
              <a:t>Pokud je mezi nimi rozdíl, můžete dále pokračovat v hodnocení. </a:t>
            </a:r>
          </a:p>
          <a:p>
            <a:pPr lvl="1"/>
            <a:endParaRPr lang="cs-CZ" dirty="0" smtClean="0"/>
          </a:p>
          <a:p>
            <a:pPr algn="just">
              <a:buNone/>
            </a:pPr>
            <a:r>
              <a:rPr lang="cs-CZ" dirty="0" smtClean="0"/>
              <a:t>Konečná zodpovědnost za hodnocení je na učiteli, ale tento způsob hodnocení je mnohem blíže realitě a žáci jej jistě ocení.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u="sng" dirty="0" smtClean="0"/>
              <a:t>Vyučovací metody ve </a:t>
            </a:r>
            <a:r>
              <a:rPr lang="cs-CZ" sz="3600" b="1" u="sng" dirty="0" err="1" smtClean="0"/>
              <a:t>FiF</a:t>
            </a:r>
            <a:endParaRPr lang="cs-CZ" sz="3600" b="1" u="sng" dirty="0" smtClean="0"/>
          </a:p>
          <a:p>
            <a:pPr>
              <a:buNone/>
            </a:pPr>
            <a:endParaRPr lang="cs-CZ" sz="3600" b="1" u="sng" dirty="0" smtClean="0"/>
          </a:p>
          <a:p>
            <a:r>
              <a:rPr lang="cs-CZ" dirty="0" smtClean="0"/>
              <a:t>NE monologické vyučovací metody (používáme při podávání nového učiva)</a:t>
            </a:r>
          </a:p>
          <a:p>
            <a:r>
              <a:rPr lang="cs-CZ" dirty="0" smtClean="0"/>
              <a:t>Hlavní metody spojeny se samostatnou prací žáků. </a:t>
            </a:r>
          </a:p>
          <a:p>
            <a:pPr lvl="1"/>
            <a:r>
              <a:rPr lang="cs-CZ" b="1" dirty="0" smtClean="0"/>
              <a:t>rozhovor</a:t>
            </a:r>
            <a:r>
              <a:rPr lang="cs-CZ" dirty="0" smtClean="0"/>
              <a:t>, </a:t>
            </a:r>
          </a:p>
          <a:p>
            <a:pPr lvl="1"/>
            <a:r>
              <a:rPr lang="cs-CZ" b="1" dirty="0" smtClean="0"/>
              <a:t>práce s odbornou literaturou </a:t>
            </a:r>
            <a:r>
              <a:rPr lang="cs-CZ" dirty="0" smtClean="0"/>
              <a:t>(samostatné studium zákonů, předpisů a směrnic). </a:t>
            </a:r>
          </a:p>
          <a:p>
            <a:pPr lvl="1"/>
            <a:r>
              <a:rPr lang="cs-CZ" dirty="0" smtClean="0"/>
              <a:t>Celou práci žáků ve </a:t>
            </a:r>
            <a:r>
              <a:rPr lang="cs-CZ" dirty="0" err="1" smtClean="0"/>
              <a:t>FiF</a:t>
            </a:r>
            <a:r>
              <a:rPr lang="cs-CZ" dirty="0" smtClean="0"/>
              <a:t> můžeme považovat za určitou formu </a:t>
            </a:r>
            <a:r>
              <a:rPr lang="cs-CZ" b="1" dirty="0" smtClean="0"/>
              <a:t>inscenační</a:t>
            </a:r>
            <a:r>
              <a:rPr lang="cs-CZ" dirty="0" smtClean="0"/>
              <a:t> </a:t>
            </a:r>
            <a:r>
              <a:rPr lang="cs-CZ" b="1" dirty="0" smtClean="0"/>
              <a:t>metody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Práce ve fiktivní firmě svých charakterem patří do problémové výuky.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u="sng" dirty="0" smtClean="0"/>
              <a:t>CEFIF PORTÁL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obsahuje tyto moduly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 smtClean="0"/>
              <a:t>registrace / přihlášení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otazník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práva zaměstnanců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latby zdravotního pojištění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latby sociálního pojištění 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80792" y="6453336"/>
            <a:ext cx="6536843" cy="247623"/>
          </a:xfrm>
        </p:spPr>
        <p:txBody>
          <a:bodyPr/>
          <a:lstStyle/>
          <a:p>
            <a:r>
              <a:rPr lang="cs-CZ" dirty="0" smtClean="0"/>
              <a:t>Centrum fiktivních firem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40158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u="sng" dirty="0"/>
              <a:t>r</a:t>
            </a:r>
            <a:r>
              <a:rPr lang="cs-CZ" sz="3600" b="1" u="sng" dirty="0" smtClean="0"/>
              <a:t>egistrace </a:t>
            </a:r>
          </a:p>
          <a:p>
            <a:pPr marL="0" indent="0">
              <a:buNone/>
            </a:pPr>
            <a:endParaRPr lang="cs-CZ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registrace fiktivních firem (dále jen FF) bude probíhat elektronicky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při první návštěvě aplikace </a:t>
            </a:r>
            <a:r>
              <a:rPr lang="cs-CZ" sz="1600" b="1" dirty="0" smtClean="0"/>
              <a:t>CEFIF </a:t>
            </a:r>
            <a:r>
              <a:rPr lang="cs-CZ" sz="1600" b="1" dirty="0" err="1" smtClean="0"/>
              <a:t>portal</a:t>
            </a:r>
            <a:r>
              <a:rPr lang="cs-CZ" sz="1600" dirty="0" smtClean="0"/>
              <a:t> musí projít registrací všechny firmy, tedy existující i nové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v rámci registrace vyplníte základní údaje a název firmy (máte možnost uvést 2 názvy)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</a:t>
            </a:r>
            <a:r>
              <a:rPr lang="cs-CZ" sz="1600" dirty="0" smtClean="0"/>
              <a:t>a základě odeslané registrace Vám, CEFIF e-mailem název FF:</a:t>
            </a:r>
          </a:p>
          <a:p>
            <a:pPr lvl="1">
              <a:buFontTx/>
              <a:buChar char="-"/>
            </a:pPr>
            <a:r>
              <a:rPr lang="cs-CZ" sz="1600" b="1" dirty="0" smtClean="0"/>
              <a:t>schválí</a:t>
            </a:r>
            <a:r>
              <a:rPr lang="cs-CZ" sz="1600" dirty="0" smtClean="0"/>
              <a:t> – přijde Vám potvrzující e-mail s vygenerovaných IČ a heslem a bude vytvořen účet pro Vaši FF</a:t>
            </a:r>
          </a:p>
          <a:p>
            <a:pPr lvl="1">
              <a:buFontTx/>
              <a:buChar char="-"/>
            </a:pPr>
            <a:r>
              <a:rPr lang="cs-CZ" sz="1600" b="1" dirty="0" smtClean="0"/>
              <a:t>zamítne</a:t>
            </a:r>
            <a:r>
              <a:rPr lang="cs-CZ" sz="1600" dirty="0" smtClean="0"/>
              <a:t> – a to v </a:t>
            </a:r>
            <a:r>
              <a:rPr lang="cs-CZ" sz="1600" dirty="0"/>
              <a:t>případě, že </a:t>
            </a:r>
            <a:r>
              <a:rPr lang="cs-CZ" sz="1600" dirty="0" smtClean="0"/>
              <a:t>název firmy </a:t>
            </a:r>
            <a:r>
              <a:rPr lang="cs-CZ" sz="1600" dirty="0"/>
              <a:t>již existuje, nebo je shodný s jiným, nebo není zcela </a:t>
            </a:r>
            <a:r>
              <a:rPr lang="cs-CZ" sz="1600" dirty="0" smtClean="0"/>
              <a:t>korektní, pokud tato situace nastane, je potřeba procesem registrace projít znovu </a:t>
            </a:r>
          </a:p>
          <a:p>
            <a:pPr marL="341442" indent="-342900">
              <a:buFont typeface="Arial" panose="020B0604020202020204" pitchFamily="34" charset="0"/>
              <a:buChar char="•"/>
            </a:pPr>
            <a:r>
              <a:rPr lang="cs-CZ" sz="1600" dirty="0"/>
              <a:t>p</a:t>
            </a:r>
            <a:r>
              <a:rPr lang="cs-CZ" sz="1600" dirty="0" smtClean="0"/>
              <a:t>o obdržení potvrzujícího e-mailu se přihlásíte do aplikace CEFIF </a:t>
            </a:r>
            <a:r>
              <a:rPr lang="cs-CZ" sz="1600" dirty="0" err="1" smtClean="0"/>
              <a:t>portal</a:t>
            </a:r>
            <a:r>
              <a:rPr lang="cs-CZ" sz="1600" dirty="0" smtClean="0"/>
              <a:t>: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	</a:t>
            </a:r>
            <a:r>
              <a:rPr lang="cs-CZ" sz="1600" b="1" dirty="0" smtClean="0"/>
              <a:t>IČ = přihlašovací jméno</a:t>
            </a:r>
            <a:r>
              <a:rPr lang="cs-CZ" sz="1600" dirty="0" smtClean="0"/>
              <a:t>, heslo si po přihlášení můžete v nastavení změnit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i="1" dirty="0" smtClean="0"/>
              <a:t>… dalším krokem je vyplnění dotazníku …</a:t>
            </a:r>
            <a:endParaRPr lang="cs-CZ" sz="1600" i="1" dirty="0"/>
          </a:p>
          <a:p>
            <a:pPr marL="341442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 smtClean="0"/>
          </a:p>
          <a:p>
            <a:pPr marL="457749" lvl="1" indent="0">
              <a:buNone/>
            </a:pPr>
            <a:r>
              <a:rPr lang="cs-CZ" dirty="0"/>
              <a:t>	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fiktivních firem </a:t>
            </a:r>
          </a:p>
        </p:txBody>
      </p:sp>
    </p:spTree>
    <p:extLst>
      <p:ext uri="{BB962C8B-B14F-4D97-AF65-F5344CB8AC3E}">
        <p14:creationId xmlns="" xmlns:p14="http://schemas.microsoft.com/office/powerpoint/2010/main" val="3237402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</TotalTime>
  <Words>829</Words>
  <Application>Microsoft Office PowerPoint</Application>
  <PresentationFormat>A4 (210 x 297 mm)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NZZ</vt:lpstr>
      <vt:lpstr>Cefif portál   nová internetová aplikace   pro správu fiktivních firem </vt:lpstr>
      <vt:lpstr>Snímek 2</vt:lpstr>
      <vt:lpstr>Snímek 3</vt:lpstr>
      <vt:lpstr>Snímek 4</vt:lpstr>
      <vt:lpstr>Snímek 5</vt:lpstr>
      <vt:lpstr>Snímek 6</vt:lpstr>
      <vt:lpstr>Snímek 7</vt:lpstr>
      <vt:lpstr>Centrum fiktivních firem </vt:lpstr>
      <vt:lpstr>Centrum fiktivních firem </vt:lpstr>
      <vt:lpstr>Centrum fiktivních firem </vt:lpstr>
      <vt:lpstr>Centrum fiktivních firem </vt:lpstr>
      <vt:lpstr>Centrum fiktivních firem </vt:lpstr>
      <vt:lpstr>Centrum fiktivních firem </vt:lpstr>
      <vt:lpstr>Centrum fiktivních firem </vt:lpstr>
      <vt:lpstr>Snímek 15</vt:lpstr>
      <vt:lpstr>Snímek 16</vt:lpstr>
      <vt:lpstr>Snímek 17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Lenovo</cp:lastModifiedBy>
  <cp:revision>140</cp:revision>
  <dcterms:created xsi:type="dcterms:W3CDTF">2010-11-29T12:12:55Z</dcterms:created>
  <dcterms:modified xsi:type="dcterms:W3CDTF">2018-11-13T20:44:00Z</dcterms:modified>
</cp:coreProperties>
</file>