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9293C-CA5A-45A9-97E1-F6E5B9A12AFF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3E601-FB75-445E-8DD8-125C18D0C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98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Aktivní a pasivní politika zaměstnanosti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Helena Zelníčková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Nástroje aktivní politiky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96480"/>
            <a:ext cx="8686800" cy="4672880"/>
          </a:xfrm>
        </p:spPr>
        <p:txBody>
          <a:bodyPr>
            <a:noAutofit/>
          </a:bodyPr>
          <a:lstStyle/>
          <a:p>
            <a:pPr marL="566928" indent="-457200">
              <a:buAutoNum type="arabicPeriod" startAt="4"/>
            </a:pPr>
            <a:r>
              <a:rPr lang="pl-PL" sz="2400" b="1" dirty="0" smtClean="0"/>
              <a:t>Příspěvek </a:t>
            </a:r>
            <a:r>
              <a:rPr lang="pl-PL" sz="2400" b="1" dirty="0"/>
              <a:t>na podporu regionální </a:t>
            </a:r>
            <a:r>
              <a:rPr lang="pl-PL" sz="2400" b="1" dirty="0" smtClean="0"/>
              <a:t>mobility</a:t>
            </a:r>
          </a:p>
          <a:p>
            <a:pPr marL="109728" indent="0" algn="just">
              <a:buNone/>
            </a:pPr>
            <a:r>
              <a:rPr lang="pl-PL" sz="2350" b="1" dirty="0" smtClean="0"/>
              <a:t>Žadatel:</a:t>
            </a:r>
            <a:endParaRPr lang="cs-CZ" sz="2350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350" b="1" dirty="0" smtClean="0"/>
              <a:t>má nepřetržitou </a:t>
            </a:r>
            <a:r>
              <a:rPr lang="cs-CZ" sz="2350" b="1" dirty="0"/>
              <a:t>délkou evidence </a:t>
            </a:r>
            <a:r>
              <a:rPr lang="cs-CZ" sz="2350" b="1" dirty="0" smtClean="0"/>
              <a:t> u ÚP déle </a:t>
            </a:r>
            <a:r>
              <a:rPr lang="cs-CZ" sz="2350" b="1" dirty="0"/>
              <a:t>než 5 </a:t>
            </a:r>
            <a:r>
              <a:rPr lang="cs-CZ" sz="2350" b="1" dirty="0" smtClean="0"/>
              <a:t>měsíců,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350" b="1" dirty="0" smtClean="0"/>
              <a:t>u kterého došlo </a:t>
            </a:r>
            <a:r>
              <a:rPr lang="cs-CZ" sz="2350" b="1" dirty="0"/>
              <a:t>před vstupem do evidence ke skončení pracovního poměru v důsledku hromadného </a:t>
            </a:r>
            <a:r>
              <a:rPr lang="cs-CZ" sz="2350" b="1" dirty="0" smtClean="0"/>
              <a:t>propouštění,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350" b="1" dirty="0" smtClean="0"/>
              <a:t>kterému </a:t>
            </a:r>
            <a:r>
              <a:rPr lang="cs-CZ" sz="2350" b="1" dirty="0"/>
              <a:t>je věnována zvýšená péče při zprostředkování a je buď OZP nebo starší 50 let nebo mladší 30 let, nebo pečuje o dítě mladší 10 let a je veden v evidenci déle než 3 měsíce a není možné mu s ohledem na jeho kvalifikaci, praxi, věk, péči o dítě nebo zdravotní stav zprostředkovat zaměstnání v místě bydliště.</a:t>
            </a:r>
            <a:br>
              <a:rPr lang="cs-CZ" sz="2350" b="1" dirty="0"/>
            </a:br>
            <a:r>
              <a:rPr lang="cs-CZ" sz="2400" b="1" dirty="0"/>
              <a:t/>
            </a:r>
            <a:br>
              <a:rPr lang="cs-CZ" sz="2400" b="1" dirty="0"/>
            </a:b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6485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Nástroje aktivní politiky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cs-CZ" b="1" dirty="0" smtClean="0"/>
              <a:t>5. Příspěvek na zapracování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 algn="just">
              <a:buNone/>
            </a:pPr>
            <a:r>
              <a:rPr lang="cs-CZ" b="1" dirty="0" smtClean="0"/>
              <a:t>6. </a:t>
            </a:r>
            <a:r>
              <a:rPr lang="cs-CZ" b="1" dirty="0"/>
              <a:t>Příspěvek na zřízení pracovního místa pro </a:t>
            </a:r>
            <a:r>
              <a:rPr lang="cs-CZ" b="1" dirty="0" smtClean="0"/>
              <a:t>OZP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 Pracovním místem zřízeným pro OZP se rozumí místo, které zaměstnavatel zřídil pro osobu se zdravotním postižením na základě písemné dohody uzavřené s Úřadem práce. </a:t>
            </a:r>
            <a:r>
              <a:rPr lang="cs-CZ" b="1" dirty="0" smtClean="0"/>
              <a:t>Dohoda </a:t>
            </a:r>
            <a:r>
              <a:rPr lang="cs-CZ" b="1" dirty="0"/>
              <a:t>se uzavírá na dobu 3 let. </a:t>
            </a:r>
            <a:endParaRPr lang="cs-CZ" b="1" dirty="0" smtClean="0"/>
          </a:p>
          <a:p>
            <a:pPr marL="109728" indent="0" algn="just">
              <a:buNone/>
            </a:pPr>
            <a:r>
              <a:rPr lang="cs-CZ" b="1" dirty="0" smtClean="0"/>
              <a:t> </a:t>
            </a:r>
          </a:p>
          <a:p>
            <a:pPr marL="109728" indent="0" algn="just">
              <a:buNone/>
            </a:pPr>
            <a:r>
              <a:rPr lang="cs-CZ" b="1" dirty="0" smtClean="0"/>
              <a:t>Úřad práce poskytne </a:t>
            </a:r>
            <a:r>
              <a:rPr lang="cs-CZ" b="1" dirty="0"/>
              <a:t>finanční příspěvek na pořízení předmětů potřebných ke zřízení pracovního místa pro OZP.</a:t>
            </a:r>
            <a:endParaRPr lang="cs-CZ" b="1" dirty="0" smtClean="0"/>
          </a:p>
          <a:p>
            <a:pPr marL="109728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16137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Nástroje aktivní politiky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b="1" dirty="0" smtClean="0"/>
              <a:t>7. </a:t>
            </a:r>
            <a:r>
              <a:rPr lang="cs-CZ" b="1" dirty="0"/>
              <a:t>Příspěvek na úhradu provozních nákladů vynaložených v souvislosti se zaměstnáváním osoby se zdravotním </a:t>
            </a:r>
            <a:r>
              <a:rPr lang="cs-CZ" b="1" dirty="0" smtClean="0"/>
              <a:t>postižením.</a:t>
            </a:r>
          </a:p>
          <a:p>
            <a:pPr marL="109728" indent="0">
              <a:buNone/>
            </a:pPr>
            <a:endParaRPr lang="cs-CZ" b="1" dirty="0" smtClean="0"/>
          </a:p>
          <a:p>
            <a:pPr marL="109728" indent="0" algn="just">
              <a:buNone/>
            </a:pPr>
            <a:r>
              <a:rPr lang="cs-CZ" b="1" dirty="0"/>
              <a:t>Maximální výše </a:t>
            </a:r>
            <a:r>
              <a:rPr lang="cs-CZ" b="1" dirty="0" smtClean="0"/>
              <a:t>příspěvku: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 48 000 Kč/rok/1 pracovní místo.</a:t>
            </a:r>
          </a:p>
        </p:txBody>
      </p:sp>
    </p:spTree>
    <p:extLst>
      <p:ext uri="{BB962C8B-B14F-4D97-AF65-F5344CB8AC3E}">
        <p14:creationId xmlns:p14="http://schemas.microsoft.com/office/powerpoint/2010/main" val="2529522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Nástroje aktivní politiky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>8. </a:t>
            </a:r>
            <a:r>
              <a:rPr lang="cs-CZ" b="1" dirty="0" smtClean="0"/>
              <a:t>Příspěvek </a:t>
            </a:r>
            <a:r>
              <a:rPr lang="cs-CZ" b="1" dirty="0"/>
              <a:t>na podporu zaměstnávání osob se zdravotním postižením na chráněném trhu </a:t>
            </a:r>
            <a:r>
              <a:rPr lang="cs-CZ" b="1" dirty="0" smtClean="0"/>
              <a:t>práce</a:t>
            </a:r>
          </a:p>
          <a:p>
            <a:pPr marL="109728" indent="0" algn="just">
              <a:buNone/>
            </a:pPr>
            <a:r>
              <a:rPr lang="cs-CZ" b="1" dirty="0" smtClean="0"/>
              <a:t>Podmíněno účinností </a:t>
            </a:r>
            <a:r>
              <a:rPr lang="cs-CZ" b="1" dirty="0"/>
              <a:t>dohody o uznání zaměstnavatele za zaměstnavatele na chráněném trhu práce. </a:t>
            </a:r>
            <a:endParaRPr lang="cs-CZ" b="1" dirty="0" smtClean="0"/>
          </a:p>
          <a:p>
            <a:pPr marL="109728" indent="0" algn="just">
              <a:buNone/>
            </a:pPr>
            <a:r>
              <a:rPr lang="cs-CZ" b="1" dirty="0" smtClean="0"/>
              <a:t>Chráněný </a:t>
            </a:r>
            <a:r>
              <a:rPr lang="cs-CZ" b="1" dirty="0"/>
              <a:t>trh práce je tvořen zaměstnavateli zaměstnávajícími více než 50% OZP z celkového počtu svých </a:t>
            </a:r>
            <a:r>
              <a:rPr lang="cs-CZ" b="1" dirty="0" smtClean="0"/>
              <a:t>zaměstnanců.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4448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Pasivní politika zaměstnanosti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cs-CZ" b="1" dirty="0" smtClean="0"/>
              <a:t>Má </a:t>
            </a:r>
            <a:r>
              <a:rPr lang="cs-CZ" b="1" dirty="0"/>
              <a:t>za cíl zmírňovat negativní důsledky nezaměstnanosti systémem </a:t>
            </a:r>
            <a:r>
              <a:rPr lang="cs-CZ" b="1" dirty="0" smtClean="0"/>
              <a:t>finančních </a:t>
            </a:r>
            <a:r>
              <a:rPr lang="cs-CZ" b="1" dirty="0"/>
              <a:t>dávek.</a:t>
            </a:r>
          </a:p>
        </p:txBody>
      </p:sp>
    </p:spTree>
    <p:extLst>
      <p:ext uri="{BB962C8B-B14F-4D97-AF65-F5344CB8AC3E}">
        <p14:creationId xmlns:p14="http://schemas.microsoft.com/office/powerpoint/2010/main" val="1386315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Nástroje pasivní politiky </a:t>
            </a:r>
            <a:r>
              <a:rPr lang="cs-CZ" dirty="0"/>
              <a:t>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 algn="just">
              <a:buAutoNum type="arabicPeriod"/>
            </a:pPr>
            <a:r>
              <a:rPr lang="cs-CZ" b="1" dirty="0" smtClean="0"/>
              <a:t>Podpora v nezaměstnanosti</a:t>
            </a:r>
          </a:p>
          <a:p>
            <a:pPr marL="109728" indent="0" algn="just">
              <a:buNone/>
            </a:pPr>
            <a:r>
              <a:rPr lang="cs-CZ" b="1" dirty="0" smtClean="0"/>
              <a:t>Předpokladem </a:t>
            </a:r>
            <a:r>
              <a:rPr lang="cs-CZ" b="1" dirty="0"/>
              <a:t>pro nárok na podporu v nezaměstnanosti je získání předchozích alespoň </a:t>
            </a:r>
            <a:r>
              <a:rPr lang="cs-CZ" b="1" dirty="0" smtClean="0"/>
              <a:t>12 měsíců </a:t>
            </a:r>
            <a:r>
              <a:rPr lang="cs-CZ" b="1" dirty="0"/>
              <a:t>důchodového pojištění, a to během </a:t>
            </a:r>
            <a:r>
              <a:rPr lang="cs-CZ" b="1" dirty="0" smtClean="0"/>
              <a:t>2 let před </a:t>
            </a:r>
            <a:r>
              <a:rPr lang="cs-CZ" b="1" dirty="0"/>
              <a:t>registrací do </a:t>
            </a:r>
            <a:r>
              <a:rPr lang="cs-CZ" b="1" dirty="0" smtClean="0"/>
              <a:t>evidence ÚP. </a:t>
            </a:r>
          </a:p>
          <a:p>
            <a:pPr marL="109728" indent="0" algn="just">
              <a:buNone/>
            </a:pPr>
            <a:endParaRPr lang="cs-CZ" b="1" dirty="0" smtClean="0"/>
          </a:p>
          <a:p>
            <a:pPr marL="109728" indent="0" algn="just">
              <a:buNone/>
            </a:pPr>
            <a:r>
              <a:rPr lang="cs-CZ" b="1" dirty="0" smtClean="0"/>
              <a:t>Podpůrčí doba činí</a:t>
            </a:r>
            <a:r>
              <a:rPr lang="cs-CZ" b="1" dirty="0"/>
              <a:t>:</a:t>
            </a:r>
          </a:p>
          <a:p>
            <a:pPr marL="109728" indent="0" algn="just">
              <a:buNone/>
            </a:pPr>
            <a:r>
              <a:rPr lang="cs-CZ" b="1" dirty="0" smtClean="0"/>
              <a:t>• </a:t>
            </a:r>
            <a:r>
              <a:rPr lang="cs-CZ" b="1" dirty="0"/>
              <a:t>5 měsíců u uchazečů o zaměstnání do 50 let věku,</a:t>
            </a:r>
          </a:p>
          <a:p>
            <a:pPr marL="109728" indent="0" algn="just">
              <a:buNone/>
            </a:pPr>
            <a:r>
              <a:rPr lang="cs-CZ" b="1" dirty="0"/>
              <a:t>• 8 měsíců u uchazečů o zaměstnání nad 50 a do 55 let věku,</a:t>
            </a:r>
          </a:p>
          <a:p>
            <a:pPr marL="109728" indent="0" algn="just">
              <a:buNone/>
            </a:pPr>
            <a:r>
              <a:rPr lang="cs-CZ" b="1" dirty="0"/>
              <a:t>• 11 měsíců u uchazečů o zaměstnání nad 55 let věku.</a:t>
            </a:r>
          </a:p>
        </p:txBody>
      </p:sp>
    </p:spTree>
    <p:extLst>
      <p:ext uri="{BB962C8B-B14F-4D97-AF65-F5344CB8AC3E}">
        <p14:creationId xmlns:p14="http://schemas.microsoft.com/office/powerpoint/2010/main" val="3814784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cs-CZ" b="1" dirty="0" smtClean="0"/>
              <a:t>Výše podpory v </a:t>
            </a:r>
            <a:r>
              <a:rPr lang="cs-CZ" b="1" dirty="0" err="1" smtClean="0"/>
              <a:t>nezaměstnosti</a:t>
            </a:r>
            <a:r>
              <a:rPr lang="cs-CZ" b="1" dirty="0" smtClean="0"/>
              <a:t> činí:</a:t>
            </a:r>
          </a:p>
          <a:p>
            <a:pPr algn="just"/>
            <a:r>
              <a:rPr lang="cs-CZ" b="1" dirty="0" smtClean="0"/>
              <a:t>první </a:t>
            </a:r>
            <a:r>
              <a:rPr lang="cs-CZ" b="1" dirty="0"/>
              <a:t>2 měsíce podpůrčí doby 65 % průměrného měsíčního čistého výdělku,</a:t>
            </a:r>
          </a:p>
          <a:p>
            <a:pPr algn="just"/>
            <a:r>
              <a:rPr lang="cs-CZ" b="1" dirty="0" smtClean="0"/>
              <a:t>3. – 4. měsíc</a:t>
            </a:r>
            <a:r>
              <a:rPr lang="cs-CZ" b="1" dirty="0"/>
              <a:t> 50 % průměrného měsíčního čistého výdělku,</a:t>
            </a:r>
          </a:p>
          <a:p>
            <a:pPr algn="just"/>
            <a:r>
              <a:rPr lang="cs-CZ" b="1" dirty="0"/>
              <a:t>po zbývající podpůrčí dobu </a:t>
            </a:r>
            <a:r>
              <a:rPr lang="cs-CZ" b="1" dirty="0" smtClean="0"/>
              <a:t>45</a:t>
            </a:r>
            <a:r>
              <a:rPr lang="cs-CZ" b="1" dirty="0"/>
              <a:t> % průměrného měsíčního čistého výdělku.</a:t>
            </a:r>
          </a:p>
          <a:p>
            <a:pPr marL="109728" indent="0" algn="just">
              <a:buNone/>
            </a:pPr>
            <a:r>
              <a:rPr lang="cs-CZ" b="1" dirty="0">
                <a:solidFill>
                  <a:srgbClr val="FF0000"/>
                </a:solidFill>
              </a:rPr>
              <a:t>Průměrný čistý výdělek uchazeče se počítá z posledního </a:t>
            </a:r>
            <a:r>
              <a:rPr lang="cs-CZ" b="1" dirty="0" smtClean="0">
                <a:solidFill>
                  <a:srgbClr val="FF0000"/>
                </a:solidFill>
              </a:rPr>
              <a:t>zaměstnání. </a:t>
            </a:r>
          </a:p>
          <a:p>
            <a:pPr marL="109728" indent="0" algn="just">
              <a:buNone/>
            </a:pPr>
            <a:r>
              <a:rPr lang="cs-CZ" b="1" dirty="0" smtClean="0"/>
              <a:t>U</a:t>
            </a:r>
            <a:r>
              <a:rPr lang="cs-CZ" b="1" dirty="0"/>
              <a:t> OSVČ, pak z posledního vyměřovacího základu přepočteného na jeden kalendářní měsíc. </a:t>
            </a:r>
            <a:endParaRPr lang="cs-CZ" b="1" dirty="0" smtClean="0"/>
          </a:p>
          <a:p>
            <a:pPr marL="109728" indent="0" algn="just">
              <a:buNone/>
            </a:pPr>
            <a:r>
              <a:rPr lang="cs-CZ" b="1" dirty="0" smtClean="0"/>
              <a:t>OŠVČ</a:t>
            </a:r>
            <a:r>
              <a:rPr lang="cs-CZ" b="1" dirty="0"/>
              <a:t> musí samozřejmě výdělečnou činnost ukončit nebo přerušit</a:t>
            </a:r>
          </a:p>
          <a:p>
            <a:pPr marL="109728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762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cs-CZ" b="1" dirty="0">
                <a:solidFill>
                  <a:srgbClr val="FF0000"/>
                </a:solidFill>
              </a:rPr>
              <a:t>Uchazeč, který před zařazením do </a:t>
            </a:r>
            <a:r>
              <a:rPr lang="cs-CZ" b="1" dirty="0" smtClean="0">
                <a:solidFill>
                  <a:srgbClr val="FF0000"/>
                </a:solidFill>
              </a:rPr>
              <a:t>evidence ÚP </a:t>
            </a:r>
            <a:r>
              <a:rPr lang="cs-CZ" b="1" dirty="0">
                <a:solidFill>
                  <a:srgbClr val="FF0000"/>
                </a:solidFill>
              </a:rPr>
              <a:t>bez vážného důvodu ukončil poslední zaměstnání </a:t>
            </a:r>
            <a:r>
              <a:rPr lang="cs-CZ" b="1" dirty="0" smtClean="0">
                <a:solidFill>
                  <a:srgbClr val="FF0000"/>
                </a:solidFill>
              </a:rPr>
              <a:t>SÁM NEBO DOHODOU </a:t>
            </a:r>
            <a:r>
              <a:rPr lang="cs-CZ" b="1" dirty="0">
                <a:solidFill>
                  <a:srgbClr val="FF0000"/>
                </a:solidFill>
              </a:rPr>
              <a:t>se zaměstnavatelem, má nárok na podporu jen ve výši 45 % průměrného měsíčního čistého výdělku nebo vyměřovacího základu. </a:t>
            </a:r>
          </a:p>
        </p:txBody>
      </p:sp>
    </p:spTree>
    <p:extLst>
      <p:ext uri="{BB962C8B-B14F-4D97-AF65-F5344CB8AC3E}">
        <p14:creationId xmlns:p14="http://schemas.microsoft.com/office/powerpoint/2010/main" val="2758972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Nárok na podporu v nezaměstnanosti nemá uchazeč, se kterým byl v </a:t>
            </a:r>
            <a:r>
              <a:rPr lang="cs-CZ" b="1" dirty="0">
                <a:solidFill>
                  <a:srgbClr val="FF0000"/>
                </a:solidFill>
              </a:rPr>
              <a:t>posledních 6 </a:t>
            </a:r>
            <a:r>
              <a:rPr lang="cs-CZ" b="1" dirty="0" smtClean="0">
                <a:solidFill>
                  <a:srgbClr val="FF0000"/>
                </a:solidFill>
              </a:rPr>
              <a:t>měsících </a:t>
            </a:r>
            <a:r>
              <a:rPr lang="cs-CZ" b="1" dirty="0">
                <a:solidFill>
                  <a:srgbClr val="FF0000"/>
                </a:solidFill>
              </a:rPr>
              <a:t>před zařazením do evidence </a:t>
            </a:r>
            <a:r>
              <a:rPr lang="cs-CZ" b="1" dirty="0" smtClean="0">
                <a:solidFill>
                  <a:srgbClr val="FF0000"/>
                </a:solidFill>
              </a:rPr>
              <a:t>ZAMĚSTNAVATELEM SKONČEN PRACOVNĚPRÁVNÍ VZTAH Z DŮVODU PORUŠENÍ POVINNOSTI ZVLÁŠŤ HRUBÝM ZPŮSOBEM.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408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cs-CZ" dirty="0"/>
              <a:t>Aktivní politika v zaměstnanosti: Úřad práce České republiky - krajská pobočka v Brně [Online]. (2019). Aktivní politika v zaměstnanosti: Úřad práce České republiky - krajská pobočka v Brně [Online]. </a:t>
            </a:r>
            <a:r>
              <a:rPr lang="cs-CZ" dirty="0" err="1"/>
              <a:t>Retrieved</a:t>
            </a:r>
            <a:r>
              <a:rPr lang="cs-CZ" dirty="0"/>
              <a:t> </a:t>
            </a:r>
            <a:r>
              <a:rPr lang="cs-CZ" dirty="0" err="1"/>
              <a:t>November</a:t>
            </a:r>
            <a:r>
              <a:rPr lang="cs-CZ" dirty="0"/>
              <a:t> 08, 2019, </a:t>
            </a:r>
            <a:r>
              <a:rPr lang="cs-CZ" dirty="0" err="1"/>
              <a:t>from</a:t>
            </a:r>
            <a:r>
              <a:rPr lang="cs-CZ" dirty="0"/>
              <a:t> Úřad práce ČR </a:t>
            </a:r>
            <a:r>
              <a:rPr lang="cs-CZ" dirty="0" err="1"/>
              <a:t>website</a:t>
            </a:r>
            <a:r>
              <a:rPr lang="cs-CZ" dirty="0"/>
              <a:t>: https://www.uradprace.cz/web/cz/aktivni-politika-zamestnanosti-1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43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Politika zaměstnanosti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cs-CZ" b="1" dirty="0" smtClean="0"/>
              <a:t>Činnosti </a:t>
            </a:r>
            <a:r>
              <a:rPr lang="cs-CZ" b="1" dirty="0"/>
              <a:t>státu, které mají za cíl optimalizovat fungování trhu práce pomocí nástrojů, které ovlivňují nabídku a poptávku práce. </a:t>
            </a:r>
            <a:endParaRPr lang="cs-CZ" b="1" dirty="0" smtClean="0"/>
          </a:p>
          <a:p>
            <a:pPr marL="109728" indent="0" algn="just">
              <a:buNone/>
            </a:pPr>
            <a:r>
              <a:rPr lang="cs-CZ" b="1" dirty="0" smtClean="0"/>
              <a:t>Dělí se na dvě části: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aktivní </a:t>
            </a:r>
            <a:r>
              <a:rPr lang="cs-CZ" b="1" dirty="0"/>
              <a:t>politiku </a:t>
            </a:r>
            <a:r>
              <a:rPr lang="cs-CZ" b="1" dirty="0" smtClean="0"/>
              <a:t>zaměstnanosti - zvyšování zaměstnanosti,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pasivní </a:t>
            </a:r>
            <a:r>
              <a:rPr lang="cs-CZ" b="1" dirty="0"/>
              <a:t>politiku </a:t>
            </a:r>
            <a:r>
              <a:rPr lang="cs-CZ" b="1" dirty="0" smtClean="0"/>
              <a:t>zaměstnanosti - tlumí </a:t>
            </a:r>
            <a:r>
              <a:rPr lang="cs-CZ" b="1" dirty="0"/>
              <a:t>dopady nezaměstnanosti.</a:t>
            </a:r>
          </a:p>
        </p:txBody>
      </p:sp>
    </p:spTree>
    <p:extLst>
      <p:ext uri="{BB962C8B-B14F-4D97-AF65-F5344CB8AC3E}">
        <p14:creationId xmlns:p14="http://schemas.microsoft.com/office/powerpoint/2010/main" val="365664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Aktivní politika zaměstnanosti (APZ)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b="1" dirty="0" smtClean="0"/>
              <a:t>Vychází z: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priorit </a:t>
            </a:r>
            <a:r>
              <a:rPr lang="cs-CZ" b="1" dirty="0"/>
              <a:t>a cílů politiky zaměstnanosti </a:t>
            </a:r>
            <a:r>
              <a:rPr lang="cs-CZ" b="1" dirty="0" smtClean="0"/>
              <a:t>stanovených MPSV ČR,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zákona </a:t>
            </a:r>
            <a:r>
              <a:rPr lang="cs-CZ" b="1" dirty="0"/>
              <a:t>o zaměstnanosti č. 435/2004 Sb. v platném </a:t>
            </a:r>
            <a:r>
              <a:rPr lang="cs-CZ" b="1" dirty="0" smtClean="0"/>
              <a:t>znění,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vyhlášky 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č</a:t>
            </a:r>
            <a:r>
              <a:rPr lang="cs-CZ" b="1" dirty="0"/>
              <a:t>. 518/2004 </a:t>
            </a:r>
            <a:r>
              <a:rPr lang="cs-CZ" b="1" dirty="0" smtClean="0"/>
              <a:t>Sb</a:t>
            </a:r>
            <a:r>
              <a:rPr lang="cs-CZ" b="1" dirty="0"/>
              <a:t>. v platném </a:t>
            </a:r>
            <a:r>
              <a:rPr lang="cs-CZ" b="1" dirty="0" smtClean="0"/>
              <a:t>znění.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 aktivní politiky zaměstnanosti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odstraňovat bariéry omezující osoby ve vstupu na trh </a:t>
            </a:r>
            <a:r>
              <a:rPr lang="cs-CZ" b="1" dirty="0" smtClean="0"/>
              <a:t>práce,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přispívat </a:t>
            </a:r>
            <a:r>
              <a:rPr lang="cs-CZ" b="1" dirty="0"/>
              <a:t>k vytváření souladu mezi poptávkou a nabídkou pracovních sil, včetně jejich kvalifikace,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aktivizovat </a:t>
            </a:r>
            <a:r>
              <a:rPr lang="cs-CZ" b="1" dirty="0"/>
              <a:t>skupiny vyloučené z trhu práce a podporovat harmonizaci rodinného a pracovního života.</a:t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Cílové skupiny uchazečů APZ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dlouhodobě evidovaní uchazeči o zaměstnání (déle než 12 měsíců</a:t>
            </a:r>
            <a:r>
              <a:rPr lang="cs-CZ" b="1" dirty="0" smtClean="0"/>
              <a:t>),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uchazeči </a:t>
            </a:r>
            <a:r>
              <a:rPr lang="cs-CZ" b="1" dirty="0"/>
              <a:t>do 25 let věku včetně absolventů škol bez </a:t>
            </a:r>
            <a:r>
              <a:rPr lang="cs-CZ" b="1" dirty="0" smtClean="0"/>
              <a:t>praxe,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uchazeči </a:t>
            </a:r>
            <a:r>
              <a:rPr lang="cs-CZ" b="1" dirty="0"/>
              <a:t>starší 50 let </a:t>
            </a:r>
            <a:r>
              <a:rPr lang="cs-CZ" b="1" dirty="0" smtClean="0"/>
              <a:t>věku,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osoby </a:t>
            </a:r>
            <a:r>
              <a:rPr lang="cs-CZ" b="1" dirty="0"/>
              <a:t>se zdravotním </a:t>
            </a:r>
            <a:r>
              <a:rPr lang="cs-CZ" b="1" dirty="0" smtClean="0"/>
              <a:t>postižením,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rodiče </a:t>
            </a:r>
            <a:r>
              <a:rPr lang="cs-CZ" b="1" dirty="0"/>
              <a:t>vracející se z mateřské nebo rodičovské </a:t>
            </a:r>
            <a:r>
              <a:rPr lang="cs-CZ" b="1" dirty="0" smtClean="0"/>
              <a:t>dovolené,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uchazeči</a:t>
            </a:r>
            <a:r>
              <a:rPr lang="cs-CZ" b="1" dirty="0"/>
              <a:t>, kterým je potřeba věnovat zvýšenou </a:t>
            </a:r>
            <a:r>
              <a:rPr lang="cs-CZ" b="1" dirty="0" smtClean="0"/>
              <a:t>péči např. uchazeči ohrožení </a:t>
            </a:r>
            <a:r>
              <a:rPr lang="cs-CZ" b="1" dirty="0"/>
              <a:t>sociální exkluzí z důvodu </a:t>
            </a:r>
            <a:r>
              <a:rPr lang="cs-CZ" b="1" dirty="0" smtClean="0"/>
              <a:t>setrvávání v </a:t>
            </a:r>
            <a:r>
              <a:rPr lang="cs-CZ" b="1" dirty="0"/>
              <a:t>dlouhodobé </a:t>
            </a:r>
            <a:r>
              <a:rPr lang="cs-CZ" b="1" dirty="0" smtClean="0"/>
              <a:t>nezaměstnanosti.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3656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Financování APZ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cs-CZ" b="1" dirty="0"/>
              <a:t>Finanční příspěvky v rámci APZ jsou poskytovány ze státního rozpočtu a Evropského sociálního fondu</a:t>
            </a:r>
            <a:r>
              <a:rPr lang="cs-CZ" b="1" dirty="0" smtClean="0"/>
              <a:t>.</a:t>
            </a:r>
          </a:p>
          <a:p>
            <a:pPr marL="109728" indent="0" algn="just">
              <a:buNone/>
            </a:pPr>
            <a:endParaRPr lang="cs-CZ" b="1" dirty="0" smtClean="0"/>
          </a:p>
          <a:p>
            <a:pPr marL="109728" indent="0" algn="just">
              <a:buNone/>
            </a:pPr>
            <a:r>
              <a:rPr lang="cs-CZ" dirty="0"/>
              <a:t> </a:t>
            </a:r>
            <a:r>
              <a:rPr lang="cs-CZ" b="1" dirty="0"/>
              <a:t>Příjemcem příspěvku z APZ může </a:t>
            </a:r>
            <a:r>
              <a:rPr lang="cs-CZ" b="1" dirty="0" smtClean="0"/>
              <a:t>být: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 </a:t>
            </a:r>
            <a:r>
              <a:rPr lang="cs-CZ" b="1" dirty="0"/>
              <a:t>uchazeč o </a:t>
            </a:r>
            <a:r>
              <a:rPr lang="cs-CZ" b="1" dirty="0" smtClean="0"/>
              <a:t>zaměstnání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 </a:t>
            </a:r>
            <a:r>
              <a:rPr lang="cs-CZ" b="1" dirty="0"/>
              <a:t>nebo zaměstnavatel </a:t>
            </a:r>
            <a:r>
              <a:rPr lang="cs-CZ" b="1" dirty="0" smtClean="0"/>
              <a:t>(mimo </a:t>
            </a:r>
            <a:r>
              <a:rPr lang="cs-CZ" b="1" dirty="0"/>
              <a:t>organizační složky státu a jimi řízené organizace, politické strany a hnutí a státní </a:t>
            </a:r>
            <a:r>
              <a:rPr lang="cs-CZ" b="1" dirty="0" smtClean="0"/>
              <a:t>fondy).</a:t>
            </a:r>
            <a:r>
              <a:rPr lang="cs-CZ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8229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Nástroje aktivní politiky zaměstnanosti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>1</a:t>
            </a:r>
            <a:r>
              <a:rPr lang="cs-CZ" dirty="0" smtClean="0"/>
              <a:t>.  </a:t>
            </a:r>
            <a:r>
              <a:rPr lang="cs-CZ" dirty="0"/>
              <a:t> </a:t>
            </a:r>
            <a:r>
              <a:rPr lang="cs-CZ" b="1" dirty="0"/>
              <a:t>Společensky účelná pracovní </a:t>
            </a:r>
            <a:r>
              <a:rPr lang="cs-CZ" b="1" dirty="0" smtClean="0"/>
              <a:t>místa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pracovní místa, která zaměstnavatel obsazuje na základě dohody s Úřadem práce uchazeči o zaměstnání, kterým nelze zajistit pracovní </a:t>
            </a:r>
            <a:r>
              <a:rPr lang="cs-CZ" b="1" dirty="0" smtClean="0"/>
              <a:t>uplatnění </a:t>
            </a:r>
            <a:r>
              <a:rPr lang="cs-CZ" b="1" dirty="0"/>
              <a:t>jiným způsobem</a:t>
            </a:r>
            <a:r>
              <a:rPr lang="cs-CZ" b="1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b="1" dirty="0"/>
          </a:p>
          <a:p>
            <a:pPr marL="109728" indent="0" algn="just">
              <a:buNone/>
            </a:pPr>
            <a:r>
              <a:rPr lang="cs-CZ" b="1" dirty="0"/>
              <a:t>Doba udržení pracovního místa musí být min. 365 kalendářních dní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37030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Nástroje aktivní politiky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cs-CZ" dirty="0"/>
              <a:t>2</a:t>
            </a:r>
            <a:r>
              <a:rPr lang="cs-CZ" dirty="0" smtClean="0"/>
              <a:t>.  </a:t>
            </a:r>
            <a:r>
              <a:rPr lang="cs-CZ" dirty="0"/>
              <a:t> </a:t>
            </a:r>
            <a:r>
              <a:rPr lang="cs-CZ" b="1" dirty="0"/>
              <a:t>Veřejně prospěšné </a:t>
            </a:r>
            <a:r>
              <a:rPr lang="cs-CZ" b="1" dirty="0" smtClean="0"/>
              <a:t>práce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časově omezené pracovní </a:t>
            </a:r>
            <a:r>
              <a:rPr lang="cs-CZ" b="1" dirty="0" smtClean="0"/>
              <a:t>příležitosti - údržba </a:t>
            </a:r>
            <a:r>
              <a:rPr lang="cs-CZ" b="1" dirty="0"/>
              <a:t>veřejných prostranství, </a:t>
            </a:r>
            <a:r>
              <a:rPr lang="cs-CZ" b="1" dirty="0" smtClean="0"/>
              <a:t>úklid </a:t>
            </a:r>
            <a:r>
              <a:rPr lang="cs-CZ" b="1" dirty="0"/>
              <a:t>a </a:t>
            </a:r>
            <a:r>
              <a:rPr lang="cs-CZ" b="1" dirty="0" smtClean="0"/>
              <a:t>údržba </a:t>
            </a:r>
            <a:r>
              <a:rPr lang="cs-CZ" b="1" dirty="0"/>
              <a:t>veřejných budov a </a:t>
            </a:r>
            <a:r>
              <a:rPr lang="cs-CZ" b="1" dirty="0" smtClean="0"/>
              <a:t>komunikací, činnosti </a:t>
            </a:r>
            <a:r>
              <a:rPr lang="cs-CZ" b="1" dirty="0"/>
              <a:t>ve prospěch obcí nebo ve prospěch státních nebo jiných obecně prospěšných </a:t>
            </a:r>
            <a:r>
              <a:rPr lang="cs-CZ" b="1" dirty="0" smtClean="0"/>
              <a:t>institucí, práce osobního </a:t>
            </a:r>
            <a:r>
              <a:rPr lang="cs-CZ" b="1" dirty="0"/>
              <a:t>asistenta osob se zdravotním postižením, pomocné práce v oblasti charity, pomocné práce v oblasti sociální a kulturní, pomocné práce ve školách a při údržbě sportovišť</a:t>
            </a:r>
            <a:r>
              <a:rPr lang="cs-CZ" b="1" dirty="0" smtClean="0"/>
              <a:t>.</a:t>
            </a:r>
          </a:p>
          <a:p>
            <a:pPr marL="109728" indent="0" algn="just">
              <a:buNone/>
            </a:pP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Výše </a:t>
            </a:r>
            <a:r>
              <a:rPr lang="cs-CZ" b="1" dirty="0"/>
              <a:t>poskytovaných příspěvků</a:t>
            </a:r>
            <a:r>
              <a:rPr lang="cs-CZ" b="1" dirty="0" smtClean="0"/>
              <a:t>: 15 </a:t>
            </a:r>
            <a:r>
              <a:rPr lang="cs-CZ" b="1" dirty="0"/>
              <a:t>000 </a:t>
            </a:r>
            <a:r>
              <a:rPr lang="cs-CZ" b="1" dirty="0" smtClean="0"/>
              <a:t>Kč   měsíčně</a:t>
            </a:r>
            <a:r>
              <a:rPr lang="cs-CZ" b="1" dirty="0"/>
              <a:t>/ max. 12 měsíců</a:t>
            </a:r>
          </a:p>
        </p:txBody>
      </p:sp>
    </p:spTree>
    <p:extLst>
      <p:ext uri="{BB962C8B-B14F-4D97-AF65-F5344CB8AC3E}">
        <p14:creationId xmlns:p14="http://schemas.microsoft.com/office/powerpoint/2010/main" val="2339119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Nástroje aktivní politiky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b="1" dirty="0"/>
              <a:t>3</a:t>
            </a:r>
            <a:r>
              <a:rPr lang="cs-CZ" b="1" dirty="0" smtClean="0"/>
              <a:t>.</a:t>
            </a:r>
            <a:r>
              <a:rPr lang="cs-CZ" dirty="0" smtClean="0"/>
              <a:t>  </a:t>
            </a:r>
            <a:r>
              <a:rPr lang="cs-CZ" dirty="0"/>
              <a:t> </a:t>
            </a:r>
            <a:r>
              <a:rPr lang="cs-CZ" b="1" dirty="0"/>
              <a:t>Překlenovací </a:t>
            </a:r>
            <a:r>
              <a:rPr lang="cs-CZ" b="1" dirty="0" smtClean="0"/>
              <a:t>příspěvek</a:t>
            </a:r>
          </a:p>
          <a:p>
            <a:pPr marL="109728" indent="0" algn="just">
              <a:buNone/>
            </a:pPr>
            <a:r>
              <a:rPr lang="cs-CZ" b="1" dirty="0" smtClean="0"/>
              <a:t>OSVČ</a:t>
            </a:r>
            <a:r>
              <a:rPr lang="cs-CZ" b="1" dirty="0"/>
              <a:t> na základě dohody. S</a:t>
            </a:r>
            <a:r>
              <a:rPr lang="cs-CZ" b="1" dirty="0" smtClean="0"/>
              <a:t>louží </a:t>
            </a:r>
            <a:r>
              <a:rPr lang="cs-CZ" b="1" dirty="0"/>
              <a:t>zejména na úhradu provozních nákladů, za provozní </a:t>
            </a:r>
            <a:r>
              <a:rPr lang="cs-CZ" b="1" dirty="0" smtClean="0"/>
              <a:t>náklady (nájemné</a:t>
            </a:r>
            <a:r>
              <a:rPr lang="cs-CZ" b="1" dirty="0"/>
              <a:t>, náklady na dopravu a náklady na opravu a </a:t>
            </a:r>
            <a:r>
              <a:rPr lang="cs-CZ" b="1" dirty="0" smtClean="0"/>
              <a:t>údržbu). </a:t>
            </a:r>
          </a:p>
          <a:p>
            <a:pPr marL="109728" indent="0" algn="just">
              <a:buNone/>
            </a:pPr>
            <a:r>
              <a:rPr lang="cs-CZ" b="1" dirty="0" smtClean="0"/>
              <a:t>Příspěvek - nejdéle </a:t>
            </a:r>
            <a:r>
              <a:rPr lang="cs-CZ" b="1" dirty="0"/>
              <a:t>po dobu pěti měsíců a výše příspěvku je maximálně 0,25 násobku průměrné mzdy za první až třetí čtvrtletí předcházejícího kalendářního roku</a:t>
            </a:r>
            <a:r>
              <a:rPr lang="cs-CZ" b="1" dirty="0" smtClean="0"/>
              <a:t>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80273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315</TotalTime>
  <Words>587</Words>
  <Application>Microsoft Office PowerPoint</Application>
  <PresentationFormat>Předvádění na obrazovce (4:3)</PresentationFormat>
  <Paragraphs>85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Georgia</vt:lpstr>
      <vt:lpstr>Wingdings</vt:lpstr>
      <vt:lpstr>Wingdings 2</vt:lpstr>
      <vt:lpstr>Urbanistický</vt:lpstr>
      <vt:lpstr>Aktivní a pasivní politika zaměstnanosti</vt:lpstr>
      <vt:lpstr>Politika zaměstnanosti</vt:lpstr>
      <vt:lpstr>Aktivní politika zaměstnanosti (APZ)</vt:lpstr>
      <vt:lpstr>Cíl aktivní politiky zaměstnanosti</vt:lpstr>
      <vt:lpstr>Cílové skupiny uchazečů APZ</vt:lpstr>
      <vt:lpstr>Financování APZ</vt:lpstr>
      <vt:lpstr>Nástroje aktivní politiky zaměstnanosti</vt:lpstr>
      <vt:lpstr>Nástroje aktivní politiky zaměstnanosti</vt:lpstr>
      <vt:lpstr>Nástroje aktivní politiky zaměstnanosti</vt:lpstr>
      <vt:lpstr>Nástroje aktivní politiky zaměstnanosti</vt:lpstr>
      <vt:lpstr>Nástroje aktivní politiky zaměstnanosti</vt:lpstr>
      <vt:lpstr>Nástroje aktivní politiky zaměstnanosti</vt:lpstr>
      <vt:lpstr>Nástroje aktivní politiky zaměstnanosti</vt:lpstr>
      <vt:lpstr>Pasivní politika zaměstnanosti</vt:lpstr>
      <vt:lpstr> Nástroje pasivní politiky zaměstnanosti</vt:lpstr>
      <vt:lpstr>Prezentace aplikace PowerPoint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</dc:title>
  <dc:creator>Nikola</dc:creator>
  <cp:lastModifiedBy>Zelníčková Helena</cp:lastModifiedBy>
  <cp:revision>30</cp:revision>
  <dcterms:created xsi:type="dcterms:W3CDTF">2014-03-11T09:05:04Z</dcterms:created>
  <dcterms:modified xsi:type="dcterms:W3CDTF">2019-11-08T06:14:39Z</dcterms:modified>
</cp:coreProperties>
</file>