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87" r:id="rId4"/>
    <p:sldId id="316" r:id="rId5"/>
    <p:sldId id="313" r:id="rId6"/>
    <p:sldId id="311" r:id="rId7"/>
    <p:sldId id="312" r:id="rId8"/>
    <p:sldId id="308" r:id="rId9"/>
    <p:sldId id="267" r:id="rId10"/>
    <p:sldId id="275" r:id="rId11"/>
    <p:sldId id="268" r:id="rId12"/>
    <p:sldId id="271" r:id="rId13"/>
    <p:sldId id="270" r:id="rId14"/>
    <p:sldId id="301" r:id="rId15"/>
    <p:sldId id="314" r:id="rId16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29. 9. 2017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2166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Výrazové </a:t>
            </a:r>
            <a:r>
              <a:rPr lang="cs-CZ" sz="2800" b="1" dirty="0">
                <a:latin typeface="Calibri" panose="020F0502020204030204" pitchFamily="34" charset="0"/>
              </a:rPr>
              <a:t>prostředky, které se podílejí na výstavbě </a:t>
            </a:r>
            <a:r>
              <a:rPr lang="cs-CZ" sz="2800" b="1" dirty="0" smtClean="0">
                <a:latin typeface="Calibri" panose="020F0502020204030204" pitchFamily="34" charset="0"/>
              </a:rPr>
              <a:t>komunikátu</a:t>
            </a:r>
            <a:r>
              <a:rPr lang="cs-CZ" sz="28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Jazyková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, tj. výběr výrazových prostředků jazykových – prostředků slovní zásoby i prostředků gramatických, zvl. </a:t>
            </a:r>
            <a:r>
              <a:rPr lang="cs-CZ" sz="2400" dirty="0" smtClean="0">
                <a:latin typeface="Calibri" panose="020F0502020204030204" pitchFamily="34" charset="0"/>
              </a:rPr>
              <a:t>syntaktických </a:t>
            </a:r>
            <a:r>
              <a:rPr lang="cs-CZ" sz="2400" dirty="0">
                <a:latin typeface="Calibri" panose="020F0502020204030204" pitchFamily="34" charset="0"/>
              </a:rPr>
              <a:t>a vzájemné spojení, jejich stylizace, formulace</a:t>
            </a: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Kompoziční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: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tematická a obsahová</a:t>
            </a:r>
            <a:r>
              <a:rPr lang="cs-CZ" sz="2400" dirty="0">
                <a:latin typeface="Calibri" panose="020F0502020204030204" pitchFamily="34" charset="0"/>
              </a:rPr>
              <a:t> – výběr řazení a uspořádání tématu a jeho částí – </a:t>
            </a:r>
            <a:r>
              <a:rPr lang="cs-CZ" sz="2400" dirty="0" smtClean="0">
                <a:latin typeface="Calibri" panose="020F0502020204030204" pitchFamily="34" charset="0"/>
              </a:rPr>
              <a:t>motivů, </a:t>
            </a:r>
            <a:r>
              <a:rPr lang="cs-CZ" sz="2400" dirty="0">
                <a:latin typeface="Calibri" panose="020F0502020204030204" pitchFamily="34" charset="0"/>
              </a:rPr>
              <a:t>uspořádání obsahu, syžetu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textová</a:t>
            </a:r>
            <a:r>
              <a:rPr lang="cs-CZ" sz="2400" dirty="0">
                <a:latin typeface="Calibri" panose="020F0502020204030204" pitchFamily="34" charset="0"/>
              </a:rPr>
              <a:t> – zahrnuje prostředky členění textu: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horizontální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vertikální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5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slohové postupy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představují základní kompoziční jev</a:t>
            </a:r>
          </a:p>
          <a:p>
            <a:pPr marL="914400" lvl="1" indent="-457200" algn="just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popisný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v</a:t>
            </a:r>
            <a:r>
              <a:rPr lang="cs-CZ" sz="2600" dirty="0" smtClean="0">
                <a:latin typeface="Calibri" panose="020F0502020204030204" pitchFamily="34" charset="0"/>
              </a:rPr>
              <a:t>yprávěcí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výkladový (úvahový)</a:t>
            </a:r>
            <a:endParaRPr lang="cs-CZ" sz="26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i</a:t>
            </a:r>
            <a:r>
              <a:rPr lang="cs-CZ" sz="2600" dirty="0" smtClean="0">
                <a:latin typeface="Calibri" panose="020F0502020204030204" pitchFamily="34" charset="0"/>
              </a:rPr>
              <a:t>nformační</a:t>
            </a:r>
          </a:p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Calibri" panose="020F0502020204030204" pitchFamily="34" charset="0"/>
              </a:rPr>
              <a:t>Slohové útvary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ucelené </a:t>
            </a:r>
            <a:r>
              <a:rPr lang="cs-CZ" sz="2800" dirty="0">
                <a:latin typeface="Calibri" panose="020F0502020204030204" pitchFamily="34" charset="0"/>
              </a:rPr>
              <a:t>komunikační jednotky, formálně uzavřené a významově ukončené, které vznikly na podkladě jednoho nebo několika slohových </a:t>
            </a:r>
            <a:r>
              <a:rPr lang="cs-CZ" sz="2800" dirty="0" smtClean="0">
                <a:latin typeface="Calibri" panose="020F0502020204030204" pitchFamily="34" charset="0"/>
              </a:rPr>
              <a:t>postupů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popis, charakteristika, posudek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vypravování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pojednání, výklad, (přednáška), úvaha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zpráva, oznámení, výzva, žádost, dopis…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Funkční dichotomie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mluvenost/psanost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připravenost/nepřipravenost</a:t>
            </a:r>
          </a:p>
          <a:p>
            <a:pPr marL="457200" indent="-457200">
              <a:buFontTx/>
              <a:buChar char="-"/>
            </a:pPr>
            <a:r>
              <a:rPr lang="cs-CZ" sz="2800" smtClean="0">
                <a:latin typeface="Calibri" panose="020F0502020204030204" pitchFamily="34" charset="0"/>
              </a:rPr>
              <a:t>monologičnost/dialogičnost </a:t>
            </a:r>
            <a:endParaRPr lang="cs-CZ" sz="2800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explicitnost/implicitnost</a:t>
            </a:r>
          </a:p>
          <a:p>
            <a:pPr marL="457200" indent="-457200">
              <a:buFontTx/>
              <a:buChar char="-"/>
            </a:pPr>
            <a:r>
              <a:rPr lang="cs-CZ" sz="2800" dirty="0" err="1" smtClean="0">
                <a:latin typeface="Calibri" panose="020F0502020204030204" pitchFamily="34" charset="0"/>
              </a:rPr>
              <a:t>modelovost</a:t>
            </a:r>
            <a:r>
              <a:rPr lang="cs-CZ" sz="2800" dirty="0" smtClean="0">
                <a:latin typeface="Calibri" panose="020F0502020204030204" pitchFamily="34" charset="0"/>
              </a:rPr>
              <a:t> (schematičnost)/</a:t>
            </a:r>
            <a:r>
              <a:rPr lang="cs-CZ" sz="2800" dirty="0" err="1" smtClean="0">
                <a:latin typeface="Calibri" panose="020F0502020204030204" pitchFamily="34" charset="0"/>
              </a:rPr>
              <a:t>nemodelovost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situační zakotvenost/nezakotvenost</a:t>
            </a:r>
          </a:p>
          <a:p>
            <a:pPr marL="457200" indent="-45720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        automatizace/aktualizace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Stylistika </a:t>
            </a:r>
            <a:r>
              <a:rPr lang="cs-CZ" sz="2800" dirty="0">
                <a:latin typeface="Calibri" panose="020F0502020204030204" pitchFamily="34" charset="0"/>
              </a:rPr>
              <a:t>češtiny. Eva Minářová. 1. vyd. Brno: </a:t>
            </a:r>
            <a:r>
              <a:rPr lang="cs-CZ" sz="2800" dirty="0" err="1">
                <a:latin typeface="Calibri" panose="020F0502020204030204" pitchFamily="34" charset="0"/>
              </a:rPr>
              <a:t>PdF</a:t>
            </a:r>
            <a:r>
              <a:rPr lang="cs-CZ" sz="2800" dirty="0">
                <a:latin typeface="Calibri" panose="020F0502020204030204" pitchFamily="34" charset="0"/>
              </a:rPr>
              <a:t>, MU, </a:t>
            </a:r>
            <a:r>
              <a:rPr lang="cs-CZ" sz="2800" dirty="0" smtClean="0">
                <a:latin typeface="Calibri" panose="020F0502020204030204" pitchFamily="34" charset="0"/>
              </a:rPr>
              <a:t>2009.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ČECHOVÁ</a:t>
            </a:r>
            <a:r>
              <a:rPr lang="cs-CZ" sz="2800" dirty="0">
                <a:latin typeface="Calibri" panose="020F0502020204030204" pitchFamily="34" charset="0"/>
              </a:rPr>
              <a:t>, Marie, Marie KRČMOVÁ a Eva MINÁŘOVÁ. </a:t>
            </a:r>
            <a:r>
              <a:rPr lang="cs-CZ" sz="2800" i="1" dirty="0">
                <a:latin typeface="Calibri" panose="020F0502020204030204" pitchFamily="34" charset="0"/>
              </a:rPr>
              <a:t>Současná stylistika</a:t>
            </a:r>
            <a:r>
              <a:rPr lang="cs-CZ" sz="2800" dirty="0">
                <a:latin typeface="Calibri" panose="020F0502020204030204" pitchFamily="34" charset="0"/>
              </a:rPr>
              <a:t>. Vyd. 1. Praha: Lidové noviny, 2008</a:t>
            </a:r>
            <a:r>
              <a:rPr lang="cs-CZ" sz="2800" dirty="0" smtClean="0">
                <a:latin typeface="Calibri" panose="020F0502020204030204" pitchFamily="34" charset="0"/>
              </a:rPr>
              <a:t>.</a:t>
            </a:r>
            <a:endParaRPr lang="cs-CZ" sz="2800" dirty="0">
              <a:latin typeface="Calibri" panose="020F0502020204030204" pitchFamily="34" charset="0"/>
            </a:endParaRP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GREPL</a:t>
            </a:r>
            <a:r>
              <a:rPr lang="cs-CZ" sz="2800" dirty="0">
                <a:latin typeface="Calibri" panose="020F0502020204030204" pitchFamily="34" charset="0"/>
              </a:rPr>
              <a:t>, Miroslav. </a:t>
            </a:r>
            <a:r>
              <a:rPr lang="cs-CZ" sz="2800" i="1" dirty="0">
                <a:latin typeface="Calibri" panose="020F0502020204030204" pitchFamily="34" charset="0"/>
              </a:rPr>
              <a:t>Příruční mluvnice češtiny</a:t>
            </a:r>
            <a:r>
              <a:rPr lang="cs-CZ" sz="2800" dirty="0">
                <a:latin typeface="Calibri" panose="020F0502020204030204" pitchFamily="34" charset="0"/>
              </a:rPr>
              <a:t>. Vyd. 2., </a:t>
            </a:r>
            <a:r>
              <a:rPr lang="cs-CZ" sz="2800" dirty="0" err="1">
                <a:latin typeface="Calibri" panose="020F0502020204030204" pitchFamily="34" charset="0"/>
              </a:rPr>
              <a:t>opr</a:t>
            </a:r>
            <a:r>
              <a:rPr lang="cs-CZ" sz="2800" dirty="0">
                <a:latin typeface="Calibri" panose="020F0502020204030204" pitchFamily="34" charset="0"/>
              </a:rPr>
              <a:t>. Praha: Lidové noviny, 2003. </a:t>
            </a:r>
            <a:endParaRPr lang="cs-CZ" sz="2800" b="1" dirty="0" smtClean="0">
              <a:latin typeface="Calibri" pitchFamily="34" charset="0"/>
            </a:endParaRPr>
          </a:p>
          <a:p>
            <a:pPr lvl="1" algn="just"/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pojmy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komunikace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komunikát/text/jazykový projev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 subjektivní x styl objektivní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funkční styly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oblast 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vrstva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norma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příznakovost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hodnota stálá/kontextová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stylém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9269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Základní funkční </a:t>
            </a:r>
            <a:r>
              <a:rPr lang="cs-CZ" sz="2800" b="1" dirty="0">
                <a:latin typeface="Calibri" panose="020F0502020204030204" pitchFamily="34" charset="0"/>
              </a:rPr>
              <a:t>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(běžně dorozumívací)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4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8072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Horizontální a vertikální členění stylů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horizontální </a:t>
            </a:r>
            <a:r>
              <a:rPr lang="cs-CZ" sz="2800" dirty="0">
                <a:latin typeface="Calibri" panose="020F0502020204030204" pitchFamily="34" charset="0"/>
              </a:rPr>
              <a:t>členění – funkční </a:t>
            </a:r>
            <a:r>
              <a:rPr lang="cs-CZ" sz="2800" dirty="0" smtClean="0">
                <a:latin typeface="Calibri" panose="020F0502020204030204" pitchFamily="34" charset="0"/>
              </a:rPr>
              <a:t>styly</a:t>
            </a: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vertikální </a:t>
            </a:r>
            <a:r>
              <a:rPr lang="cs-CZ" sz="2800" dirty="0">
                <a:latin typeface="Calibri" panose="020F0502020204030204" pitchFamily="34" charset="0"/>
              </a:rPr>
              <a:t>– styl vysoký, střední, </a:t>
            </a:r>
            <a:r>
              <a:rPr lang="cs-CZ" sz="2800" dirty="0" smtClean="0">
                <a:latin typeface="Calibri" panose="020F0502020204030204" pitchFamily="34" charset="0"/>
              </a:rPr>
              <a:t>nižší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latin typeface="Calibri" panose="020F0502020204030204" pitchFamily="34" charset="0"/>
              </a:rPr>
              <a:t>Konkurence </a:t>
            </a:r>
            <a:r>
              <a:rPr lang="cs-CZ" sz="2800" b="1" dirty="0" smtClean="0">
                <a:latin typeface="Calibri" panose="020F0502020204030204" pitchFamily="34" charset="0"/>
              </a:rPr>
              <a:t>prostředků na úrovni: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obsahové (</a:t>
            </a:r>
            <a:r>
              <a:rPr lang="cs-CZ" sz="2800" i="1" dirty="0" smtClean="0">
                <a:latin typeface="Calibri" panose="020F0502020204030204" pitchFamily="34" charset="0"/>
              </a:rPr>
              <a:t>Přijeď kdykoli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kdy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chceš/kdy budeš mít čas</a:t>
            </a:r>
            <a:r>
              <a:rPr lang="cs-CZ" sz="2800" dirty="0" smtClean="0">
                <a:latin typeface="Calibri" panose="020F0502020204030204" pitchFamily="34" charset="0"/>
              </a:rPr>
              <a:t>.)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hláskoslovné (</a:t>
            </a:r>
            <a:r>
              <a:rPr lang="cs-CZ" sz="2800" i="1" dirty="0" smtClean="0">
                <a:latin typeface="Calibri" panose="020F0502020204030204" pitchFamily="34" charset="0"/>
              </a:rPr>
              <a:t>mléko/</a:t>
            </a:r>
            <a:r>
              <a:rPr lang="cs-CZ" sz="2800" i="1" dirty="0" err="1" smtClean="0">
                <a:latin typeface="Calibri" panose="020F0502020204030204" pitchFamily="34" charset="0"/>
              </a:rPr>
              <a:t>mlíko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tedy/teda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morfologické (</a:t>
            </a:r>
            <a:r>
              <a:rPr lang="cs-CZ" sz="2800" i="1" dirty="0" smtClean="0">
                <a:latin typeface="Calibri" panose="020F0502020204030204" pitchFamily="34" charset="0"/>
              </a:rPr>
              <a:t>dobrý/</a:t>
            </a:r>
            <a:r>
              <a:rPr lang="cs-CZ" sz="2800" i="1" dirty="0" err="1" smtClean="0">
                <a:latin typeface="Calibri" panose="020F0502020204030204" pitchFamily="34" charset="0"/>
              </a:rPr>
              <a:t>dobrej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píšu/píši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lexikální (</a:t>
            </a:r>
            <a:r>
              <a:rPr lang="cs-CZ" sz="2800" i="1" dirty="0" smtClean="0">
                <a:latin typeface="Calibri" panose="020F0502020204030204" pitchFamily="34" charset="0"/>
              </a:rPr>
              <a:t>příjemný/fajn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auto/kára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</a:t>
            </a:r>
            <a:r>
              <a:rPr lang="cs-CZ" sz="2800" dirty="0" smtClean="0">
                <a:latin typeface="Calibri" panose="020F0502020204030204" pitchFamily="34" charset="0"/>
              </a:rPr>
              <a:t>yntaktické (</a:t>
            </a:r>
            <a:r>
              <a:rPr lang="cs-CZ" sz="2800" i="1" dirty="0" smtClean="0">
                <a:latin typeface="Calibri" panose="020F0502020204030204" pitchFamily="34" charset="0"/>
              </a:rPr>
              <a:t>Učitel vylosoval tři žáky.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Učitelem byli vylosováni tři žáci.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kompoziční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Český národní jazyk a jeho stratifikace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spisovný jazyk x nespisovný jazyk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interdialekty; obecná čeština; dialekty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existence útvarů a </a:t>
            </a:r>
            <a:r>
              <a:rPr lang="cs-CZ" sz="2800" dirty="0" err="1" smtClean="0">
                <a:latin typeface="Calibri" panose="020F0502020204030204" pitchFamily="34" charset="0"/>
              </a:rPr>
              <a:t>poloútvarů</a:t>
            </a:r>
            <a:r>
              <a:rPr lang="cs-CZ" sz="2800" dirty="0" smtClean="0">
                <a:latin typeface="Calibri" panose="020F0502020204030204" pitchFamily="34" charset="0"/>
              </a:rPr>
              <a:t> národního jazyka</a:t>
            </a:r>
          </a:p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Profesní mluva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Slang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Argot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691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</TotalTime>
  <Words>407</Words>
  <Application>Microsoft Office PowerPoint</Application>
  <PresentationFormat>Předvádění na obrazovce (4:3)</PresentationFormat>
  <Paragraphs>131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Současný český jazyk 5 Stylistika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490</cp:revision>
  <dcterms:created xsi:type="dcterms:W3CDTF">2013-04-13T14:50:58Z</dcterms:created>
  <dcterms:modified xsi:type="dcterms:W3CDTF">2017-09-29T06:11:23Z</dcterms:modified>
</cp:coreProperties>
</file>