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73" r:id="rId4"/>
    <p:sldId id="275" r:id="rId5"/>
    <p:sldId id="276" r:id="rId6"/>
    <p:sldId id="277" r:id="rId7"/>
    <p:sldId id="278" r:id="rId8"/>
    <p:sldId id="271" r:id="rId9"/>
    <p:sldId id="258" r:id="rId10"/>
    <p:sldId id="260" r:id="rId11"/>
    <p:sldId id="261" r:id="rId12"/>
    <p:sldId id="262" r:id="rId13"/>
    <p:sldId id="263" r:id="rId14"/>
    <p:sldId id="259" r:id="rId15"/>
    <p:sldId id="269" r:id="rId16"/>
    <p:sldId id="264" r:id="rId17"/>
    <p:sldId id="267" r:id="rId18"/>
    <p:sldId id="265" r:id="rId19"/>
    <p:sldId id="268" r:id="rId20"/>
    <p:sldId id="270" r:id="rId21"/>
    <p:sldId id="274" r:id="rId22"/>
    <p:sldId id="272" r:id="rId23"/>
    <p:sldId id="281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10/29/2019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kabinet.cz" TargetMode="External"/><Relationship Id="rId2" Type="http://schemas.openxmlformats.org/officeDocument/2006/relationships/hyperlink" Target="http://www.gramar-in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olakov.cz" TargetMode="External"/><Relationship Id="rId5" Type="http://schemas.openxmlformats.org/officeDocument/2006/relationships/hyperlink" Target="http://www.ucitelnice.cz" TargetMode="External"/><Relationship Id="rId4" Type="http://schemas.openxmlformats.org/officeDocument/2006/relationships/hyperlink" Target="http://www.dumy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textem v hodinách čtení </a:t>
            </a:r>
            <a:br>
              <a:rPr lang="cs-CZ" dirty="0"/>
            </a:br>
            <a:r>
              <a:rPr lang="cs-CZ" dirty="0"/>
              <a:t>1.-3. ročník ZŠ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Pavla Klusáčková, </a:t>
            </a:r>
            <a:r>
              <a:rPr lang="en-US" dirty="0"/>
              <a:t>Ph.D.</a:t>
            </a:r>
          </a:p>
        </p:txBody>
      </p:sp>
    </p:spTree>
    <p:extLst>
      <p:ext uri="{BB962C8B-B14F-4D97-AF65-F5344CB8AC3E}">
        <p14:creationId xmlns:p14="http://schemas.microsoft.com/office/powerpoint/2010/main" val="38558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614" r="-165614"/>
          <a:stretch>
            <a:fillRect/>
          </a:stretch>
        </p:blipFill>
        <p:spPr>
          <a:xfrm rot="16200000">
            <a:off x="-774125" y="-393125"/>
            <a:ext cx="10322456" cy="6503147"/>
          </a:xfrm>
        </p:spPr>
      </p:pic>
    </p:spTree>
    <p:extLst>
      <p:ext uri="{BB962C8B-B14F-4D97-AF65-F5344CB8AC3E}">
        <p14:creationId xmlns:p14="http://schemas.microsoft.com/office/powerpoint/2010/main" val="295311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3" r="-10533"/>
          <a:stretch>
            <a:fillRect/>
          </a:stretch>
        </p:blipFill>
        <p:spPr>
          <a:xfrm>
            <a:off x="-222269" y="552823"/>
            <a:ext cx="8523586" cy="5369859"/>
          </a:xfrm>
        </p:spPr>
      </p:pic>
    </p:spTree>
    <p:extLst>
      <p:ext uri="{BB962C8B-B14F-4D97-AF65-F5344CB8AC3E}">
        <p14:creationId xmlns:p14="http://schemas.microsoft.com/office/powerpoint/2010/main" val="85488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61" r="-61961"/>
          <a:stretch>
            <a:fillRect/>
          </a:stretch>
        </p:blipFill>
        <p:spPr>
          <a:xfrm rot="16200000">
            <a:off x="-1303944" y="-370120"/>
            <a:ext cx="10844211" cy="6831853"/>
          </a:xfrm>
        </p:spPr>
      </p:pic>
    </p:spTree>
    <p:extLst>
      <p:ext uri="{BB962C8B-B14F-4D97-AF65-F5344CB8AC3E}">
        <p14:creationId xmlns:p14="http://schemas.microsoft.com/office/powerpoint/2010/main" val="404331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93" r="-90693"/>
          <a:stretch>
            <a:fillRect/>
          </a:stretch>
        </p:blipFill>
        <p:spPr>
          <a:xfrm rot="16200000">
            <a:off x="-1168762" y="183414"/>
            <a:ext cx="10275024" cy="6473265"/>
          </a:xfrm>
        </p:spPr>
      </p:pic>
    </p:spTree>
    <p:extLst>
      <p:ext uri="{BB962C8B-B14F-4D97-AF65-F5344CB8AC3E}">
        <p14:creationId xmlns:p14="http://schemas.microsoft.com/office/powerpoint/2010/main" val="316782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13" r="-34113"/>
          <a:stretch>
            <a:fillRect/>
          </a:stretch>
        </p:blipFill>
        <p:spPr>
          <a:xfrm>
            <a:off x="-682835" y="119529"/>
            <a:ext cx="9970271" cy="6281271"/>
          </a:xfrm>
        </p:spPr>
      </p:pic>
    </p:spTree>
    <p:extLst>
      <p:ext uri="{BB962C8B-B14F-4D97-AF65-F5344CB8AC3E}">
        <p14:creationId xmlns:p14="http://schemas.microsoft.com/office/powerpoint/2010/main" val="381511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5" r="-8145"/>
          <a:stretch>
            <a:fillRect/>
          </a:stretch>
        </p:blipFill>
        <p:spPr>
          <a:xfrm>
            <a:off x="0" y="537882"/>
            <a:ext cx="8760748" cy="5519271"/>
          </a:xfrm>
        </p:spPr>
      </p:pic>
    </p:spTree>
    <p:extLst>
      <p:ext uri="{BB962C8B-B14F-4D97-AF65-F5344CB8AC3E}">
        <p14:creationId xmlns:p14="http://schemas.microsoft.com/office/powerpoint/2010/main" val="159795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57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95" t="2506" r="1690"/>
          <a:stretch/>
        </p:blipFill>
        <p:spPr>
          <a:xfrm rot="16200000">
            <a:off x="647517" y="1611222"/>
            <a:ext cx="7168029" cy="6276409"/>
          </a:xfrm>
        </p:spPr>
      </p:pic>
    </p:spTree>
    <p:extLst>
      <p:ext uri="{BB962C8B-B14F-4D97-AF65-F5344CB8AC3E}">
        <p14:creationId xmlns:p14="http://schemas.microsoft.com/office/powerpoint/2010/main" val="401555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7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65" t="3314" r="-1537"/>
          <a:stretch/>
        </p:blipFill>
        <p:spPr>
          <a:xfrm rot="16200000">
            <a:off x="39480" y="1478759"/>
            <a:ext cx="7980614" cy="6834397"/>
          </a:xfrm>
        </p:spPr>
      </p:pic>
    </p:spTree>
    <p:extLst>
      <p:ext uri="{BB962C8B-B14F-4D97-AF65-F5344CB8AC3E}">
        <p14:creationId xmlns:p14="http://schemas.microsoft.com/office/powerpoint/2010/main" val="267313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57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02" r="-1660"/>
          <a:stretch/>
        </p:blipFill>
        <p:spPr>
          <a:xfrm rot="16200000">
            <a:off x="637116" y="1645646"/>
            <a:ext cx="7212853" cy="6551208"/>
          </a:xfrm>
        </p:spPr>
      </p:pic>
    </p:spTree>
    <p:extLst>
      <p:ext uri="{BB962C8B-B14F-4D97-AF65-F5344CB8AC3E}">
        <p14:creationId xmlns:p14="http://schemas.microsoft.com/office/powerpoint/2010/main" val="151659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8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18" r="-5035"/>
          <a:stretch/>
        </p:blipFill>
        <p:spPr>
          <a:xfrm rot="16200000">
            <a:off x="244542" y="1226926"/>
            <a:ext cx="7698681" cy="6992470"/>
          </a:xfrm>
        </p:spPr>
      </p:pic>
    </p:spTree>
    <p:extLst>
      <p:ext uri="{BB962C8B-B14F-4D97-AF65-F5344CB8AC3E}">
        <p14:creationId xmlns:p14="http://schemas.microsoft.com/office/powerpoint/2010/main" val="177754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32"/>
            <a:ext cx="7620000" cy="1143000"/>
          </a:xfrm>
        </p:spPr>
        <p:txBody>
          <a:bodyPr/>
          <a:lstStyle/>
          <a:p>
            <a:r>
              <a:rPr lang="cs-CZ" dirty="0"/>
              <a:t>Co je předpokladem práce s textem s žáky mladšího školního věku?</a:t>
            </a:r>
          </a:p>
        </p:txBody>
      </p:sp>
      <p:pic>
        <p:nvPicPr>
          <p:cNvPr id="4" name="Content Placeholder 3" descr="How_Do_Children_Learn_To_Re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>
          <a:xfrm>
            <a:off x="1613646" y="2328762"/>
            <a:ext cx="6463553" cy="4072038"/>
          </a:xfrm>
        </p:spPr>
      </p:pic>
    </p:spTree>
    <p:extLst>
      <p:ext uri="{BB962C8B-B14F-4D97-AF65-F5344CB8AC3E}">
        <p14:creationId xmlns:p14="http://schemas.microsoft.com/office/powerpoint/2010/main" val="155024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8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58" r="2210"/>
          <a:stretch/>
        </p:blipFill>
        <p:spPr>
          <a:xfrm rot="16200000">
            <a:off x="550703" y="1992526"/>
            <a:ext cx="6910801" cy="6189381"/>
          </a:xfrm>
        </p:spPr>
      </p:pic>
    </p:spTree>
    <p:extLst>
      <p:ext uri="{BB962C8B-B14F-4D97-AF65-F5344CB8AC3E}">
        <p14:creationId xmlns:p14="http://schemas.microsoft.com/office/powerpoint/2010/main" val="55220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65466"/>
                </a:solidFill>
              </a:rPr>
              <a:t>(Nejen) v rámci hodin čtení je důležité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64"/>
            <a:ext cx="7620000" cy="4800600"/>
          </a:xfrm>
        </p:spPr>
        <p:txBody>
          <a:bodyPr/>
          <a:lstStyle/>
          <a:p>
            <a:r>
              <a:rPr lang="cs-CZ" dirty="0"/>
              <a:t>Snažit se u žáků </a:t>
            </a:r>
            <a:r>
              <a:rPr lang="cs-CZ" b="1" dirty="0"/>
              <a:t>rozvíjet</a:t>
            </a:r>
            <a:r>
              <a:rPr lang="cs-CZ" dirty="0"/>
              <a:t> paměť, pozornost, zrakové i sluchové vnímání</a:t>
            </a:r>
          </a:p>
          <a:p>
            <a:endParaRPr lang="cs-CZ" dirty="0"/>
          </a:p>
          <a:p>
            <a:r>
              <a:rPr lang="cs-CZ" dirty="0"/>
              <a:t>Zaměřit se též na rozvoj komunikačních schopností a obohacování slovní zásoby </a:t>
            </a:r>
          </a:p>
          <a:p>
            <a:endParaRPr lang="cs-CZ" dirty="0"/>
          </a:p>
          <a:p>
            <a:r>
              <a:rPr lang="cs-CZ" dirty="0"/>
              <a:t>Lze využívat i různé stolní hry (</a:t>
            </a:r>
            <a:r>
              <a:rPr lang="cs-CZ" i="1" dirty="0"/>
              <a:t>Story </a:t>
            </a:r>
            <a:r>
              <a:rPr lang="cs-CZ" i="1" dirty="0" err="1"/>
              <a:t>Cubes</a:t>
            </a:r>
            <a:r>
              <a:rPr lang="cs-CZ" i="1" dirty="0"/>
              <a:t> </a:t>
            </a:r>
            <a:r>
              <a:rPr lang="cs-CZ" dirty="0"/>
              <a:t>aj.) a pomůcky primárně určené k jinému účelu (např. kapesník jako zástupná rekvizita </a:t>
            </a:r>
            <a:r>
              <a:rPr lang="en-US" dirty="0"/>
              <a:t>–</a:t>
            </a:r>
            <a:r>
              <a:rPr lang="cs-CZ" dirty="0"/>
              <a:t> hraní rolí apod.)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61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65466"/>
                </a:solidFill>
              </a:rPr>
              <a:t>Metody pro rozvoj čtenářské gramotnosti při práci s textem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11" y="1779494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cs-CZ" b="1" dirty="0"/>
              <a:t>Brainstorming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Myšlenková a pojmová mapa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Kostka</a:t>
            </a:r>
            <a:r>
              <a:rPr lang="cs-CZ" dirty="0"/>
              <a:t> - (1) Popiš. Jak to vypadá?, (2) Porovnej, (3) Asociuj. Co tě napadá?, (4) Analyzuj. Z čeho se to skládá?, (5) Aplikuj. (6) Argumentuj. Je to dobré? Jak to můžu použít?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Vyhledávání klíčových slov </a:t>
            </a:r>
            <a:r>
              <a:rPr lang="cs-CZ" dirty="0"/>
              <a:t>– vhodné pro naučné texty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Fabulování 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Čtení s otázkami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Čtení s předvídáním</a:t>
            </a:r>
          </a:p>
          <a:p>
            <a:pPr marL="571500" indent="-457200">
              <a:buFont typeface="+mj-ea"/>
              <a:buAutoNum type="circleNumDbPlain"/>
            </a:pPr>
            <a:r>
              <a:rPr lang="cs-CZ" b="1" dirty="0"/>
              <a:t>Dílna čtení</a:t>
            </a:r>
          </a:p>
          <a:p>
            <a:pPr marL="114300" indent="0">
              <a:buNone/>
            </a:pPr>
            <a:br>
              <a:rPr lang="cs-CZ" b="1" dirty="0"/>
            </a:br>
            <a:r>
              <a:rPr lang="cs-CZ" dirty="0"/>
              <a:t>aj.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6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Tipy na publikace</a:t>
            </a:r>
          </a:p>
        </p:txBody>
      </p:sp>
      <p:pic>
        <p:nvPicPr>
          <p:cNvPr id="4" name="Content Placeholder 3" descr="takti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r="-132"/>
          <a:stretch/>
        </p:blipFill>
        <p:spPr>
          <a:xfrm>
            <a:off x="621553" y="1373931"/>
            <a:ext cx="3421531" cy="4800600"/>
          </a:xfrm>
        </p:spPr>
      </p:pic>
      <p:pic>
        <p:nvPicPr>
          <p:cNvPr id="5" name="Picture 4" descr="vis-co-ct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15" y="1373932"/>
            <a:ext cx="32425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a 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Košťálová H. et al. (2010). </a:t>
            </a:r>
            <a:r>
              <a:rPr lang="cs-CZ" i="1" dirty="0"/>
              <a:t>Čtenářská gramotnost jako vzdělávací cíl pro každého žáka. </a:t>
            </a:r>
            <a:r>
              <a:rPr lang="cs-CZ" dirty="0"/>
              <a:t>Praha: VÚP. </a:t>
            </a:r>
          </a:p>
          <a:p>
            <a:r>
              <a:rPr lang="cs-CZ" dirty="0"/>
              <a:t>Lukášová, J. et al. (2016). </a:t>
            </a:r>
            <a:r>
              <a:rPr lang="cs-CZ" i="1" dirty="0"/>
              <a:t>Hravé pracovní listy pro 1. ročník ZŠ.</a:t>
            </a:r>
            <a:r>
              <a:rPr lang="cs-CZ" dirty="0"/>
              <a:t> Praha</a:t>
            </a:r>
            <a:r>
              <a:rPr lang="cs-CZ" i="1" dirty="0"/>
              <a:t>: </a:t>
            </a:r>
            <a:r>
              <a:rPr lang="cs-CZ" dirty="0"/>
              <a:t>Taktik </a:t>
            </a:r>
            <a:r>
              <a:rPr lang="cs-CZ" dirty="0" err="1"/>
              <a:t>international</a:t>
            </a:r>
            <a:r>
              <a:rPr lang="cs-CZ" dirty="0"/>
              <a:t>. </a:t>
            </a:r>
            <a:endParaRPr lang="cs-CZ" i="1" dirty="0"/>
          </a:p>
          <a:p>
            <a:r>
              <a:rPr lang="cs-CZ" dirty="0"/>
              <a:t>Nováková, I. (2010). </a:t>
            </a:r>
            <a:r>
              <a:rPr lang="cs-CZ" i="1" dirty="0"/>
              <a:t>Víš, co čteš? </a:t>
            </a:r>
            <a:r>
              <a:rPr lang="cs-CZ" dirty="0"/>
              <a:t>Praha: Portál.</a:t>
            </a:r>
            <a:endParaRPr lang="cs-CZ" i="1" dirty="0"/>
          </a:p>
          <a:p>
            <a:r>
              <a:rPr lang="cs-CZ" dirty="0"/>
              <a:t>Pecina, P., </a:t>
            </a:r>
            <a:r>
              <a:rPr lang="cs-CZ" dirty="0" err="1"/>
              <a:t>Zormanová</a:t>
            </a:r>
            <a:r>
              <a:rPr lang="cs-CZ" dirty="0"/>
              <a:t>, L. (2009). </a:t>
            </a:r>
            <a:r>
              <a:rPr lang="cs-CZ" i="1" dirty="0"/>
              <a:t>Metody a formy aktivní práce s textem. </a:t>
            </a:r>
            <a:r>
              <a:rPr lang="cs-CZ" dirty="0"/>
              <a:t>Brno: </a:t>
            </a:r>
            <a:r>
              <a:rPr lang="cs-CZ" dirty="0" err="1"/>
              <a:t>PdF</a:t>
            </a:r>
            <a:r>
              <a:rPr lang="cs-CZ" dirty="0"/>
              <a:t> MU.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hlinkClick r:id="rId2"/>
              </a:rPr>
              <a:t>www.gramar-in.cz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www.datakabinet.cz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4"/>
              </a:rPr>
              <a:t>www.dumy.cz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5"/>
              </a:rPr>
              <a:t>www.ucitelnice.cz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6"/>
              </a:rPr>
              <a:t>www.skolakov.cz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7620000" cy="1143000"/>
          </a:xfrm>
        </p:spPr>
        <p:txBody>
          <a:bodyPr/>
          <a:lstStyle/>
          <a:p>
            <a:r>
              <a:rPr lang="cs-CZ" dirty="0">
                <a:solidFill>
                  <a:srgbClr val="465466"/>
                </a:solidFill>
              </a:rPr>
              <a:t>Slabikářové a čítankové texty jako nachystaný materiál (nástroj) pro učitele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6319"/>
            <a:ext cx="7620000" cy="4800600"/>
          </a:xfrm>
        </p:spPr>
        <p:txBody>
          <a:bodyPr/>
          <a:lstStyle/>
          <a:p>
            <a:r>
              <a:rPr lang="cs-CZ" dirty="0"/>
              <a:t>Rozvoj čtenářské gramotnosti již </a:t>
            </a:r>
            <a:r>
              <a:rPr lang="cs-CZ" b="1" dirty="0"/>
              <a:t>od počátku prvního ročníku</a:t>
            </a:r>
          </a:p>
          <a:p>
            <a:endParaRPr lang="cs-CZ" dirty="0"/>
          </a:p>
          <a:p>
            <a:r>
              <a:rPr lang="cs-CZ" dirty="0"/>
              <a:t>Důležité je uvědomit si </a:t>
            </a:r>
            <a:r>
              <a:rPr lang="cs-CZ" b="1" dirty="0"/>
              <a:t>sestavu třídy </a:t>
            </a:r>
            <a:r>
              <a:rPr lang="en-US" dirty="0"/>
              <a:t>–</a:t>
            </a:r>
            <a:r>
              <a:rPr lang="cs-CZ" dirty="0"/>
              <a:t> žáci, kteří již čtou </a:t>
            </a:r>
            <a:r>
              <a:rPr lang="cs-CZ" dirty="0" err="1"/>
              <a:t>x</a:t>
            </a:r>
            <a:r>
              <a:rPr lang="cs-CZ" dirty="0"/>
              <a:t> žáci, kteří se teprve učí číst </a:t>
            </a:r>
            <a:r>
              <a:rPr lang="en-US" dirty="0"/>
              <a:t>–</a:t>
            </a:r>
            <a:r>
              <a:rPr lang="cs-CZ" dirty="0"/>
              <a:t> od toho se bude odvíjet příprava hodiny</a:t>
            </a:r>
          </a:p>
          <a:p>
            <a:endParaRPr lang="cs-CZ" dirty="0"/>
          </a:p>
          <a:p>
            <a:r>
              <a:rPr lang="cs-CZ" b="1" dirty="0"/>
              <a:t>Nezáleží</a:t>
            </a:r>
            <a:r>
              <a:rPr lang="cs-CZ" dirty="0"/>
              <a:t> na metodě čtení (genetická, analyticko-syntetická metoda, globální metoda...) </a:t>
            </a:r>
          </a:p>
          <a:p>
            <a:endParaRPr lang="cs-CZ" dirty="0"/>
          </a:p>
          <a:p>
            <a:r>
              <a:rPr lang="cs-CZ" dirty="0"/>
              <a:t>Cílem je dospět ke čtení s porozuměním tzv. </a:t>
            </a:r>
            <a:r>
              <a:rPr lang="cs-CZ" b="1" dirty="0"/>
              <a:t>krůček po krůčku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94" y="59765"/>
            <a:ext cx="7733553" cy="2115950"/>
          </a:xfrm>
        </p:spPr>
        <p:txBody>
          <a:bodyPr/>
          <a:lstStyle/>
          <a:p>
            <a:r>
              <a:rPr lang="cs-CZ" dirty="0">
                <a:solidFill>
                  <a:srgbClr val="465466"/>
                </a:solidFill>
              </a:rPr>
              <a:t>Už znalostí prvních písmen se začíná rozvíjet čtenářská gramotnost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7" y="2408797"/>
            <a:ext cx="8092140" cy="4443506"/>
          </a:xfrm>
        </p:spPr>
        <p:txBody>
          <a:bodyPr/>
          <a:lstStyle/>
          <a:p>
            <a:pPr lvl="1"/>
            <a:r>
              <a:rPr lang="cs-CZ" dirty="0"/>
              <a:t>Jeden z nejkrásnějších okamžiků učitele v první třídě je, když vidí radost a údiv v obličeji prvňáčka, který si zrovna uvědomil, že umí číst. </a:t>
            </a:r>
            <a:r>
              <a:rPr lang="en-US" dirty="0">
                <a:solidFill>
                  <a:srgbClr val="465466"/>
                </a:solidFill>
                <a:sym typeface="Wingdings"/>
              </a:rPr>
              <a:t>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Důležité je pracovat s aktuální znalostí žáka</a:t>
            </a:r>
            <a:r>
              <a:rPr lang="cs-CZ" dirty="0"/>
              <a:t>, rozvíjet ji a postupně zvyšovat úroveň a náročnost textů.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Žák často </a:t>
            </a:r>
            <a:r>
              <a:rPr lang="cs-CZ" b="1" dirty="0"/>
              <a:t>pracuje s chybou</a:t>
            </a:r>
            <a:r>
              <a:rPr lang="cs-CZ" dirty="0"/>
              <a:t>. Chyby se snažíme postupně eliminovat </a:t>
            </a:r>
            <a:br>
              <a:rPr lang="cs-CZ" dirty="0"/>
            </a:br>
            <a:r>
              <a:rPr lang="cs-CZ" dirty="0"/>
              <a:t>(I když někdy mohou být úsměvné!) </a:t>
            </a:r>
          </a:p>
        </p:txBody>
      </p:sp>
    </p:spTree>
    <p:extLst>
      <p:ext uri="{BB962C8B-B14F-4D97-AF65-F5344CB8AC3E}">
        <p14:creationId xmlns:p14="http://schemas.microsoft.com/office/powerpoint/2010/main" val="395850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akund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20" r="-55820"/>
          <a:stretch>
            <a:fillRect/>
          </a:stretch>
        </p:blipFill>
        <p:spPr>
          <a:xfrm>
            <a:off x="-790270" y="343647"/>
            <a:ext cx="9614529" cy="6057153"/>
          </a:xfrm>
        </p:spPr>
      </p:pic>
      <p:sp>
        <p:nvSpPr>
          <p:cNvPr id="2" name="TextBox 1"/>
          <p:cNvSpPr txBox="1"/>
          <p:nvPr/>
        </p:nvSpPr>
        <p:spPr>
          <a:xfrm>
            <a:off x="5169646" y="6400800"/>
            <a:ext cx="313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Ukázka práce žáka 1. ročníku ZŠ</a:t>
            </a:r>
          </a:p>
        </p:txBody>
      </p:sp>
    </p:spTree>
    <p:extLst>
      <p:ext uri="{BB962C8B-B14F-4D97-AF65-F5344CB8AC3E}">
        <p14:creationId xmlns:p14="http://schemas.microsoft.com/office/powerpoint/2010/main" val="98554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48494" cy="1325562"/>
          </a:xfrm>
        </p:spPr>
        <p:txBody>
          <a:bodyPr/>
          <a:lstStyle/>
          <a:p>
            <a:r>
              <a:rPr lang="cs-CZ" dirty="0">
                <a:solidFill>
                  <a:srgbClr val="465466"/>
                </a:solidFill>
              </a:rPr>
              <a:t>Práce s různorodými úlohami v nachystaných textech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835"/>
            <a:ext cx="7620000" cy="4800600"/>
          </a:xfrm>
        </p:spPr>
        <p:txBody>
          <a:bodyPr/>
          <a:lstStyle/>
          <a:p>
            <a:r>
              <a:rPr lang="cs-CZ" b="1" dirty="0"/>
              <a:t>Není nutné </a:t>
            </a:r>
            <a:r>
              <a:rPr lang="cs-CZ" dirty="0"/>
              <a:t>si pokaždé vytvářet vlastní texty pro práci žáků, existuje </a:t>
            </a:r>
            <a:r>
              <a:rPr lang="cs-CZ" b="1" dirty="0"/>
              <a:t>velký zásobník pracovních listů </a:t>
            </a:r>
            <a:r>
              <a:rPr lang="cs-CZ" dirty="0"/>
              <a:t>na internetu (</a:t>
            </a:r>
            <a:r>
              <a:rPr lang="cs-CZ" dirty="0" err="1"/>
              <a:t>datakabinet.cz</a:t>
            </a:r>
            <a:r>
              <a:rPr lang="cs-CZ" dirty="0"/>
              <a:t>, </a:t>
            </a:r>
            <a:r>
              <a:rPr lang="cs-CZ" dirty="0" err="1"/>
              <a:t>dumy.cz</a:t>
            </a:r>
            <a:r>
              <a:rPr lang="cs-CZ" dirty="0"/>
              <a:t>, </a:t>
            </a:r>
            <a:r>
              <a:rPr lang="cs-CZ" dirty="0" err="1"/>
              <a:t>ucitelnice.cz</a:t>
            </a:r>
            <a:r>
              <a:rPr lang="cs-CZ" dirty="0"/>
              <a:t>, </a:t>
            </a:r>
            <a:r>
              <a:rPr lang="cs-CZ" dirty="0" err="1"/>
              <a:t>skolakov.cz</a:t>
            </a:r>
            <a:r>
              <a:rPr lang="cs-CZ" dirty="0"/>
              <a:t>, </a:t>
            </a:r>
            <a:r>
              <a:rPr lang="cs-CZ" dirty="0" err="1"/>
              <a:t>gramar-in.cz</a:t>
            </a:r>
            <a:r>
              <a:rPr lang="cs-CZ" dirty="0"/>
              <a:t> aj.)</a:t>
            </a:r>
            <a:br>
              <a:rPr lang="cs-CZ" dirty="0"/>
            </a:br>
            <a:endParaRPr lang="cs-CZ" dirty="0"/>
          </a:p>
          <a:p>
            <a:r>
              <a:rPr lang="cs-CZ" dirty="0"/>
              <a:t>Důležité ale je si pracovní materiál vytvořený někým jiným </a:t>
            </a:r>
            <a:r>
              <a:rPr lang="cs-CZ" b="1" dirty="0"/>
              <a:t>předem přečíst</a:t>
            </a:r>
            <a:r>
              <a:rPr lang="cs-CZ" dirty="0"/>
              <a:t>, prověřit si jeho kvalitu a uvědomit si, k čemu bude ve výuce sloužit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4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59" y="155105"/>
            <a:ext cx="7620000" cy="2190657"/>
          </a:xfrm>
        </p:spPr>
        <p:txBody>
          <a:bodyPr/>
          <a:lstStyle/>
          <a:p>
            <a:pPr algn="r"/>
            <a:r>
              <a:rPr lang="cs-CZ" dirty="0">
                <a:solidFill>
                  <a:srgbClr val="465466"/>
                </a:solidFill>
              </a:rPr>
              <a:t>Typy úloh, na které lze narazit</a:t>
            </a:r>
            <a:br>
              <a:rPr lang="cs-CZ" dirty="0"/>
            </a:br>
            <a:r>
              <a:rPr lang="cs-CZ" sz="1400" dirty="0">
                <a:solidFill>
                  <a:srgbClr val="465466"/>
                </a:solidFill>
                <a:latin typeface="+mn-lt"/>
              </a:rPr>
              <a:t>Pracovní listy z českého jazyka k učebnicím a pracovním sešitům vydavatelství Taktik (2016</a:t>
            </a:r>
            <a:r>
              <a:rPr lang="cs-CZ" sz="1400" dirty="0">
                <a:latin typeface="+mn-lt"/>
              </a:rPr>
              <a:t>)</a:t>
            </a:r>
            <a:endParaRPr lang="cs-CZ" sz="1400" dirty="0"/>
          </a:p>
        </p:txBody>
      </p:sp>
      <p:pic>
        <p:nvPicPr>
          <p:cNvPr id="7" name="Picture 6" descr="kid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294"/>
            <a:ext cx="8486588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8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1" t="3058" r="-15951"/>
          <a:stretch/>
        </p:blipFill>
        <p:spPr>
          <a:xfrm>
            <a:off x="-392314" y="717176"/>
            <a:ext cx="9306219" cy="5683624"/>
          </a:xfrm>
        </p:spPr>
      </p:pic>
    </p:spTree>
    <p:extLst>
      <p:ext uri="{BB962C8B-B14F-4D97-AF65-F5344CB8AC3E}">
        <p14:creationId xmlns:p14="http://schemas.microsoft.com/office/powerpoint/2010/main" val="82346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5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6" r="-20106"/>
          <a:stretch>
            <a:fillRect/>
          </a:stretch>
        </p:blipFill>
        <p:spPr>
          <a:xfrm>
            <a:off x="-397530" y="373530"/>
            <a:ext cx="9401083" cy="5922682"/>
          </a:xfrm>
        </p:spPr>
      </p:pic>
    </p:spTree>
    <p:extLst>
      <p:ext uri="{BB962C8B-B14F-4D97-AF65-F5344CB8AC3E}">
        <p14:creationId xmlns:p14="http://schemas.microsoft.com/office/powerpoint/2010/main" val="984573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5923</TotalTime>
  <Words>494</Words>
  <Application>Microsoft Office PowerPoint</Application>
  <PresentationFormat>Předvádění na obrazovce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Adjacency</vt:lpstr>
      <vt:lpstr>Práce s textem v hodinách čtení  1.-3. ročník ZŠ</vt:lpstr>
      <vt:lpstr>Co je předpokladem práce s textem s žáky mladšího školního věku?</vt:lpstr>
      <vt:lpstr>Slabikářové a čítankové texty jako nachystaný materiál (nástroj) pro učitele</vt:lpstr>
      <vt:lpstr>Už znalostí prvních písmen se začíná rozvíjet čtenářská gramotnost</vt:lpstr>
      <vt:lpstr>Prezentace aplikace PowerPoint</vt:lpstr>
      <vt:lpstr>Práce s různorodými úlohami v nachystaných textech</vt:lpstr>
      <vt:lpstr>Typy úloh, na které lze narazit Pracovní listy z českého jazyka k učebnicím a pracovním sešitům vydavatelství Taktik (2016)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(Nejen) v rámci hodin čtení je důležité</vt:lpstr>
      <vt:lpstr>Metody pro rozvoj čtenářské gramotnosti při práci s textem</vt:lpstr>
      <vt:lpstr>Tipy na publikace</vt:lpstr>
      <vt:lpstr>Zdroje 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textem v hodinách čtení  1.-3. ročník</dc:title>
  <dc:creator>Pavla Sykorova</dc:creator>
  <cp:lastModifiedBy>Jiří Havel</cp:lastModifiedBy>
  <cp:revision>12</cp:revision>
  <dcterms:created xsi:type="dcterms:W3CDTF">2019-10-24T15:19:19Z</dcterms:created>
  <dcterms:modified xsi:type="dcterms:W3CDTF">2019-10-29T16:53:05Z</dcterms:modified>
</cp:coreProperties>
</file>