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11/10/2019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11/10/2019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11/10/2019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11/10/2019</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11/10/2019</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tenarska-gramotnost.cz/tvurci-psani/tp-tipy/e-learning-t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tenarskagramotnost.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824" y="1344706"/>
            <a:ext cx="7676776" cy="3154269"/>
          </a:xfrm>
        </p:spPr>
        <p:txBody>
          <a:bodyPr/>
          <a:lstStyle/>
          <a:p>
            <a:r>
              <a:rPr lang="cs-CZ" dirty="0" smtClean="0"/>
              <a:t>Čtenářská gramotnost a tvůrčí psaní</a:t>
            </a:r>
            <a:endParaRPr lang="cs-CZ" dirty="0"/>
          </a:p>
        </p:txBody>
      </p:sp>
      <p:sp>
        <p:nvSpPr>
          <p:cNvPr id="3" name="Subtitle 2"/>
          <p:cNvSpPr>
            <a:spLocks noGrp="1"/>
          </p:cNvSpPr>
          <p:nvPr>
            <p:ph type="subTitle" idx="1"/>
          </p:nvPr>
        </p:nvSpPr>
        <p:spPr/>
        <p:txBody>
          <a:bodyPr/>
          <a:lstStyle/>
          <a:p>
            <a:r>
              <a:rPr lang="cs-CZ" dirty="0" smtClean="0"/>
              <a:t>Mgr. Pavla Klusáčková, Ph.D.</a:t>
            </a:r>
            <a:endParaRPr lang="cs-CZ" dirty="0"/>
          </a:p>
        </p:txBody>
      </p:sp>
    </p:spTree>
    <p:extLst>
      <p:ext uri="{BB962C8B-B14F-4D97-AF65-F5344CB8AC3E}">
        <p14:creationId xmlns:p14="http://schemas.microsoft.com/office/powerpoint/2010/main" val="147662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53" y="328706"/>
            <a:ext cx="7912847" cy="6305176"/>
          </a:xfrm>
        </p:spPr>
        <p:txBody>
          <a:bodyPr>
            <a:normAutofit fontScale="92500" lnSpcReduction="10000"/>
          </a:bodyPr>
          <a:lstStyle/>
          <a:p>
            <a:pPr>
              <a:buFont typeface="Wingdings" charset="2"/>
              <a:buChar char="u"/>
            </a:pPr>
            <a:r>
              <a:rPr lang="en-US" dirty="0" smtClean="0"/>
              <a:t> </a:t>
            </a:r>
            <a:r>
              <a:rPr lang="en-US" sz="3000" dirty="0" smtClean="0"/>
              <a:t>JEDNO VELKÉ PROTOŽE </a:t>
            </a:r>
            <a:r>
              <a:rPr lang="en-US" sz="1600" dirty="0" smtClean="0"/>
              <a:t>(</a:t>
            </a:r>
            <a:r>
              <a:rPr lang="en-US" sz="1600" dirty="0" err="1" smtClean="0"/>
              <a:t>Hošková</a:t>
            </a:r>
            <a:r>
              <a:rPr lang="en-US" sz="1600" dirty="0" smtClean="0"/>
              <a:t>, 2013)</a:t>
            </a:r>
            <a:endParaRPr lang="en-US" sz="3000" dirty="0" smtClean="0"/>
          </a:p>
          <a:p>
            <a:pPr>
              <a:buFont typeface="Wingdings" charset="2"/>
              <a:buChar char="u"/>
            </a:pPr>
            <a:endParaRPr lang="en-US" dirty="0"/>
          </a:p>
          <a:p>
            <a:pPr marL="114300" indent="0">
              <a:buNone/>
            </a:pPr>
            <a:r>
              <a:rPr lang="cs-CZ" sz="2800" dirty="0" smtClean="0"/>
              <a:t>Existuje jedno slovo, které má na všechno odpověď. Je to slovo “protože”. V říši fantazie je jakákoli odpověď dovolena, a to znamená, že naše odpovědi nemusí být ani trochu logické…</a:t>
            </a:r>
          </a:p>
          <a:p>
            <a:pPr marL="114300" indent="0">
              <a:buNone/>
            </a:pPr>
            <a:endParaRPr lang="cs-CZ" sz="2800" dirty="0" smtClean="0"/>
          </a:p>
          <a:p>
            <a:pPr marL="114300" indent="0">
              <a:buNone/>
            </a:pPr>
            <a:r>
              <a:rPr lang="cs-CZ" sz="2800" dirty="0" smtClean="0"/>
              <a:t>Doplňte věty, a vyzkoušejte si tak </a:t>
            </a:r>
            <a:r>
              <a:rPr lang="en-US" sz="2800" dirty="0" smtClean="0">
                <a:sym typeface="Wingdings"/>
              </a:rPr>
              <a:t>:</a:t>
            </a:r>
            <a:endParaRPr lang="cs-CZ" sz="2800" dirty="0" smtClean="0"/>
          </a:p>
          <a:p>
            <a:pPr marL="114300" indent="0">
              <a:buNone/>
            </a:pPr>
            <a:endParaRPr lang="cs-CZ" sz="2800" i="1" dirty="0" smtClean="0"/>
          </a:p>
          <a:p>
            <a:pPr marL="114300" indent="0">
              <a:buNone/>
            </a:pPr>
            <a:r>
              <a:rPr lang="cs-CZ" sz="2800" i="1" dirty="0" smtClean="0"/>
              <a:t>Po dešti vzduch krásně voní, protože…. </a:t>
            </a:r>
          </a:p>
          <a:p>
            <a:pPr marL="114300" indent="0">
              <a:buNone/>
            </a:pPr>
            <a:r>
              <a:rPr lang="cs-CZ" sz="2800" i="1" dirty="0" smtClean="0"/>
              <a:t>V noci posílám tajné šifry do vesmíru, protože…</a:t>
            </a:r>
          </a:p>
          <a:p>
            <a:pPr marL="114300" indent="0">
              <a:buNone/>
            </a:pPr>
            <a:r>
              <a:rPr lang="cs-CZ" sz="2800" i="1" dirty="0" smtClean="0"/>
              <a:t>Nebe je modré, protože…</a:t>
            </a:r>
            <a:br>
              <a:rPr lang="cs-CZ" sz="2800" i="1" dirty="0" smtClean="0"/>
            </a:br>
            <a:r>
              <a:rPr lang="cs-CZ" sz="2800" i="1" dirty="0" smtClean="0"/>
              <a:t>Nejraději chodím bosky, protože…</a:t>
            </a:r>
          </a:p>
          <a:p>
            <a:pPr marL="114300" indent="0">
              <a:buNone/>
            </a:pPr>
            <a:r>
              <a:rPr lang="cs-CZ" sz="2800" i="1" dirty="0" smtClean="0"/>
              <a:t>Každou ponožku nosím jinou, protože…</a:t>
            </a:r>
            <a:br>
              <a:rPr lang="cs-CZ" sz="2800" i="1" dirty="0" smtClean="0"/>
            </a:br>
            <a:r>
              <a:rPr lang="cs-CZ" sz="2800" i="1" dirty="0" smtClean="0"/>
              <a:t>Lidé stárnou, protože…</a:t>
            </a:r>
          </a:p>
        </p:txBody>
      </p:sp>
    </p:spTree>
    <p:extLst>
      <p:ext uri="{BB962C8B-B14F-4D97-AF65-F5344CB8AC3E}">
        <p14:creationId xmlns:p14="http://schemas.microsoft.com/office/powerpoint/2010/main" val="342688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706" y="403411"/>
            <a:ext cx="7874000" cy="6096001"/>
          </a:xfrm>
        </p:spPr>
        <p:txBody>
          <a:bodyPr>
            <a:normAutofit fontScale="85000" lnSpcReduction="10000"/>
          </a:bodyPr>
          <a:lstStyle/>
          <a:p>
            <a:pPr>
              <a:buFont typeface="Wingdings" charset="2"/>
              <a:buChar char="u"/>
            </a:pPr>
            <a:r>
              <a:rPr lang="en-US" sz="3300" dirty="0" smtClean="0"/>
              <a:t> ZASTAVENÁ VTEŘINA   </a:t>
            </a:r>
            <a:r>
              <a:rPr lang="en-US" sz="1900" dirty="0" smtClean="0"/>
              <a:t>(</a:t>
            </a:r>
            <a:r>
              <a:rPr lang="en-US" sz="1900" dirty="0" err="1" smtClean="0"/>
              <a:t>Hošková</a:t>
            </a:r>
            <a:r>
              <a:rPr lang="en-US" sz="1900" dirty="0" smtClean="0"/>
              <a:t>, 2013)</a:t>
            </a:r>
          </a:p>
          <a:p>
            <a:pPr>
              <a:buFont typeface="Wingdings" charset="2"/>
              <a:buChar char="u"/>
            </a:pPr>
            <a:endParaRPr lang="en-US" sz="2800" dirty="0"/>
          </a:p>
          <a:p>
            <a:pPr marL="114300" indent="0">
              <a:buNone/>
            </a:pPr>
            <a:r>
              <a:rPr lang="cs-CZ" sz="2800" dirty="0" smtClean="0"/>
              <a:t>Najděte si místo, kde se toho hodně děje. Ideální jsou ta, kde se pohybuje hodně lidí, jako například tržnice, hlavní náměstí, školní jídelna atd. Pohodlně se usaďte, vezměte si do ruky imaginární fotoaparát, zaostřete, zmáčkněte a… spoušť! V ten moment se vše zastaví jako na fotografii….</a:t>
            </a:r>
            <a:br>
              <a:rPr lang="cs-CZ" sz="2800" dirty="0" smtClean="0"/>
            </a:br>
            <a:r>
              <a:rPr lang="cs-CZ" sz="2800" dirty="0" smtClean="0"/>
              <a:t/>
            </a:r>
            <a:br>
              <a:rPr lang="cs-CZ" sz="2800" dirty="0" smtClean="0"/>
            </a:br>
            <a:r>
              <a:rPr lang="cs-CZ" sz="2800" dirty="0" smtClean="0"/>
              <a:t>Potom popište vše, co se během jedné jediné vteřiny děje. </a:t>
            </a:r>
          </a:p>
          <a:p>
            <a:pPr marL="114300" indent="0">
              <a:buNone/>
            </a:pPr>
            <a:endParaRPr lang="cs-CZ" sz="2800" dirty="0" smtClean="0"/>
          </a:p>
          <a:p>
            <a:pPr marL="114300" indent="0">
              <a:buNone/>
            </a:pPr>
            <a:r>
              <a:rPr lang="cs-CZ" sz="2800" i="1" dirty="0" smtClean="0"/>
              <a:t>… Prodavač medu se ohnal po vose, která nelenila a v tu ránu přeletěla na vedlejší stánek s hroznovým vínem mezi své kamarádky, prodavač zeleniny se usmívá na paní, která mu bere z rukou pytlík voňavých červených rajčat a děkuje, zatímco dítě, které drží levou ruku v náručí, se jí zahryzne do šátku….</a:t>
            </a:r>
            <a:endParaRPr lang="cs-CZ" sz="2800" i="1" dirty="0"/>
          </a:p>
        </p:txBody>
      </p:sp>
    </p:spTree>
    <p:extLst>
      <p:ext uri="{BB962C8B-B14F-4D97-AF65-F5344CB8AC3E}">
        <p14:creationId xmlns:p14="http://schemas.microsoft.com/office/powerpoint/2010/main" val="3989370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6145.jpg"/>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l="-1371" r="1832"/>
          <a:stretch/>
        </p:blipFill>
        <p:spPr>
          <a:xfrm>
            <a:off x="1940537" y="0"/>
            <a:ext cx="4603699" cy="6509365"/>
          </a:xfrm>
        </p:spPr>
      </p:pic>
      <p:sp>
        <p:nvSpPr>
          <p:cNvPr id="2" name="TextBox 1"/>
          <p:cNvSpPr txBox="1"/>
          <p:nvPr/>
        </p:nvSpPr>
        <p:spPr>
          <a:xfrm>
            <a:off x="2415166" y="6509365"/>
            <a:ext cx="5944644" cy="307777"/>
          </a:xfrm>
          <a:prstGeom prst="rect">
            <a:avLst/>
          </a:prstGeom>
          <a:noFill/>
        </p:spPr>
        <p:txBody>
          <a:bodyPr wrap="none" rtlCol="0">
            <a:spAutoFit/>
          </a:bodyPr>
          <a:lstStyle/>
          <a:p>
            <a:r>
              <a:rPr lang="cs-CZ" sz="1400" dirty="0" smtClean="0">
                <a:solidFill>
                  <a:srgbClr val="FFFF00"/>
                </a:solidFill>
                <a:latin typeface="Zapf Dingbats"/>
                <a:ea typeface="Zapf Dingbats"/>
                <a:cs typeface="Zapf Dingbats"/>
                <a:sym typeface="Zapf Dingbats"/>
              </a:rPr>
              <a:t>★ </a:t>
            </a:r>
            <a:r>
              <a:rPr lang="cs-CZ" sz="1400" dirty="0" smtClean="0"/>
              <a:t>Ilustrace z knihy K Hoškové: </a:t>
            </a:r>
            <a:r>
              <a:rPr lang="cs-CZ" sz="1400" i="1" dirty="0" smtClean="0"/>
              <a:t>Tvůrčí psaní pro malé spisovatele a spisovatelky.</a:t>
            </a:r>
            <a:endParaRPr lang="cs-CZ" sz="1400" i="1" dirty="0"/>
          </a:p>
        </p:txBody>
      </p:sp>
    </p:spTree>
    <p:extLst>
      <p:ext uri="{BB962C8B-B14F-4D97-AF65-F5344CB8AC3E}">
        <p14:creationId xmlns:p14="http://schemas.microsoft.com/office/powerpoint/2010/main" val="299120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KDE HLEDAT INSPIRACI?</a:t>
            </a:r>
            <a:endParaRPr lang="cs-CZ" dirty="0"/>
          </a:p>
        </p:txBody>
      </p:sp>
      <p:sp>
        <p:nvSpPr>
          <p:cNvPr id="3" name="Content Placeholder 2"/>
          <p:cNvSpPr>
            <a:spLocks noGrp="1"/>
          </p:cNvSpPr>
          <p:nvPr>
            <p:ph idx="1"/>
          </p:nvPr>
        </p:nvSpPr>
        <p:spPr/>
        <p:txBody>
          <a:bodyPr/>
          <a:lstStyle/>
          <a:p>
            <a:pPr marL="114300" indent="0">
              <a:buNone/>
            </a:pPr>
            <a:r>
              <a:rPr lang="cs-CZ" sz="2400" dirty="0" smtClean="0"/>
              <a:t>Např.</a:t>
            </a:r>
          </a:p>
          <a:p>
            <a:r>
              <a:rPr lang="cs-CZ" sz="2400" dirty="0" smtClean="0"/>
              <a:t>Web: Čtenářská gramotnost a projektové vyučování</a:t>
            </a:r>
            <a:br>
              <a:rPr lang="cs-CZ" sz="2400" dirty="0" smtClean="0"/>
            </a:br>
            <a:r>
              <a:rPr lang="cs-CZ" sz="2400" dirty="0" smtClean="0">
                <a:hlinkClick r:id="rId2"/>
              </a:rPr>
              <a:t>http://www.ctenarska-gramotnost.cz/tvurci-psani/tp-tipy/e-learning-tp</a:t>
            </a:r>
            <a:endParaRPr lang="cs-CZ" sz="2400" dirty="0" smtClean="0"/>
          </a:p>
          <a:p>
            <a:pPr marL="114300" indent="0">
              <a:buNone/>
            </a:pPr>
            <a:endParaRPr lang="cs-CZ" sz="2400" dirty="0" smtClean="0"/>
          </a:p>
          <a:p>
            <a:r>
              <a:rPr lang="cs-CZ" sz="2400" dirty="0" smtClean="0"/>
              <a:t>V knize:</a:t>
            </a:r>
            <a:br>
              <a:rPr lang="cs-CZ" sz="2400" dirty="0" smtClean="0"/>
            </a:br>
            <a:r>
              <a:rPr lang="cs-CZ" sz="2400" i="1" dirty="0" smtClean="0"/>
              <a:t>Tvůrčí psaní pro malé spisovatele a </a:t>
            </a:r>
            <a:br>
              <a:rPr lang="cs-CZ" sz="2400" i="1" dirty="0" smtClean="0"/>
            </a:br>
            <a:r>
              <a:rPr lang="cs-CZ" sz="2400" i="1" dirty="0" smtClean="0"/>
              <a:t>spisovatelky </a:t>
            </a:r>
            <a:r>
              <a:rPr lang="cs-CZ" sz="2400" dirty="0" smtClean="0"/>
              <a:t>od K. Hoškové</a:t>
            </a:r>
          </a:p>
          <a:p>
            <a:endParaRPr lang="en-US" dirty="0" smtClean="0"/>
          </a:p>
        </p:txBody>
      </p:sp>
      <p:pic>
        <p:nvPicPr>
          <p:cNvPr id="4" name="Picture 3" descr="tvurci-psani-pro-male-spisovatele-a-spisovatelky-9788026611585.280299474.149852219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72880" y="3077882"/>
            <a:ext cx="2365260" cy="3159311"/>
          </a:xfrm>
          <a:prstGeom prst="rect">
            <a:avLst/>
          </a:prstGeom>
        </p:spPr>
      </p:pic>
    </p:spTree>
    <p:extLst>
      <p:ext uri="{BB962C8B-B14F-4D97-AF65-F5344CB8AC3E}">
        <p14:creationId xmlns:p14="http://schemas.microsoft.com/office/powerpoint/2010/main" val="148562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ZDROJE A LITERATURA</a:t>
            </a:r>
            <a:endParaRPr lang="en-US" dirty="0"/>
          </a:p>
        </p:txBody>
      </p:sp>
      <p:sp>
        <p:nvSpPr>
          <p:cNvPr id="3" name="Content Placeholder 2"/>
          <p:cNvSpPr>
            <a:spLocks noGrp="1"/>
          </p:cNvSpPr>
          <p:nvPr>
            <p:ph idx="1"/>
          </p:nvPr>
        </p:nvSpPr>
        <p:spPr/>
        <p:txBody>
          <a:bodyPr>
            <a:normAutofit/>
          </a:bodyPr>
          <a:lstStyle/>
          <a:p>
            <a:r>
              <a:rPr lang="cs-CZ" sz="2400" dirty="0" smtClean="0"/>
              <a:t>Fišer, Z., et al. (2012). </a:t>
            </a:r>
            <a:r>
              <a:rPr lang="cs-CZ" sz="2400" i="1" dirty="0" smtClean="0"/>
              <a:t>Tvůrčí psaní v literární výchově jako nástroj poznávání. </a:t>
            </a:r>
            <a:r>
              <a:rPr lang="cs-CZ" sz="2400" dirty="0" smtClean="0"/>
              <a:t>Brno: Masarykova univerzita.</a:t>
            </a:r>
          </a:p>
          <a:p>
            <a:r>
              <a:rPr lang="cs-CZ" sz="2400" dirty="0" smtClean="0"/>
              <a:t>Hošková, K. (2013). </a:t>
            </a:r>
            <a:r>
              <a:rPr lang="cs-CZ" sz="2400" i="1" dirty="0"/>
              <a:t>Tvůrčí psaní pro malé spisovatele a </a:t>
            </a:r>
            <a:br>
              <a:rPr lang="cs-CZ" sz="2400" i="1" dirty="0"/>
            </a:br>
            <a:r>
              <a:rPr lang="cs-CZ" sz="2400" i="1" dirty="0" smtClean="0"/>
              <a:t>spisovatelky. </a:t>
            </a:r>
            <a:r>
              <a:rPr lang="cs-CZ" sz="2400" dirty="0" smtClean="0"/>
              <a:t>Praha: </a:t>
            </a:r>
            <a:r>
              <a:rPr lang="cs-CZ" sz="2400" dirty="0" err="1" smtClean="0"/>
              <a:t>Edika</a:t>
            </a:r>
            <a:r>
              <a:rPr lang="cs-CZ" sz="2400" dirty="0" smtClean="0"/>
              <a:t>.</a:t>
            </a:r>
          </a:p>
          <a:p>
            <a:r>
              <a:rPr lang="cs-CZ" sz="2400" dirty="0" smtClean="0"/>
              <a:t>Urbánková, D. (2012). </a:t>
            </a:r>
            <a:r>
              <a:rPr lang="cs-CZ" sz="2400" i="1" dirty="0" smtClean="0"/>
              <a:t>Cirkus ulice</a:t>
            </a:r>
            <a:r>
              <a:rPr lang="cs-CZ" sz="2400" dirty="0" smtClean="0"/>
              <a:t>. Praha: Baobab.</a:t>
            </a:r>
          </a:p>
          <a:p>
            <a:endParaRPr lang="cs-CZ" sz="2400" dirty="0"/>
          </a:p>
          <a:p>
            <a:r>
              <a:rPr lang="cs-CZ" sz="2400" dirty="0" smtClean="0">
                <a:hlinkClick r:id="rId2"/>
              </a:rPr>
              <a:t>www.ctenarskagramotnost.cz</a:t>
            </a:r>
            <a:endParaRPr lang="cs-CZ" sz="2400" dirty="0" smtClean="0"/>
          </a:p>
          <a:p>
            <a:endParaRPr lang="cs-CZ" sz="2400" dirty="0" smtClean="0"/>
          </a:p>
          <a:p>
            <a:endParaRPr lang="cs-CZ" sz="2400" dirty="0"/>
          </a:p>
        </p:txBody>
      </p:sp>
    </p:spTree>
    <p:extLst>
      <p:ext uri="{BB962C8B-B14F-4D97-AF65-F5344CB8AC3E}">
        <p14:creationId xmlns:p14="http://schemas.microsoft.com/office/powerpoint/2010/main" val="280995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TVŮRČÍ PSANÍ</a:t>
            </a:r>
            <a:endParaRPr lang="cs-CZ" dirty="0"/>
          </a:p>
        </p:txBody>
      </p:sp>
      <p:sp>
        <p:nvSpPr>
          <p:cNvPr id="3" name="Content Placeholder 2"/>
          <p:cNvSpPr>
            <a:spLocks noGrp="1"/>
          </p:cNvSpPr>
          <p:nvPr>
            <p:ph idx="1"/>
          </p:nvPr>
        </p:nvSpPr>
        <p:spPr/>
        <p:txBody>
          <a:bodyPr/>
          <a:lstStyle/>
          <a:p>
            <a:r>
              <a:rPr lang="cs-CZ" sz="2800" dirty="0" smtClean="0"/>
              <a:t>Tvůrčí psaní je disciplína, která popisuje produkci textů jako </a:t>
            </a:r>
            <a:r>
              <a:rPr lang="cs-CZ" sz="2800" b="1" dirty="0" smtClean="0"/>
              <a:t>součást mezilidské komunikace</a:t>
            </a:r>
            <a:r>
              <a:rPr lang="cs-CZ" sz="2800" dirty="0" smtClean="0"/>
              <a:t> (Fišer, a kol., 2012, s. 9)</a:t>
            </a:r>
          </a:p>
          <a:p>
            <a:endParaRPr lang="cs-CZ" sz="2800" dirty="0" smtClean="0"/>
          </a:p>
          <a:p>
            <a:r>
              <a:rPr lang="cs-CZ" sz="2800" dirty="0" smtClean="0"/>
              <a:t>Za pomoci lingvistiky, literární vědy, psychologie, </a:t>
            </a:r>
            <a:r>
              <a:rPr lang="cs-CZ" sz="2800" b="1" dirty="0" smtClean="0"/>
              <a:t>pedagogiky</a:t>
            </a:r>
            <a:r>
              <a:rPr lang="cs-CZ" sz="2800" dirty="0" smtClean="0"/>
              <a:t>, estetiky a jejich speciálních odvětví systematicky analyzuje, popisuje, interpretuje a hodnotí způsoby přípravy, tvorby, vnímání a </a:t>
            </a:r>
            <a:r>
              <a:rPr lang="cs-CZ" sz="2800" b="1" dirty="0" smtClean="0"/>
              <a:t>chápání textů</a:t>
            </a:r>
            <a:r>
              <a:rPr lang="cs-CZ" sz="2800" dirty="0" smtClean="0"/>
              <a:t>… (Fišer, a kol., 2012, s. 9).</a:t>
            </a:r>
          </a:p>
          <a:p>
            <a:endParaRPr lang="en-US" dirty="0" smtClean="0"/>
          </a:p>
          <a:p>
            <a:endParaRPr lang="en-US" dirty="0"/>
          </a:p>
        </p:txBody>
      </p:sp>
    </p:spTree>
    <p:extLst>
      <p:ext uri="{BB962C8B-B14F-4D97-AF65-F5344CB8AC3E}">
        <p14:creationId xmlns:p14="http://schemas.microsoft.com/office/powerpoint/2010/main" val="376294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TVŮRČÍ PSANÍ VE VÝUCE</a:t>
            </a:r>
            <a:endParaRPr lang="cs-CZ" dirty="0"/>
          </a:p>
        </p:txBody>
      </p:sp>
      <p:sp>
        <p:nvSpPr>
          <p:cNvPr id="3" name="Content Placeholder 2"/>
          <p:cNvSpPr>
            <a:spLocks noGrp="1"/>
          </p:cNvSpPr>
          <p:nvPr>
            <p:ph idx="1"/>
          </p:nvPr>
        </p:nvSpPr>
        <p:spPr/>
        <p:txBody>
          <a:bodyPr>
            <a:normAutofit/>
          </a:bodyPr>
          <a:lstStyle/>
          <a:p>
            <a:pPr algn="just"/>
            <a:r>
              <a:rPr lang="cs-CZ" sz="2800" dirty="0" smtClean="0"/>
              <a:t>Učitel by měl naučit žáka vytvářet pozitivně vnímatelné a esteticky pozitivně hodnocené produkty (Fišer, a kol., 2012, s. 11)</a:t>
            </a:r>
          </a:p>
          <a:p>
            <a:pPr algn="just"/>
            <a:r>
              <a:rPr lang="cs-CZ" sz="2800" dirty="0" smtClean="0"/>
              <a:t>Vede žáky k vytváření a rozvoji </a:t>
            </a:r>
            <a:r>
              <a:rPr lang="cs-CZ" sz="2800" b="1" dirty="0" smtClean="0"/>
              <a:t>komunikační kompetence</a:t>
            </a:r>
            <a:r>
              <a:rPr lang="cs-CZ" sz="2800" dirty="0" smtClean="0"/>
              <a:t>, tzn. souboru recepčních, interpretačních a produkčních dovedností při práci s texty jako komunikáty.</a:t>
            </a:r>
          </a:p>
          <a:p>
            <a:pPr algn="just"/>
            <a:r>
              <a:rPr lang="cs-CZ" sz="2800" dirty="0" smtClean="0"/>
              <a:t>Skrze tvůrčí psaní může u žáků rozvíjet </a:t>
            </a:r>
            <a:r>
              <a:rPr lang="cs-CZ" sz="2800" b="1" dirty="0" smtClean="0"/>
              <a:t>čtenářskou gramotnost</a:t>
            </a:r>
            <a:r>
              <a:rPr lang="cs-CZ" sz="2800" dirty="0" smtClean="0"/>
              <a:t>.</a:t>
            </a:r>
            <a:endParaRPr lang="cs-CZ" sz="2800" dirty="0"/>
          </a:p>
        </p:txBody>
      </p:sp>
    </p:spTree>
    <p:extLst>
      <p:ext uri="{BB962C8B-B14F-4D97-AF65-F5344CB8AC3E}">
        <p14:creationId xmlns:p14="http://schemas.microsoft.com/office/powerpoint/2010/main" val="4214530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TVŮRČÍ PSANÍ VE VÝUCE</a:t>
            </a:r>
            <a:endParaRPr lang="cs-CZ" dirty="0"/>
          </a:p>
        </p:txBody>
      </p:sp>
      <p:sp>
        <p:nvSpPr>
          <p:cNvPr id="3" name="Content Placeholder 2"/>
          <p:cNvSpPr>
            <a:spLocks noGrp="1"/>
          </p:cNvSpPr>
          <p:nvPr>
            <p:ph idx="1"/>
          </p:nvPr>
        </p:nvSpPr>
        <p:spPr/>
        <p:txBody>
          <a:bodyPr>
            <a:normAutofit/>
          </a:bodyPr>
          <a:lstStyle/>
          <a:p>
            <a:pPr algn="just"/>
            <a:r>
              <a:rPr lang="cs-CZ" sz="2800" dirty="0" smtClean="0"/>
              <a:t>RVP ZV má prostor pro integraci tvůrčího psaní do hodin </a:t>
            </a:r>
            <a:r>
              <a:rPr lang="cs-CZ" sz="2800" b="1" dirty="0" smtClean="0"/>
              <a:t>českého jazyka a literatury</a:t>
            </a:r>
            <a:r>
              <a:rPr lang="cs-CZ" sz="2800" dirty="0" smtClean="0"/>
              <a:t>. </a:t>
            </a:r>
          </a:p>
          <a:p>
            <a:pPr algn="just"/>
            <a:r>
              <a:rPr lang="cs-CZ" sz="2800" dirty="0" smtClean="0"/>
              <a:t>Nejvíce se přibližuje k postupům slohového vyučování.</a:t>
            </a:r>
          </a:p>
          <a:p>
            <a:pPr algn="just"/>
            <a:r>
              <a:rPr lang="cs-CZ" sz="2800" dirty="0" smtClean="0"/>
              <a:t>Tvůrčí psaní pomůže lépe rozumět uměleckým dílům.</a:t>
            </a:r>
          </a:p>
          <a:p>
            <a:pPr algn="just"/>
            <a:r>
              <a:rPr lang="cs-CZ" sz="2800" dirty="0" smtClean="0"/>
              <a:t>Tvořivá činnost s textem vede k porozumění </a:t>
            </a:r>
            <a:r>
              <a:rPr lang="cs-CZ" sz="2800" b="1" dirty="0" smtClean="0"/>
              <a:t>významové výstavbě textu</a:t>
            </a:r>
            <a:r>
              <a:rPr lang="cs-CZ" sz="2800" dirty="0" smtClean="0"/>
              <a:t>.</a:t>
            </a:r>
          </a:p>
          <a:p>
            <a:pPr algn="just"/>
            <a:r>
              <a:rPr lang="cs-CZ" sz="2800" dirty="0" smtClean="0"/>
              <a:t>Rozvíjí kritické myšlení.</a:t>
            </a:r>
            <a:endParaRPr lang="cs-CZ" sz="2800" dirty="0"/>
          </a:p>
        </p:txBody>
      </p:sp>
    </p:spTree>
    <p:extLst>
      <p:ext uri="{BB962C8B-B14F-4D97-AF65-F5344CB8AC3E}">
        <p14:creationId xmlns:p14="http://schemas.microsoft.com/office/powerpoint/2010/main" val="1633908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TIPY DO VÝUKY PRIMÁRNÍ ŠKOLY</a:t>
            </a:r>
            <a:endParaRPr lang="cs-CZ" dirty="0"/>
          </a:p>
        </p:txBody>
      </p:sp>
      <p:sp>
        <p:nvSpPr>
          <p:cNvPr id="3" name="Content Placeholder 2"/>
          <p:cNvSpPr>
            <a:spLocks noGrp="1"/>
          </p:cNvSpPr>
          <p:nvPr>
            <p:ph idx="1"/>
          </p:nvPr>
        </p:nvSpPr>
        <p:spPr>
          <a:xfrm>
            <a:off x="209176" y="1600200"/>
            <a:ext cx="5438589" cy="5153212"/>
          </a:xfrm>
        </p:spPr>
        <p:txBody>
          <a:bodyPr>
            <a:normAutofit/>
          </a:bodyPr>
          <a:lstStyle/>
          <a:p>
            <a:pPr>
              <a:buFont typeface="Wingdings" charset="2"/>
              <a:buChar char="u"/>
            </a:pPr>
            <a:r>
              <a:rPr lang="en-US" sz="3200" dirty="0" smtClean="0"/>
              <a:t> </a:t>
            </a:r>
            <a:r>
              <a:rPr lang="en-US" sz="2800" dirty="0" smtClean="0"/>
              <a:t>VYUŽITÍ OBRÁZKOVÉ KNIHY </a:t>
            </a:r>
          </a:p>
          <a:p>
            <a:pPr marL="114300" indent="0">
              <a:buNone/>
            </a:pPr>
            <a:r>
              <a:rPr lang="en-US" sz="2800" dirty="0"/>
              <a:t> </a:t>
            </a:r>
            <a:r>
              <a:rPr lang="en-US" sz="2800" dirty="0" smtClean="0"/>
              <a:t>       </a:t>
            </a:r>
            <a:r>
              <a:rPr lang="en-US" dirty="0" smtClean="0"/>
              <a:t>D. </a:t>
            </a:r>
            <a:r>
              <a:rPr lang="cs-CZ" dirty="0" smtClean="0"/>
              <a:t>Urbánkové</a:t>
            </a:r>
            <a:r>
              <a:rPr lang="en-US" dirty="0" smtClean="0"/>
              <a:t>: </a:t>
            </a:r>
            <a:r>
              <a:rPr lang="en-US" i="1" dirty="0" smtClean="0"/>
              <a:t>CIRKUS ULICE</a:t>
            </a:r>
            <a:endParaRPr lang="en-US" dirty="0" smtClean="0"/>
          </a:p>
          <a:p>
            <a:pPr marL="114300" indent="0">
              <a:buNone/>
            </a:pPr>
            <a:endParaRPr lang="en-US" dirty="0" smtClean="0"/>
          </a:p>
          <a:p>
            <a:pPr marL="114300" indent="0" algn="just">
              <a:buNone/>
            </a:pPr>
            <a:r>
              <a:rPr lang="cs-CZ" dirty="0" smtClean="0"/>
              <a:t>ULICE jako krajina lidí… veselých, nafoukaných, rozverných, upovídaných, tichých, tlustých, hopsajících, mlsných, zevlujících, vysokých, ušlápnutých, čekajících, radostných, prchajících, smutných, praštěných… </a:t>
            </a:r>
          </a:p>
          <a:p>
            <a:pPr marL="114300" indent="0" algn="ctr">
              <a:buNone/>
            </a:pPr>
            <a:r>
              <a:rPr lang="cs-CZ" sz="3200" i="1" dirty="0" smtClean="0"/>
              <a:t>Každý jsme jiný… </a:t>
            </a:r>
          </a:p>
          <a:p>
            <a:pPr marL="114300" indent="0">
              <a:buNone/>
            </a:pPr>
            <a:r>
              <a:rPr lang="cs-CZ" dirty="0" smtClean="0"/>
              <a:t/>
            </a:r>
            <a:br>
              <a:rPr lang="cs-CZ" dirty="0" smtClean="0"/>
            </a:br>
            <a:r>
              <a:rPr lang="cs-CZ" dirty="0" smtClean="0"/>
              <a:t>Popis, vypravování, pohádka atd.</a:t>
            </a:r>
          </a:p>
          <a:p>
            <a:pPr marL="114300" indent="0">
              <a:buNone/>
            </a:pPr>
            <a:endParaRPr lang="en-US" i="1" dirty="0" smtClean="0"/>
          </a:p>
        </p:txBody>
      </p:sp>
      <p:pic>
        <p:nvPicPr>
          <p:cNvPr id="4" name="Picture 3" descr="IMG_6123.jpg"/>
          <p:cNvPicPr>
            <a:picLocks noChangeAspect="1"/>
          </p:cNvPicPr>
          <p:nvPr/>
        </p:nvPicPr>
        <p:blipFill rotWithShape="1">
          <a:blip r:embed="rId2" cstate="email">
            <a:extLst>
              <a:ext uri="{28A0092B-C50C-407E-A947-70E740481C1C}">
                <a14:useLocalDpi xmlns:a14="http://schemas.microsoft.com/office/drawing/2010/main" val="0"/>
              </a:ext>
            </a:extLst>
          </a:blip>
          <a:srcRect l="8638" t="2780"/>
          <a:stretch/>
        </p:blipFill>
        <p:spPr>
          <a:xfrm>
            <a:off x="6036235" y="1417638"/>
            <a:ext cx="2372162" cy="5111656"/>
          </a:xfrm>
          <a:prstGeom prst="rect">
            <a:avLst/>
          </a:prstGeom>
        </p:spPr>
      </p:pic>
    </p:spTree>
    <p:extLst>
      <p:ext uri="{BB962C8B-B14F-4D97-AF65-F5344CB8AC3E}">
        <p14:creationId xmlns:p14="http://schemas.microsoft.com/office/powerpoint/2010/main" val="3065384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6126.jpg"/>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l="2960" t="2258" r="3101"/>
          <a:stretch/>
        </p:blipFill>
        <p:spPr>
          <a:xfrm>
            <a:off x="926353" y="0"/>
            <a:ext cx="3003175" cy="6587363"/>
          </a:xfrm>
        </p:spPr>
      </p:pic>
      <p:pic>
        <p:nvPicPr>
          <p:cNvPr id="5" name="Picture 4" descr="IMG_6127.jpg"/>
          <p:cNvPicPr>
            <a:picLocks noChangeAspect="1"/>
          </p:cNvPicPr>
          <p:nvPr/>
        </p:nvPicPr>
        <p:blipFill rotWithShape="1">
          <a:blip r:embed="rId3" cstate="email">
            <a:extLst>
              <a:ext uri="{28A0092B-C50C-407E-A947-70E740481C1C}">
                <a14:useLocalDpi xmlns:a14="http://schemas.microsoft.com/office/drawing/2010/main" val="0"/>
              </a:ext>
            </a:extLst>
          </a:blip>
          <a:srcRect l="3318"/>
          <a:stretch/>
        </p:blipFill>
        <p:spPr>
          <a:xfrm>
            <a:off x="4766235" y="201351"/>
            <a:ext cx="3048000" cy="6386012"/>
          </a:xfrm>
          <a:prstGeom prst="rect">
            <a:avLst/>
          </a:prstGeom>
        </p:spPr>
      </p:pic>
      <p:sp>
        <p:nvSpPr>
          <p:cNvPr id="2" name="TextBox 1"/>
          <p:cNvSpPr txBox="1"/>
          <p:nvPr/>
        </p:nvSpPr>
        <p:spPr>
          <a:xfrm>
            <a:off x="4183529" y="6449216"/>
            <a:ext cx="4075592" cy="369332"/>
          </a:xfrm>
          <a:prstGeom prst="rect">
            <a:avLst/>
          </a:prstGeom>
          <a:noFill/>
        </p:spPr>
        <p:txBody>
          <a:bodyPr wrap="none" rtlCol="0">
            <a:spAutoFit/>
          </a:bodyPr>
          <a:lstStyle/>
          <a:p>
            <a:r>
              <a:rPr lang="en-US" dirty="0" smtClean="0">
                <a:solidFill>
                  <a:srgbClr val="FFFF00"/>
                </a:solidFill>
                <a:latin typeface="Zapf Dingbats"/>
                <a:ea typeface="Zapf Dingbats"/>
                <a:cs typeface="Zapf Dingbats"/>
                <a:sym typeface="Zapf Dingbats"/>
              </a:rPr>
              <a:t>★</a:t>
            </a:r>
            <a:r>
              <a:rPr lang="en-US" dirty="0">
                <a:sym typeface="Zapf Dingbats"/>
              </a:rPr>
              <a:t> </a:t>
            </a:r>
            <a:r>
              <a:rPr lang="cs-CZ" sz="1600" dirty="0" smtClean="0">
                <a:sym typeface="Zapf Dingbats"/>
              </a:rPr>
              <a:t>Ilustrace z knihy D. Urbánkové: </a:t>
            </a:r>
            <a:r>
              <a:rPr lang="cs-CZ" sz="1600" i="1" dirty="0" smtClean="0">
                <a:sym typeface="Zapf Dingbats"/>
              </a:rPr>
              <a:t>Cirkus ulice.</a:t>
            </a:r>
            <a:endParaRPr lang="cs-CZ" sz="1600" i="1" dirty="0"/>
          </a:p>
        </p:txBody>
      </p:sp>
    </p:spTree>
    <p:extLst>
      <p:ext uri="{BB962C8B-B14F-4D97-AF65-F5344CB8AC3E}">
        <p14:creationId xmlns:p14="http://schemas.microsoft.com/office/powerpoint/2010/main" val="365615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6128.jpg"/>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l="401" r="1378"/>
          <a:stretch/>
        </p:blipFill>
        <p:spPr>
          <a:xfrm>
            <a:off x="866588" y="0"/>
            <a:ext cx="6499412" cy="6725624"/>
          </a:xfrm>
        </p:spPr>
      </p:pic>
    </p:spTree>
    <p:extLst>
      <p:ext uri="{BB962C8B-B14F-4D97-AF65-F5344CB8AC3E}">
        <p14:creationId xmlns:p14="http://schemas.microsoft.com/office/powerpoint/2010/main" val="98184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824" y="433294"/>
            <a:ext cx="7778376" cy="5967506"/>
          </a:xfrm>
        </p:spPr>
        <p:txBody>
          <a:bodyPr/>
          <a:lstStyle/>
          <a:p>
            <a:pPr>
              <a:buFont typeface="Wingdings" charset="2"/>
              <a:buChar char="u"/>
            </a:pPr>
            <a:r>
              <a:rPr lang="en-US" dirty="0" smtClean="0"/>
              <a:t> </a:t>
            </a:r>
            <a:r>
              <a:rPr lang="en-US" sz="2800" dirty="0" smtClean="0"/>
              <a:t>POHÁDKA S POZMĚNĚNÝM DĚJEM</a:t>
            </a:r>
            <a:br>
              <a:rPr lang="en-US" sz="2800" dirty="0" smtClean="0"/>
            </a:br>
            <a:endParaRPr lang="en-US" sz="2800" dirty="0" smtClean="0"/>
          </a:p>
          <a:p>
            <a:pPr marL="114300" indent="0">
              <a:buNone/>
            </a:pPr>
            <a:endParaRPr lang="en-US" dirty="0"/>
          </a:p>
          <a:p>
            <a:pPr marL="114300" indent="0">
              <a:buNone/>
            </a:pPr>
            <a:r>
              <a:rPr lang="cs-CZ" dirty="0" smtClean="0"/>
              <a:t>Ukázka žákovské práce</a:t>
            </a:r>
            <a:br>
              <a:rPr lang="cs-CZ" dirty="0" smtClean="0"/>
            </a:br>
            <a:r>
              <a:rPr lang="cs-CZ" dirty="0" smtClean="0"/>
              <a:t>(chlapec, 4. ročník):</a:t>
            </a:r>
          </a:p>
        </p:txBody>
      </p:sp>
      <p:pic>
        <p:nvPicPr>
          <p:cNvPr id="4" name="Picture 3" descr="IMG_1513.jpg"/>
          <p:cNvPicPr>
            <a:picLocks noChangeAspect="1"/>
          </p:cNvPicPr>
          <p:nvPr/>
        </p:nvPicPr>
        <p:blipFill rotWithShape="1">
          <a:blip r:embed="rId2" cstate="email">
            <a:extLst>
              <a:ext uri="{28A0092B-C50C-407E-A947-70E740481C1C}">
                <a14:useLocalDpi xmlns:a14="http://schemas.microsoft.com/office/drawing/2010/main" val="0"/>
              </a:ext>
            </a:extLst>
          </a:blip>
          <a:srcRect t="19172" r="8918" b="4357"/>
          <a:stretch/>
        </p:blipFill>
        <p:spPr>
          <a:xfrm>
            <a:off x="3392394" y="1314824"/>
            <a:ext cx="4684806" cy="5244352"/>
          </a:xfrm>
          <a:prstGeom prst="rect">
            <a:avLst/>
          </a:prstGeom>
        </p:spPr>
      </p:pic>
    </p:spTree>
    <p:extLst>
      <p:ext uri="{BB962C8B-B14F-4D97-AF65-F5344CB8AC3E}">
        <p14:creationId xmlns:p14="http://schemas.microsoft.com/office/powerpoint/2010/main" val="717931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1515.jpg"/>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l="1872" t="10563" r="5005" b="3373"/>
          <a:stretch/>
        </p:blipFill>
        <p:spPr>
          <a:xfrm>
            <a:off x="96496" y="508000"/>
            <a:ext cx="8277307" cy="5737412"/>
          </a:xfrm>
        </p:spPr>
      </p:pic>
    </p:spTree>
    <p:extLst>
      <p:ext uri="{BB962C8B-B14F-4D97-AF65-F5344CB8AC3E}">
        <p14:creationId xmlns:p14="http://schemas.microsoft.com/office/powerpoint/2010/main" val="1829048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211</TotalTime>
  <Words>486</Words>
  <Application>Microsoft Office PowerPoint</Application>
  <PresentationFormat>Předvádění na obrazovce (4:3)</PresentationFormat>
  <Paragraphs>54</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Cambria</vt:lpstr>
      <vt:lpstr>Wingdings</vt:lpstr>
      <vt:lpstr>Zapf Dingbats</vt:lpstr>
      <vt:lpstr>Adjacency</vt:lpstr>
      <vt:lpstr>Čtenářská gramotnost a tvůrčí psaní</vt:lpstr>
      <vt:lpstr>TVŮRČÍ PSANÍ</vt:lpstr>
      <vt:lpstr>TVŮRČÍ PSANÍ VE VÝUCE</vt:lpstr>
      <vt:lpstr>TVŮRČÍ PSANÍ VE VÝUCE</vt:lpstr>
      <vt:lpstr>TIPY DO VÝUKY PRIMÁRNÍ ŠKOLY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KDE HLEDAT INSPIRACI?</vt:lpstr>
      <vt:lpstr>ZDROJE A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Čtenářská gramotnost a tvůrčí psaní</dc:title>
  <dc:creator>Pavla Sykorova</dc:creator>
  <cp:lastModifiedBy>Uživatel systému Windows</cp:lastModifiedBy>
  <cp:revision>10</cp:revision>
  <dcterms:created xsi:type="dcterms:W3CDTF">2018-04-15T14:53:04Z</dcterms:created>
  <dcterms:modified xsi:type="dcterms:W3CDTF">2019-11-10T16:36:34Z</dcterms:modified>
</cp:coreProperties>
</file>