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8883E3"/>
    <a:srgbClr val="FF3399"/>
    <a:srgbClr val="FFFF00"/>
    <a:srgbClr val="0099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259F629-182A-4818-A7BA-E9C5EDD26D4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CFEBD1A9-0391-4FCC-B9E5-308F3EA9DB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5FDF591A-E378-42EB-A22C-832DA722736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A1E1DBCD-E9E6-421B-9F45-E5BA0CC933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8276345B-50BE-4337-9D76-2BC8BCF278D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95713B67-77DD-439E-8A8B-799CA3A6412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215D71ED-6052-4C78-A2BA-E7D4EF7A597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B0F3EE7C-8A90-4A90-8E08-528830D24BB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9FDFEE1E-CBE2-4EDD-B64F-E3A1732D4B8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3ECCA132-27CE-45A7-934F-7F0A6BFF904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F08FC190-58EE-4665-9251-DF97C473329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36BED419-9F13-4730-BFC3-9D6DBC72CC9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47B9B4AD-46F6-4330-B902-267A90BCA5E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8EBA0411-3140-41D2-9F2B-D3EB6FF1C37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747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747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86EE6B60-992A-4D37-949A-BEBA0BE6E0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A7CC4035-862A-42D3-B0B4-1B3A0AAC99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FA1C062F-C18C-48B2-863C-57CCBB8BC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7D559-2E74-4A9C-A7E7-E62B4314C2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733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1FA0C03-BDC3-4419-A195-5A3F3EAAF85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CFC842-1161-4E7C-A780-D7C4F7987AB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DAE4F-A8BF-43D0-8AF5-F0C7CCC71AE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24214113-C7B4-438D-B97D-E76D727EA71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176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5551B3B-25C5-4E18-B6BA-2A379EA2A39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885CEDF-D20E-4F71-A9E4-BFFC7BE43FB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86C351-D50D-478A-A124-8097D6A5AFD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516473AA-AE2E-435A-ABA6-545B9F44E44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990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49A180D-0ADD-4CDF-A860-832BC082C0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751498C-D53C-48A1-BEF8-B4FAE5C11FD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859198-9D12-464A-8D45-4E6767ED52A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5E3C794A-0D6A-4FFB-B314-D74E6E1FDF1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510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5B3640F-980A-4B69-AA52-B3F0BCAA456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43EE032-8849-4647-AF12-CB18E9AD348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B51A3-3F5F-41DB-8E9F-9E4BC12CA66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7B42AB03-8854-4E4C-B81C-D9712326EB6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471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744E260-37E8-4170-A1C7-C0B37010438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EA6CF90-5FE9-4E7A-BE5A-ABB82DF1178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A117D-8CD6-45DA-A7FF-E6447A39A9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BE6A5915-643A-4D03-9772-D0FA2A8772A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050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9220162-C10F-4BE0-8C42-683E691DDE2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E981DB8-998C-48B9-8FC0-12CC890F662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CC98E-35D0-4A11-8D6A-A30F4061DFC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3F279B8C-4A00-4D84-85EA-FE086FD26B4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8288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ED057F6-8B1B-4126-8C9C-29BB8A159A8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F8D086-DC5F-48A3-873F-092F1EE358F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1980E2-F3B4-4378-AD6E-DE52AA59C2D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E6E297C8-0B99-49AE-8A98-4EEA70D8133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9507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8A12FCD-6CA0-425F-AEB6-33E10B29A14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F18196B-0833-4911-BE17-A03B11E2302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07F346-C19B-4075-A493-8F254F98A8E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A348FB23-7085-4D37-A7CB-1596D620C96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25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997D3B8-CB33-4891-B164-55651EA74E5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A9E8D7B-F910-4BDA-82A8-788F6ADD852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9B085E-F6EC-4946-B3F9-7BC1BA6554A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CE633C0-E34D-44BB-90E3-C37BCCD98BE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87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48F9140-4F44-46D8-9AC0-1971516D8D6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86801B9-20C4-48EC-9059-6B5BD5BD628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B21E58-CE4F-4610-8D02-F34D0ED6E28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6170C65-36F7-481A-BE53-8F1EA9A6983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73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BC65852F-F370-4DBF-9BC2-03C6307029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E6E8B85C-1786-4856-8B3B-C492EB4887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483FC77F-592F-4535-A27A-AF758D9B0C42}" type="slidenum">
              <a:rPr lang="cs-CZ" altLang="cs-CZ"/>
              <a:pPr/>
              <a:t>‹#›</a:t>
            </a:fld>
            <a:endParaRPr lang="cs-CZ" altLang="cs-CZ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272CE3F5-69CB-4E9D-B7FF-F70AF577692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7C92B735-0EB6-4223-8C34-430C48A1F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27549334-3ACF-4942-872C-BB4711A407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D02F8858-E606-46F8-A12C-421EF7B9F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F064520C-3434-4DD5-93A9-3AA6B3D90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53E8C9CC-1D58-499B-A194-B8E67BFECA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7112C573-B070-40D6-A96A-7645FF2D0A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4D7BA308-1DD7-40B5-8927-CC8A3F696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CAF830CD-D0B7-4D87-91FD-5E4D625EA8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CD01EA64-33B2-4451-870D-CA5544BAF8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134949BE-80B9-4398-A738-8C443200D8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D2A9FE08-27A0-441B-AE89-684228C7E2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73744" name="Rectangle 16">
            <a:extLst>
              <a:ext uri="{FF2B5EF4-FFF2-40B4-BE49-F238E27FC236}">
                <a16:creationId xmlns:a16="http://schemas.microsoft.com/office/drawing/2014/main" id="{64E65C84-A828-4BD1-BE0F-A8E9A1E1614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1D12A58-5F5F-45C3-B0ED-BC67BD6765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br>
              <a:rPr lang="cs-CZ" altLang="cs-CZ" b="1" dirty="0">
                <a:solidFill>
                  <a:schemeClr val="accent2"/>
                </a:solidFill>
              </a:rPr>
            </a:br>
            <a:r>
              <a:rPr lang="cs-CZ" altLang="cs-CZ" sz="3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Trendy ve výuce elementárního </a:t>
            </a:r>
            <a:br>
              <a:rPr lang="cs-CZ" altLang="cs-CZ" sz="3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cs-CZ" altLang="cs-CZ" sz="3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čtení a psaní </a:t>
            </a:r>
            <a:br>
              <a:rPr lang="cs-CZ" altLang="cs-CZ" b="1" dirty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endParaRPr lang="cs-CZ" altLang="cs-CZ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7C78F74-82B5-447B-B2D6-823A4A4ADCA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>
              <a:lnSpc>
                <a:spcPct val="90000"/>
              </a:lnSpc>
            </a:pPr>
            <a:endParaRPr lang="cs-CZ" altLang="cs-CZ" sz="2800" dirty="0">
              <a:solidFill>
                <a:srgbClr val="FF0000"/>
              </a:solidFill>
            </a:endParaRPr>
          </a:p>
          <a:p>
            <a:pPr algn="r" eaLnBrk="1" hangingPunct="1">
              <a:lnSpc>
                <a:spcPct val="90000"/>
              </a:lnSpc>
            </a:pPr>
            <a:r>
              <a:rPr lang="cs-CZ" altLang="cs-CZ" sz="2800" dirty="0">
                <a:solidFill>
                  <a:srgbClr val="FF0000"/>
                </a:solidFill>
              </a:rPr>
              <a:t>Směrem ke čtenářské gramotnosti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B2D3539-F809-4C83-B034-0DD68AC0B8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br>
              <a:rPr lang="cs-CZ" altLang="cs-CZ" sz="4000" u="sng" dirty="0">
                <a:solidFill>
                  <a:srgbClr val="009999"/>
                </a:solidFill>
              </a:rPr>
            </a:br>
            <a:r>
              <a:rPr lang="cs-CZ" altLang="cs-CZ" sz="4000" b="1" u="sng" dirty="0">
                <a:solidFill>
                  <a:schemeClr val="accent6">
                    <a:lumMod val="75000"/>
                  </a:schemeClr>
                </a:solidFill>
              </a:rPr>
              <a:t>5. Variabilita základních metodických postupů</a:t>
            </a:r>
            <a:br>
              <a:rPr lang="cs-CZ" altLang="cs-CZ" sz="4000" b="1" u="sng" dirty="0"/>
            </a:br>
            <a:endParaRPr lang="cs-CZ" altLang="cs-CZ" sz="4000" b="1" u="sng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39930E8-96F8-451C-AB9D-9E7C5FFFBD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800" b="1">
              <a:solidFill>
                <a:srgbClr val="FF3399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FF0000"/>
                </a:solidFill>
              </a:rPr>
              <a:t>Možnost metody optimálně, dle potřeb žáků, variovat.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200"/>
          </a:p>
          <a:p>
            <a:pPr eaLnBrk="1" hangingPunct="1"/>
            <a:r>
              <a:rPr lang="cs-CZ" altLang="cs-CZ" sz="2800"/>
              <a:t>Typická je úzká propojenost rozvoje dovednosti čtení (psaní) a čtenářství (tvořivého psaní), </a:t>
            </a:r>
          </a:p>
          <a:p>
            <a:pPr eaLnBrk="1" hangingPunct="1"/>
            <a:r>
              <a:rPr lang="cs-CZ" altLang="cs-CZ" sz="2800"/>
              <a:t>využití typologického přístupu (různé skupiny žáků odlišující se preferencí syntetických nebo analytických postupů).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59CA158-71DE-4AF5-8032-27AA42F6BC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b="1" u="sng" dirty="0">
                <a:solidFill>
                  <a:schemeClr val="accent6">
                    <a:lumMod val="75000"/>
                  </a:schemeClr>
                </a:solidFill>
              </a:rPr>
              <a:t>6. Využití aktivních metod výuky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97560739-9065-4DFE-B512-F43C5600F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FF0000"/>
                </a:solidFill>
              </a:rPr>
              <a:t>Využijme aktivity žáka k rozvoji jeho tvořivosti.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200">
              <a:solidFill>
                <a:srgbClr val="FF339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Činností přístup (důraz je kladen na žákův prožitek),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dominantní aktivitou je hra,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pravidelné čtenářské besedy,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metody kritického myšlení (např. čtenářské a písařské dílny),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návštěvy knihoven, besedy s autory knih a jejich nakladateli,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návštěvy divadelních představení,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čtenářské/písařské soutěže,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netradiční čtenářské a písařské úkoly,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prezentace dětských knih apod.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3AE5EC4-D9DF-47A6-9D09-D6E969AD3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b="1" u="sng" dirty="0">
                <a:solidFill>
                  <a:schemeClr val="accent6">
                    <a:lumMod val="75000"/>
                  </a:schemeClr>
                </a:solidFill>
              </a:rPr>
              <a:t>7. Efektivní organizace výuky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1796F0C-2249-4173-8BFA-304866C9B8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Preferováno je zařazování kratších jednotek několikrát v průběhu vyučovacího dne.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400">
              <a:solidFill>
                <a:srgbClr val="FF3399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Efektivní je integrace čtení a psaní do ostatních vyučovacích předmětů, což výrazně podporuje funkční využití a rozvoj motivace pro čtení a psaní,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již prvopočáteční čtení a psaní  lze rozvíjet formou projektového výuky a výuky v blocích, která přirozeným způsobem využije žákovu schopnost číst a psát pro řešení konkrétního úkolu (životní situace).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03CF324-9E90-4E83-A829-838D8D1CB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br>
              <a:rPr lang="cs-CZ" altLang="cs-CZ" sz="4000" b="1" u="sng" dirty="0"/>
            </a:br>
            <a:r>
              <a:rPr lang="cs-CZ" altLang="cs-CZ" sz="4000" b="1" u="sng" dirty="0">
                <a:solidFill>
                  <a:schemeClr val="accent6">
                    <a:lumMod val="75000"/>
                  </a:schemeClr>
                </a:solidFill>
              </a:rPr>
              <a:t>8. Využití žákům přitažlivých prostředků </a:t>
            </a:r>
            <a:br>
              <a:rPr lang="cs-CZ" altLang="cs-CZ" sz="4000" u="sng" dirty="0">
                <a:solidFill>
                  <a:srgbClr val="009999"/>
                </a:solidFill>
              </a:rPr>
            </a:br>
            <a:endParaRPr lang="cs-CZ" altLang="cs-CZ" sz="4000" u="sng" dirty="0">
              <a:solidFill>
                <a:srgbClr val="009999"/>
              </a:solidFill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5E057D9-59D2-49D1-9207-5F9709FFF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800" b="1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FF0000"/>
                </a:solidFill>
              </a:rPr>
              <a:t>Důležitá je participace žáků.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Vyučovací prostředky přitažlivé pro žáky a vhodně doplňující metodický postup směrem k cíli,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měly by podpořit individualizaci vyučování (různá obtížnost textů, obsahové zaměření, možnost docvičení i rychlejšího pokroku atd.).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BE66B07-F78A-46A8-866C-853472F21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br>
              <a:rPr lang="cs-CZ" altLang="cs-CZ" sz="4000" b="1" u="sng" dirty="0"/>
            </a:br>
            <a:r>
              <a:rPr lang="cs-CZ" altLang="cs-CZ" sz="4000" b="1" u="sng" dirty="0">
                <a:solidFill>
                  <a:schemeClr val="accent6">
                    <a:lumMod val="75000"/>
                  </a:schemeClr>
                </a:solidFill>
              </a:rPr>
              <a:t>9. Proměna pojetí a forem hodnocení</a:t>
            </a:r>
            <a:br>
              <a:rPr lang="cs-CZ" altLang="cs-CZ" sz="4000" b="1" u="sng" dirty="0">
                <a:solidFill>
                  <a:schemeClr val="accent6">
                    <a:lumMod val="75000"/>
                  </a:schemeClr>
                </a:solidFill>
              </a:rPr>
            </a:br>
            <a:endParaRPr lang="cs-CZ" altLang="cs-CZ" sz="40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C2A3E9B-35E0-403E-9A75-6931ECB3CD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1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Hodnocení rozvoje je třeba založit na spolupráci učitele a žáka (příp. rodičů).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200">
              <a:solidFill>
                <a:srgbClr val="FF339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Posun k  hodnocení dle tzv. </a:t>
            </a:r>
            <a:r>
              <a:rPr lang="cs-CZ" altLang="cs-CZ" sz="1800">
                <a:solidFill>
                  <a:srgbClr val="FF0000"/>
                </a:solidFill>
              </a:rPr>
              <a:t>individuální vztahové normy </a:t>
            </a:r>
            <a:r>
              <a:rPr lang="cs-CZ" altLang="cs-CZ" sz="1800"/>
              <a:t>(umožňuje vedle hodnocení dosavadního rozvoje žáka i posoudit jeho předpokládaný rozvoj v budoucnu, případně naznačit  kroky k tomuto rozvoji vedoucí),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uplatňování </a:t>
            </a:r>
            <a:r>
              <a:rPr lang="cs-CZ" altLang="cs-CZ" sz="1800">
                <a:solidFill>
                  <a:srgbClr val="FF0000"/>
                </a:solidFill>
              </a:rPr>
              <a:t>formativního hodnocení </a:t>
            </a:r>
            <a:r>
              <a:rPr lang="cs-CZ" altLang="cs-CZ" sz="1800"/>
              <a:t>(informační, diagnostické, prognostické a intervenční dimenze),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hodnocení žáků musí být vždy pozitivně motivační,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důraz je kladen také na jeho kontinuálnost v průběhu celé výuky,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sebehodnocení, tzn. zodpovědnost, bezpečnost, sebevědomí, uvědomění,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uplatňování jak slovního hodnocení, tak i klasifikace,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/>
              <a:t>používají se i další metody, např. analýza žákova rozvoje ve čtení prostřednictvím zvukového záznamu (magnetofonový záznam, videozáznam) či  různé druhy portfolia (i jako součást spolupráce s rodiči).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BFBC7E0-10BA-4CA6-B24B-B13B9025A0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963738"/>
          </a:xfrm>
        </p:spPr>
        <p:txBody>
          <a:bodyPr/>
          <a:lstStyle/>
          <a:p>
            <a:pPr eaLnBrk="1" hangingPunct="1">
              <a:defRPr/>
            </a:pPr>
            <a:br>
              <a:rPr lang="cs-CZ" altLang="cs-CZ" sz="4000" b="1" u="sng" dirty="0"/>
            </a:br>
            <a:r>
              <a:rPr lang="cs-CZ" altLang="cs-CZ" sz="4000" b="1" u="sng" dirty="0">
                <a:solidFill>
                  <a:schemeClr val="accent6">
                    <a:lumMod val="75000"/>
                  </a:schemeClr>
                </a:solidFill>
              </a:rPr>
              <a:t>10. Důraz na spolupráci se spolužáky, rodiči, speciálními odborníky, knihovníky</a:t>
            </a:r>
            <a:br>
              <a:rPr lang="cs-CZ" altLang="cs-CZ" sz="4000" b="1" u="sng" dirty="0">
                <a:solidFill>
                  <a:schemeClr val="accent6">
                    <a:lumMod val="75000"/>
                  </a:schemeClr>
                </a:solidFill>
              </a:rPr>
            </a:br>
            <a:endParaRPr lang="cs-CZ" altLang="cs-CZ" sz="40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223C667-EB90-4CF0-B9A1-0F13710938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229600" cy="39608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8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>
                <a:solidFill>
                  <a:srgbClr val="FF0000"/>
                </a:solidFill>
              </a:rPr>
              <a:t>Podpora spolupráce </a:t>
            </a:r>
            <a:r>
              <a:rPr lang="cs-CZ" altLang="cs-CZ" sz="2000" dirty="0"/>
              <a:t>žáků prostřednictvím nabídky zaměstnání, (skupinová práce, metody kooperativního a problémového učení, projekty atd.),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při konkrétních zaměstnáních se mohou setkávat nejen spolužáci z jedné třídy, ale i žáci ostatních tříd a vytvářet tak nová, neformální, seskupení pro řešení konkrétního úkolu (projektu),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pravidelně spolupracovat s rodiči, kteří jsou při rozvoji prvopočátečního čtení a psaní považováni za nezbytné partnery,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již od počátku výuky prvopočátečního čtení a psaní  spolupracuje učitel (i rodič) dle potřeb také se speciálními pedagogy a psychology a to z důvodu </a:t>
            </a:r>
            <a:r>
              <a:rPr lang="cs-CZ" altLang="cs-CZ" sz="2000" dirty="0">
                <a:solidFill>
                  <a:srgbClr val="FF0000"/>
                </a:solidFill>
              </a:rPr>
              <a:t>prevence</a:t>
            </a:r>
            <a:r>
              <a:rPr lang="cs-CZ" altLang="cs-CZ" sz="2000" dirty="0"/>
              <a:t>  výukových obtíží, jejich včasného rozpoznání a způsobu případné nápravy,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využívat možnost spolupracovat s ostatními kolegy učitelského sboru, s knihovníky školní či veřejné knihovny příp. s nakladateli atd.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C90D7DE0-AA53-43FD-964A-FEA81229A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Literatura: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C6D6E7-939E-48AE-8600-0D283C61C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40188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cap="all" dirty="0"/>
              <a:t>Doležalová, J. </a:t>
            </a:r>
            <a:r>
              <a:rPr lang="cs-CZ" sz="2000" i="1" dirty="0"/>
              <a:t>Současné pohledy na výuku elementárního čtení a psaní. </a:t>
            </a:r>
            <a:r>
              <a:rPr lang="cs-CZ" sz="2000" dirty="0"/>
              <a:t>Hradec Králové: </a:t>
            </a:r>
            <a:r>
              <a:rPr lang="cs-CZ" sz="2000" dirty="0" err="1"/>
              <a:t>Gaudeamus</a:t>
            </a:r>
            <a:r>
              <a:rPr lang="cs-CZ" sz="2000" dirty="0"/>
              <a:t>, 2001. ISBN 80-7041-100-7</a:t>
            </a:r>
            <a:endParaRPr lang="cs-CZ" sz="2000" cap="all" dirty="0"/>
          </a:p>
          <a:p>
            <a:pPr eaLnBrk="1" hangingPunct="1">
              <a:defRPr/>
            </a:pPr>
            <a:r>
              <a:rPr lang="pt-BR" sz="2000" cap="all" dirty="0"/>
              <a:t>Havel, J.; Najvarová </a:t>
            </a:r>
            <a:r>
              <a:rPr lang="pt-BR" sz="2000" dirty="0"/>
              <a:t>V. a kol. </a:t>
            </a:r>
            <a:r>
              <a:rPr lang="pt-BR" sz="2000" i="1" dirty="0"/>
              <a:t>Rozvíjení gramotnosti ve výuce na 1. stupni ZŠ.</a:t>
            </a:r>
            <a:r>
              <a:rPr lang="pt-BR" sz="2000" dirty="0"/>
              <a:t> Brno: </a:t>
            </a:r>
            <a:r>
              <a:rPr lang="cs-CZ" sz="2000" dirty="0"/>
              <a:t>Masarykova univerzita</a:t>
            </a:r>
            <a:r>
              <a:rPr lang="pt-BR" sz="2000" dirty="0"/>
              <a:t>, 2011. ISBN 978-80-210-5714-2</a:t>
            </a: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HAVEL, J. </a:t>
            </a:r>
            <a:r>
              <a:rPr lang="cs-CZ" sz="2000" i="1" dirty="0"/>
              <a:t>Vzdělávání žáků se speciálními vzdělávacími potřebami na 1. stupni základní školy jako východisko inkluzivní didaktiky. </a:t>
            </a:r>
            <a:r>
              <a:rPr lang="cs-CZ" sz="2000" dirty="0"/>
              <a:t>Brno: Masarykova univerzita, 2014. ISBN 978-80-210-7150-6 </a:t>
            </a:r>
          </a:p>
          <a:p>
            <a:pPr eaLnBrk="1" hangingPunct="1">
              <a:defRPr/>
            </a:pPr>
            <a:r>
              <a:rPr lang="cs-CZ" sz="2000" cap="all" dirty="0"/>
              <a:t>Wildová, R. </a:t>
            </a:r>
            <a:r>
              <a:rPr lang="cs-CZ" sz="2000" dirty="0"/>
              <a:t>(</a:t>
            </a:r>
            <a:r>
              <a:rPr lang="cs-CZ" sz="2000" dirty="0" err="1"/>
              <a:t>ed</a:t>
            </a:r>
            <a:r>
              <a:rPr lang="cs-CZ" sz="2000" dirty="0"/>
              <a:t>.). </a:t>
            </a:r>
            <a:r>
              <a:rPr lang="cs-CZ" sz="2000" i="1" dirty="0"/>
              <a:t>Aktuální problémy didaktiky prvopočátečního čtení a psaní. </a:t>
            </a:r>
            <a:r>
              <a:rPr lang="cs-CZ" sz="2000" dirty="0"/>
              <a:t>Praha: </a:t>
            </a:r>
            <a:r>
              <a:rPr lang="cs-CZ" sz="2000" dirty="0" err="1"/>
              <a:t>PdF</a:t>
            </a:r>
            <a:r>
              <a:rPr lang="cs-CZ" sz="2000" dirty="0"/>
              <a:t> UK, 2002. ISBN 80-7290-103-6</a:t>
            </a:r>
          </a:p>
          <a:p>
            <a:pPr eaLnBrk="1" hangingPunct="1">
              <a:defRPr/>
            </a:pPr>
            <a:r>
              <a:rPr lang="cs-CZ" sz="2000" cap="all" dirty="0"/>
              <a:t>Wildová, R.</a:t>
            </a:r>
            <a:r>
              <a:rPr lang="cs-CZ" sz="2000" dirty="0"/>
              <a:t> a kol. </a:t>
            </a:r>
            <a:r>
              <a:rPr lang="cs-CZ" sz="2000" i="1" dirty="0"/>
              <a:t>Čtenářská gramotnost a podpora jejího rozvoje ve škole</a:t>
            </a:r>
            <a:r>
              <a:rPr lang="cs-CZ" sz="2000" dirty="0"/>
              <a:t>. Praha: </a:t>
            </a:r>
            <a:r>
              <a:rPr lang="cs-CZ" sz="2000" dirty="0" err="1"/>
              <a:t>PdF</a:t>
            </a:r>
            <a:r>
              <a:rPr lang="cs-CZ" sz="2000" dirty="0"/>
              <a:t> UK,  2012. ISBN 978-80-7290-579-9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3D9E820-EF36-49FF-84C8-9687B00A7D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>
                <a:solidFill>
                  <a:srgbClr val="FF0000"/>
                </a:solidFill>
              </a:rPr>
              <a:t>V minulosti důraz na techniku čtení a psaní: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C471D94-D871-4AD9-A923-6A529D84E5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nerespektování individuálních vzdělávacích schopností  žáků,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přecenění „techniky“ čtení a psaní na úkor rozvoje schopnosti tyto dovednosti funkčně využívat,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podcenění významu vnitřní motivace a zájmu žáků (kladení nepřiměřeně vysokých nároků na žáky ihned od počátku školní docházky),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jednostranný rozvoj těchto dovedností byl častou příčinou školních neúspěchů žáků (projevoval se i častými odklady počátku  školní docházky, nechutí číst a psát, obavami a stresem ze čtení a psaní).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A13B6C6-033F-4502-B500-A45B52CEE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>
                <a:solidFill>
                  <a:srgbClr val="FF0000"/>
                </a:solidFill>
              </a:rPr>
              <a:t>Dnes důraz na individuální rozvoj žáka:</a:t>
            </a:r>
            <a:r>
              <a:rPr lang="cs-CZ" altLang="cs-CZ" sz="3200" dirty="0"/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0324757-0216-46BB-88A8-709531ADC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využít jeho aktivitu, tvořivost a spolupráci se spolužáky,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evokovat vnitřní motivaci k osvojovaným dovednostem,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od počátku výuky zdůrazňovat význam funkčnosti (schopnosti využívat čtení a psaní  jako prostředek pro komunikaci, vzdělávání ale i trávení volného času),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otevřít vzdělávací možnosti každého jedince pro tzv. celoživotní vzdělávání,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při výuce je upřednostňován obsah (to co žák čte, píše) před vnější formou (jak čte, píše).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470E628-36D4-4300-AB02-CB2FAB7E96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>
                <a:solidFill>
                  <a:srgbClr val="FF0000"/>
                </a:solidFill>
              </a:rPr>
              <a:t>Požadavky na osobnost a profesionalitu učitele: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9ED6301-EB1A-47B8-8C8E-0FA2D2D5D7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Clr>
                <a:schemeClr val="tx1"/>
              </a:buClr>
              <a:buFont typeface="Wingdings" panose="05000000000000000000" pitchFamily="2" charset="2"/>
              <a:buNone/>
              <a:defRPr/>
            </a:pPr>
            <a:endParaRPr lang="cs-CZ" altLang="cs-CZ" sz="1000" dirty="0"/>
          </a:p>
          <a:p>
            <a:pPr eaLnBrk="1" hangingPunct="1">
              <a:buClr>
                <a:schemeClr val="tx1"/>
              </a:buClr>
              <a:defRPr/>
            </a:pPr>
            <a:r>
              <a:rPr lang="cs-CZ" altLang="cs-CZ" sz="2800" dirty="0"/>
              <a:t>Je vnímán jako </a:t>
            </a:r>
            <a:r>
              <a:rPr lang="cs-CZ" altLang="cs-CZ" sz="2800" dirty="0" err="1"/>
              <a:t>facilitátor</a:t>
            </a:r>
            <a:r>
              <a:rPr lang="cs-CZ" altLang="cs-CZ" sz="2800" dirty="0"/>
              <a:t> žákova individuálního rozvoje, jako didaktický odborník a profesionál schopný přizpůsobit podmínky výuky flexibilně schopnostem a individuálním potřebám žáků.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cs-CZ" altLang="cs-CZ" sz="2800" dirty="0"/>
              <a:t>Jeho kompetence se významně rozšiřují – vedle kompetencí metodických také kompetence diagnostické, intervenční, motivační,  atd.).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8B96C6B4-851C-4E34-80A8-40E631CBC0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3168650"/>
          </a:xfrm>
        </p:spPr>
        <p:txBody>
          <a:bodyPr/>
          <a:lstStyle/>
          <a:p>
            <a:pPr eaLnBrk="1" hangingPunct="1"/>
            <a:br>
              <a:rPr lang="cs-CZ" altLang="cs-CZ" sz="8800" b="1" dirty="0">
                <a:solidFill>
                  <a:srgbClr val="009999"/>
                </a:solidFill>
              </a:rPr>
            </a:br>
            <a:br>
              <a:rPr lang="cs-CZ" altLang="cs-CZ" sz="6000" b="1" dirty="0">
                <a:solidFill>
                  <a:srgbClr val="009999"/>
                </a:solidFill>
              </a:rPr>
            </a:br>
            <a:r>
              <a:rPr lang="cs-CZ" altLang="cs-CZ" sz="6000" b="1" dirty="0">
                <a:solidFill>
                  <a:schemeClr val="hlink"/>
                </a:solidFill>
              </a:rPr>
              <a:t>TRENDY V SOUČASNÉ VÝUCE</a:t>
            </a:r>
            <a:br>
              <a:rPr lang="cs-CZ" altLang="cs-CZ" sz="6000" b="1" dirty="0">
                <a:solidFill>
                  <a:schemeClr val="hlink"/>
                </a:solidFill>
              </a:rPr>
            </a:br>
            <a:r>
              <a:rPr lang="cs-CZ" altLang="cs-CZ" sz="8800" b="1" dirty="0">
                <a:solidFill>
                  <a:schemeClr val="hlink"/>
                </a:solidFill>
              </a:rPr>
              <a:t>			</a:t>
            </a:r>
            <a:endParaRPr lang="cs-CZ" altLang="cs-CZ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116D674-6213-427F-8EB6-F078BAD97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cs-CZ" altLang="cs-CZ" sz="4000" u="sng" dirty="0"/>
            </a:br>
            <a:r>
              <a:rPr lang="cs-CZ" altLang="cs-CZ" sz="4000" b="1" u="sng" dirty="0">
                <a:solidFill>
                  <a:schemeClr val="hlink"/>
                </a:solidFill>
              </a:rPr>
              <a:t>1. Proměna pojetí cíle výuky            čtení a psaní </a:t>
            </a:r>
            <a:br>
              <a:rPr lang="cs-CZ" altLang="cs-CZ" sz="4000" u="sng" dirty="0">
                <a:solidFill>
                  <a:schemeClr val="hlink"/>
                </a:solidFill>
              </a:rPr>
            </a:br>
            <a:endParaRPr lang="cs-CZ" altLang="cs-CZ" sz="4000" u="sng" dirty="0">
              <a:solidFill>
                <a:schemeClr val="hlink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0B02ADF-7D06-4F66-83CB-0CF8C6C384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cs-CZ" altLang="cs-CZ" sz="800" b="1" dirty="0">
              <a:solidFill>
                <a:srgbClr val="FF3399"/>
              </a:solidFill>
            </a:endParaRP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Prvopočáteční čtení - číst správně, přiměřeným tempem a s porozuměním přiměřené texty. 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Prvopočáteční psaní - základy  čitelného, správného a přiměřeně hbitého psaní.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endParaRPr lang="cs-CZ" altLang="cs-CZ" sz="2400" dirty="0">
              <a:solidFill>
                <a:srgbClr val="FF3399"/>
              </a:solidFill>
            </a:endParaRPr>
          </a:p>
          <a:p>
            <a:pPr marL="533400" indent="-533400" eaLnBrk="1" hangingPunct="1">
              <a:lnSpc>
                <a:spcPct val="80000"/>
              </a:lnSpc>
            </a:pPr>
            <a:r>
              <a:rPr lang="cs-CZ" altLang="cs-CZ" sz="2400" dirty="0"/>
              <a:t>Pěstování pozitivního vztahu ke čtení a psaní,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cs-CZ" altLang="cs-CZ" sz="2400" dirty="0"/>
              <a:t>pocitu zodpovědnosti za vlastní rozvoj uvedených dovedností,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cs-CZ" altLang="cs-CZ" sz="2400" dirty="0"/>
              <a:t>vytváření návyku využívat čtení a psaní  jako prostředek </a:t>
            </a:r>
            <a:r>
              <a:rPr lang="cs-CZ" altLang="cs-CZ" sz="2400" dirty="0">
                <a:solidFill>
                  <a:srgbClr val="FF0000"/>
                </a:solidFill>
              </a:rPr>
              <a:t>komunikace</a:t>
            </a:r>
            <a:r>
              <a:rPr lang="cs-CZ" altLang="cs-CZ" sz="2400" dirty="0"/>
              <a:t> s okolním světem, osobní kultivace, dalšího vzdělávání, trávení volného času…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DF9FEBF-00BC-4536-A429-0CE89FD2AD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cs-CZ" altLang="cs-CZ" sz="4000" b="1" u="sng"/>
            </a:br>
            <a:r>
              <a:rPr lang="cs-CZ" altLang="cs-CZ" sz="4000" b="1" u="sng">
                <a:solidFill>
                  <a:schemeClr val="hlink"/>
                </a:solidFill>
              </a:rPr>
              <a:t>2. Komplexnost jazykového rozvoje</a:t>
            </a:r>
            <a:br>
              <a:rPr lang="cs-CZ" altLang="cs-CZ" sz="4000" u="sng">
                <a:solidFill>
                  <a:schemeClr val="hlink"/>
                </a:solidFill>
              </a:rPr>
            </a:br>
            <a:endParaRPr lang="cs-CZ" altLang="cs-CZ" sz="4000" u="sng">
              <a:solidFill>
                <a:schemeClr val="hlink"/>
              </a:solidFill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74076AE-9E5F-41A1-8C25-AA1D7E9D74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800" b="1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b="1">
                <a:solidFill>
                  <a:srgbClr val="FF0000"/>
                </a:solidFill>
              </a:rPr>
              <a:t>Důraz na celkový rozvoj jazyka</a:t>
            </a:r>
            <a:r>
              <a:rPr lang="cs-CZ" altLang="cs-CZ" sz="2800">
                <a:solidFill>
                  <a:srgbClr val="FF3399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400">
              <a:solidFill>
                <a:srgbClr val="FF3399"/>
              </a:solidFill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2800"/>
              <a:t>Společně se čtením a psaním je rozvíjeno vyjadřování a aktivní poslech žáků,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2800"/>
              <a:t>jazyková komunikace,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cs-CZ" altLang="cs-CZ" sz="2800"/>
              <a:t>uplatňován je tzv</a:t>
            </a:r>
            <a:r>
              <a:rPr lang="cs-CZ" altLang="cs-CZ" sz="2800">
                <a:solidFill>
                  <a:srgbClr val="FF0000"/>
                </a:solidFill>
              </a:rPr>
              <a:t>. celojazykový princip </a:t>
            </a:r>
            <a:r>
              <a:rPr lang="cs-CZ" altLang="cs-CZ" sz="2800" i="1"/>
              <a:t>(whole language method) </a:t>
            </a:r>
            <a:r>
              <a:rPr lang="cs-CZ" altLang="cs-CZ" sz="2800"/>
              <a:t>jako komplexní propojení jednotlivých složek jazykové výchovy a zdůrazňující význam kontinuity předškolního a školního rozvoje v jednotlivých dovednostech.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EB83C62-3A8B-483E-BD11-F2C0E9A8FA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963738"/>
          </a:xfrm>
        </p:spPr>
        <p:txBody>
          <a:bodyPr/>
          <a:lstStyle/>
          <a:p>
            <a:pPr eaLnBrk="1" hangingPunct="1">
              <a:defRPr/>
            </a:pPr>
            <a:br>
              <a:rPr lang="cs-CZ" altLang="cs-CZ" sz="4000" dirty="0">
                <a:solidFill>
                  <a:srgbClr val="009999"/>
                </a:solidFill>
              </a:rPr>
            </a:br>
            <a:r>
              <a:rPr lang="cs-CZ" altLang="cs-CZ" sz="4000" b="1" u="sng" dirty="0">
                <a:solidFill>
                  <a:schemeClr val="accent6">
                    <a:lumMod val="75000"/>
                  </a:schemeClr>
                </a:solidFill>
              </a:rPr>
              <a:t>3. Důsledné respektování individuálních vzdělávacích potřeb žáka</a:t>
            </a:r>
            <a:br>
              <a:rPr lang="cs-CZ" altLang="cs-CZ" sz="4000" b="1" u="sng" dirty="0">
                <a:solidFill>
                  <a:schemeClr val="accent6">
                    <a:lumMod val="75000"/>
                  </a:schemeClr>
                </a:solidFill>
              </a:rPr>
            </a:br>
            <a:endParaRPr lang="cs-CZ" altLang="cs-CZ" sz="40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D6AFBB5-1743-4BBE-8533-149F13D00B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565400"/>
            <a:ext cx="8229600" cy="35274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Respektování principu individualizace.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200" dirty="0">
              <a:solidFill>
                <a:srgbClr val="FF3399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200" dirty="0"/>
              <a:t>Výběr a způsob aplikace metod výuky, jejich forem a použitých prostředků,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200" dirty="0"/>
              <a:t>způsob hodnocení,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200" dirty="0"/>
              <a:t>forma a obsah mimotřídní práce, koncepce domácí přípravy,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200" dirty="0"/>
              <a:t>výběr dle možností žáky samotnými, což výrazně podporuje jejich motivaci a dodává pocit vlastní spoluzodpovědnosti,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200" dirty="0"/>
              <a:t>uplatnění individuálního přístupu k žákům, kteří se ve čtení rozvíjejí „pomaleji“ či naopak k žákům, kteří do výuky čtení vstupují již s rozvinutou dovedností.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482D600-E627-4873-8207-7060E52A65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br>
              <a:rPr lang="cs-CZ" altLang="cs-CZ" sz="4000" u="sng" dirty="0">
                <a:solidFill>
                  <a:srgbClr val="009999"/>
                </a:solidFill>
              </a:rPr>
            </a:br>
            <a:r>
              <a:rPr lang="cs-CZ" altLang="cs-CZ" sz="4000" b="1" u="sng" dirty="0">
                <a:solidFill>
                  <a:schemeClr val="accent6">
                    <a:lumMod val="75000"/>
                  </a:schemeClr>
                </a:solidFill>
              </a:rPr>
              <a:t>4. Rostoucí význam předškolní výchovy</a:t>
            </a:r>
            <a:br>
              <a:rPr lang="cs-CZ" altLang="cs-CZ" sz="4000" b="1" u="sng" dirty="0">
                <a:solidFill>
                  <a:schemeClr val="accent6">
                    <a:lumMod val="75000"/>
                  </a:schemeClr>
                </a:solidFill>
              </a:rPr>
            </a:br>
            <a:endParaRPr lang="cs-CZ" altLang="cs-CZ" sz="4000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9E830C1-2458-4322-B009-C781C2FC59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84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800" b="1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FF0000"/>
                </a:solidFill>
              </a:rPr>
              <a:t>Současná výuka čtení a psaní navazuje na předškolní jazykový rozvoj dítěte. 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200">
              <a:solidFill>
                <a:srgbClr val="FF339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V předškolním období se výrazně rozvíjí vyjadřování a aktivní poslech žáků,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vzhledem k podnětnosti okolního prostředí se setkávají také s tištěným textem, který vzbuzuje jejich zájem pro poznávání písmen a jejich zapisování,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individuálně se rozvíjejí i jejich poznávací procesy a psychické funkce, které jsou pro čtení a psaní nezbytné,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/>
              <a:t>sledování individuálního rozvoje žáka a jeho přechodu do učební činnosti umožňuje rozlišit také rané obtíže při rozvoji čtení a psaní.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293</TotalTime>
  <Words>592</Words>
  <Application>Microsoft Office PowerPoint</Application>
  <PresentationFormat>Předvádění na obrazovce (4:3)</PresentationFormat>
  <Paragraphs>104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Wingdings</vt:lpstr>
      <vt:lpstr>Calibri</vt:lpstr>
      <vt:lpstr>Arial Black</vt:lpstr>
      <vt:lpstr>Times New Roman</vt:lpstr>
      <vt:lpstr>Pixel</vt:lpstr>
      <vt:lpstr> Trendy ve výuce elementárního  čtení a psaní  </vt:lpstr>
      <vt:lpstr>V minulosti důraz na techniku čtení a psaní:</vt:lpstr>
      <vt:lpstr>Dnes důraz na individuální rozvoj žáka: </vt:lpstr>
      <vt:lpstr>Požadavky na osobnost a profesionalitu učitele:</vt:lpstr>
      <vt:lpstr>  TRENDY V SOUČASNÉ VÝUCE    </vt:lpstr>
      <vt:lpstr> 1. Proměna pojetí cíle výuky            čtení a psaní  </vt:lpstr>
      <vt:lpstr> 2. Komplexnost jazykového rozvoje </vt:lpstr>
      <vt:lpstr> 3. Důsledné respektování individuálních vzdělávacích potřeb žáka </vt:lpstr>
      <vt:lpstr> 4. Rostoucí význam předškolní výchovy </vt:lpstr>
      <vt:lpstr> 5. Variabilita základních metodických postupů </vt:lpstr>
      <vt:lpstr>6. Využití aktivních metod výuky</vt:lpstr>
      <vt:lpstr>7. Efektivní organizace výuky </vt:lpstr>
      <vt:lpstr> 8. Využití žákům přitažlivých prostředků  </vt:lpstr>
      <vt:lpstr> 9. Proměna pojetí a forem hodnocení </vt:lpstr>
      <vt:lpstr> 10. Důraz na spolupráci se spolužáky, rodiči, speciálními odborníky, knihovníky </vt:lpstr>
      <vt:lpstr>Literatura:</vt:lpstr>
    </vt:vector>
  </TitlesOfParts>
  <Company>PedF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trendy výuky prvopočátečního čtení a psaní  v české primární škole</dc:title>
  <dc:creator>JIří Havel</dc:creator>
  <cp:lastModifiedBy>Jiří Havel</cp:lastModifiedBy>
  <cp:revision>21</cp:revision>
  <dcterms:created xsi:type="dcterms:W3CDTF">2005-03-08T19:06:42Z</dcterms:created>
  <dcterms:modified xsi:type="dcterms:W3CDTF">2019-10-03T11:01:33Z</dcterms:modified>
</cp:coreProperties>
</file>