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1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6" r:id="rId11"/>
    <p:sldId id="267" r:id="rId12"/>
    <p:sldId id="268" r:id="rId13"/>
    <p:sldId id="269" r:id="rId14"/>
    <p:sldId id="270" r:id="rId15"/>
  </p:sldIdLst>
  <p:sldSz cx="12192000" cy="6858000"/>
  <p:notesSz cx="7099300" cy="102346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96" y="4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295476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13089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96286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9330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544905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2192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10/3/2019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50444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10/3/2019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64313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10/3/2019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76607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smtClean="0"/>
              <a:t>10/3/2019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49312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19256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10/3/2019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188525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1" r:id="rId1"/>
    <p:sldLayoutId id="2147483712" r:id="rId2"/>
    <p:sldLayoutId id="2147483713" r:id="rId3"/>
    <p:sldLayoutId id="2147483714" r:id="rId4"/>
    <p:sldLayoutId id="2147483715" r:id="rId5"/>
    <p:sldLayoutId id="2147483716" r:id="rId6"/>
    <p:sldLayoutId id="2147483717" r:id="rId7"/>
    <p:sldLayoutId id="2147483718" r:id="rId8"/>
    <p:sldLayoutId id="2147483719" r:id="rId9"/>
    <p:sldLayoutId id="2147483720" r:id="rId10"/>
    <p:sldLayoutId id="214748372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AT" dirty="0" smtClean="0"/>
              <a:t>Übung – Deutschsprachige Phonetik 1: Satzmelodie</a:t>
            </a:r>
            <a:endParaRPr lang="de-AT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de-AT" dirty="0" smtClean="0"/>
              <a:t>NJ_G111</a:t>
            </a:r>
          </a:p>
          <a:p>
            <a:r>
              <a:rPr lang="de-AT" dirty="0" smtClean="0"/>
              <a:t>Johanna </a:t>
            </a:r>
            <a:r>
              <a:rPr lang="de-AT" dirty="0" err="1" smtClean="0"/>
              <a:t>Dalsant</a:t>
            </a:r>
            <a:r>
              <a:rPr lang="de-AT" dirty="0" smtClean="0"/>
              <a:t>, M.A.</a:t>
            </a:r>
          </a:p>
          <a:p>
            <a:r>
              <a:rPr lang="de-AT" dirty="0" smtClean="0"/>
              <a:t>Di, 18:00-18:50 (Raum 64)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009551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de-AT"/>
              <a:t>Lösung 2. Silbe</a:t>
            </a:r>
          </a:p>
        </p:txBody>
      </p:sp>
      <p:sp>
        <p:nvSpPr>
          <p:cNvPr id="3" name="Zástupný symbol pro obsah 2"/>
          <p:cNvSpPr txBox="1">
            <a:spLocks noGrp="1"/>
          </p:cNvSpPr>
          <p:nvPr>
            <p:ph idx="1"/>
          </p:nvPr>
        </p:nvSpPr>
        <p:spPr/>
        <p:txBody>
          <a:bodyPr>
            <a:normAutofit fontScale="32500" lnSpcReduction="20000"/>
          </a:bodyPr>
          <a:lstStyle/>
          <a:p>
            <a:pPr lvl="0"/>
            <a:r>
              <a:rPr lang="de-AT" sz="4400"/>
              <a:t>Möbliert</a:t>
            </a:r>
          </a:p>
          <a:p>
            <a:pPr lvl="0"/>
            <a:r>
              <a:rPr lang="de-AT" sz="4400"/>
              <a:t>Büro</a:t>
            </a:r>
          </a:p>
          <a:p>
            <a:pPr lvl="0"/>
            <a:r>
              <a:rPr lang="de-AT" sz="4400"/>
              <a:t>Bequem</a:t>
            </a:r>
          </a:p>
          <a:p>
            <a:pPr lvl="0"/>
            <a:r>
              <a:rPr lang="de-AT" sz="4400"/>
              <a:t>Gebäude</a:t>
            </a:r>
          </a:p>
          <a:p>
            <a:pPr lvl="0"/>
            <a:r>
              <a:rPr lang="de-AT" sz="4400"/>
              <a:t>Adresse</a:t>
            </a:r>
          </a:p>
          <a:p>
            <a:pPr lvl="0"/>
            <a:r>
              <a:rPr lang="de-AT" sz="4400"/>
              <a:t>Allee</a:t>
            </a:r>
          </a:p>
          <a:p>
            <a:pPr lvl="0"/>
            <a:r>
              <a:rPr lang="de-AT" sz="4400"/>
              <a:t>Apartment</a:t>
            </a:r>
          </a:p>
          <a:p>
            <a:pPr lvl="0"/>
            <a:r>
              <a:rPr lang="de-AT" sz="4400"/>
              <a:t>Balkon</a:t>
            </a:r>
          </a:p>
          <a:p>
            <a:pPr lvl="0"/>
            <a:r>
              <a:rPr lang="de-AT" sz="4400"/>
              <a:t>Besichtigen</a:t>
            </a:r>
          </a:p>
          <a:p>
            <a:pPr lvl="0"/>
            <a:r>
              <a:rPr lang="de-AT" sz="4400"/>
              <a:t>Familie</a:t>
            </a:r>
          </a:p>
          <a:p>
            <a:pPr lvl="0"/>
            <a:r>
              <a:rPr lang="de-AT" sz="4400"/>
              <a:t>Garage</a:t>
            </a:r>
          </a:p>
          <a:p>
            <a:pPr lvl="0"/>
            <a:r>
              <a:rPr lang="de-AT" sz="4400"/>
              <a:t>Gardine </a:t>
            </a:r>
          </a:p>
        </p:txBody>
      </p:sp>
    </p:spTree>
    <p:extLst>
      <p:ext uri="{BB962C8B-B14F-4D97-AF65-F5344CB8AC3E}">
        <p14:creationId xmlns:p14="http://schemas.microsoft.com/office/powerpoint/2010/main" val="14954177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de-AT"/>
              <a:t>Lösung 3. Silbe</a:t>
            </a:r>
          </a:p>
        </p:txBody>
      </p:sp>
      <p:sp>
        <p:nvSpPr>
          <p:cNvPr id="3" name="Zástupný symbol pro obsah 2"/>
          <p:cNvSpPr txBox="1"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lvl="0"/>
            <a:r>
              <a:rPr lang="de-AT" sz="4400"/>
              <a:t>Reparieren</a:t>
            </a:r>
          </a:p>
          <a:p>
            <a:pPr lvl="0"/>
            <a:r>
              <a:rPr lang="de-AT" sz="4400"/>
              <a:t>renovieren</a:t>
            </a:r>
          </a:p>
          <a:p>
            <a:pPr lvl="0"/>
            <a:r>
              <a:rPr lang="de-AT" sz="4400"/>
              <a:t>Batterie</a:t>
            </a:r>
          </a:p>
          <a:p>
            <a:pPr lvl="0"/>
            <a:r>
              <a:rPr lang="de-AT" sz="4400"/>
              <a:t>Bäckerei</a:t>
            </a:r>
          </a:p>
          <a:p>
            <a:pPr lvl="0"/>
            <a:r>
              <a:rPr lang="de-AT" sz="4400"/>
              <a:t>dekorieren</a:t>
            </a:r>
          </a:p>
          <a:p>
            <a:pPr lvl="0"/>
            <a:r>
              <a:rPr lang="de-AT" sz="4400"/>
              <a:t>finanzieren</a:t>
            </a:r>
          </a:p>
          <a:p>
            <a:pPr lvl="0"/>
            <a:r>
              <a:rPr lang="de-AT" sz="4400"/>
              <a:t>installieren</a:t>
            </a:r>
          </a:p>
          <a:p>
            <a:pPr lvl="0"/>
            <a:r>
              <a:rPr lang="de-AT" sz="4400"/>
              <a:t>reklamieren </a:t>
            </a:r>
          </a:p>
        </p:txBody>
      </p:sp>
    </p:spTree>
    <p:extLst>
      <p:ext uri="{BB962C8B-B14F-4D97-AF65-F5344CB8AC3E}">
        <p14:creationId xmlns:p14="http://schemas.microsoft.com/office/powerpoint/2010/main" val="21949638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de-AT"/>
              <a:t>Übung 4</a:t>
            </a:r>
          </a:p>
        </p:txBody>
      </p:sp>
      <p:sp>
        <p:nvSpPr>
          <p:cNvPr id="3" name="Zástupný symbol pro obsah 2"/>
          <p:cNvSpPr txBox="1"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lnSpc>
                <a:spcPct val="70000"/>
              </a:lnSpc>
            </a:pPr>
            <a:r>
              <a:rPr lang="de-AT" sz="1700"/>
              <a:t>A Nach Ẹngland. 			B Nach Ẹngland? Aber ohne mich!</a:t>
            </a:r>
          </a:p>
          <a:p>
            <a:pPr lvl="0">
              <a:lnSpc>
                <a:spcPct val="70000"/>
              </a:lnSpc>
            </a:pPr>
            <a:r>
              <a:rPr lang="de-AT" sz="1700"/>
              <a:t>A Oder vielleicht nach Frạnkreich?	B Nach Frạnkreich? Nicht mit mir!</a:t>
            </a:r>
          </a:p>
          <a:p>
            <a:pPr lvl="0">
              <a:lnSpc>
                <a:spcPct val="70000"/>
              </a:lnSpc>
            </a:pPr>
            <a:r>
              <a:rPr lang="de-AT" sz="1700"/>
              <a:t>A Fahren wir doch nach It</a:t>
            </a:r>
            <a:r>
              <a:rPr lang="de-AT" sz="1700" u="sng"/>
              <a:t>a</a:t>
            </a:r>
            <a:r>
              <a:rPr lang="de-AT" sz="1700"/>
              <a:t>lien.	B Nach It</a:t>
            </a:r>
            <a:r>
              <a:rPr lang="de-AT" sz="1700" u="sng"/>
              <a:t>a</a:t>
            </a:r>
            <a:r>
              <a:rPr lang="de-AT" sz="1700"/>
              <a:t>lien? Ich bleibe hier!</a:t>
            </a:r>
          </a:p>
          <a:p>
            <a:pPr lvl="0">
              <a:lnSpc>
                <a:spcPct val="70000"/>
              </a:lnSpc>
            </a:pPr>
            <a:r>
              <a:rPr lang="de-AT" sz="1700"/>
              <a:t>A In die Mongol</a:t>
            </a:r>
            <a:r>
              <a:rPr lang="de-AT" sz="1700" u="sng"/>
              <a:t>ei</a:t>
            </a:r>
            <a:r>
              <a:rPr lang="de-AT" sz="1700"/>
              <a:t>?			B In die Mongol</a:t>
            </a:r>
            <a:r>
              <a:rPr lang="de-AT" sz="1700" u="sng"/>
              <a:t>ei</a:t>
            </a:r>
            <a:r>
              <a:rPr lang="de-AT" sz="1700"/>
              <a:t>? Viel zu weit!</a:t>
            </a:r>
          </a:p>
          <a:p>
            <a:pPr lvl="0">
              <a:lnSpc>
                <a:spcPct val="70000"/>
              </a:lnSpc>
            </a:pPr>
            <a:r>
              <a:rPr lang="de-AT" sz="1700"/>
              <a:t>A Wie wär`s mit Lụxemburg?		B Lụxemburg? Viel zu teuer.</a:t>
            </a:r>
          </a:p>
          <a:p>
            <a:pPr lvl="0">
              <a:lnSpc>
                <a:spcPct val="70000"/>
              </a:lnSpc>
            </a:pPr>
            <a:r>
              <a:rPr lang="de-AT" sz="1700"/>
              <a:t>A Dann Nọrwegen. 			B Nọrwegen? Ohne mich.</a:t>
            </a:r>
          </a:p>
          <a:p>
            <a:pPr lvl="0">
              <a:lnSpc>
                <a:spcPct val="70000"/>
              </a:lnSpc>
            </a:pPr>
            <a:r>
              <a:rPr lang="de-AT" sz="1700"/>
              <a:t>A Und Argent</a:t>
            </a:r>
            <a:r>
              <a:rPr lang="de-AT" sz="1700" u="sng"/>
              <a:t>i</a:t>
            </a:r>
            <a:r>
              <a:rPr lang="de-AT" sz="1700"/>
              <a:t>nien?			B Argent</a:t>
            </a:r>
            <a:r>
              <a:rPr lang="de-AT" sz="1700" u="sng"/>
              <a:t>i</a:t>
            </a:r>
            <a:r>
              <a:rPr lang="de-AT" sz="1700"/>
              <a:t>nien? Aber nicht mit mir!</a:t>
            </a:r>
          </a:p>
          <a:p>
            <a:pPr lvl="0">
              <a:lnSpc>
                <a:spcPct val="70000"/>
              </a:lnSpc>
            </a:pPr>
            <a:r>
              <a:rPr lang="de-AT" sz="1700"/>
              <a:t>A Oder doch nach Indon</a:t>
            </a:r>
            <a:r>
              <a:rPr lang="de-AT" sz="1700" u="sng"/>
              <a:t>e</a:t>
            </a:r>
            <a:r>
              <a:rPr lang="de-AT" sz="1700"/>
              <a:t>sien?	B Nach Indon</a:t>
            </a:r>
            <a:r>
              <a:rPr lang="de-AT" sz="1700" u="sng"/>
              <a:t>e</a:t>
            </a:r>
            <a:r>
              <a:rPr lang="de-AT" sz="1700"/>
              <a:t>sien? Viel zu heiß!</a:t>
            </a:r>
          </a:p>
          <a:p>
            <a:pPr lvl="0">
              <a:lnSpc>
                <a:spcPct val="70000"/>
              </a:lnSpc>
            </a:pPr>
            <a:r>
              <a:rPr lang="de-AT" sz="1700"/>
              <a:t>A Dann eben nach Austr</a:t>
            </a:r>
            <a:r>
              <a:rPr lang="de-AT" sz="1700" u="sng"/>
              <a:t>a</a:t>
            </a:r>
            <a:r>
              <a:rPr lang="de-AT" sz="1700"/>
              <a:t>lien		B Nach Austr</a:t>
            </a:r>
            <a:r>
              <a:rPr lang="de-AT" sz="1700" u="sng"/>
              <a:t>a</a:t>
            </a:r>
            <a:r>
              <a:rPr lang="de-AT" sz="1700"/>
              <a:t>lien? Dafür habe ich keine Zeit!</a:t>
            </a:r>
          </a:p>
          <a:p>
            <a:pPr lvl="0">
              <a:lnSpc>
                <a:spcPct val="70000"/>
              </a:lnSpc>
            </a:pPr>
            <a:r>
              <a:rPr lang="en-US" sz="1700"/>
              <a:t>A Neus</a:t>
            </a:r>
            <a:r>
              <a:rPr lang="en-US" sz="1700" u="sng"/>
              <a:t>ee</a:t>
            </a:r>
            <a:r>
              <a:rPr lang="en-US" sz="1700"/>
              <a:t>land wäre toll.		</a:t>
            </a:r>
            <a:r>
              <a:rPr lang="de-AT" sz="1700"/>
              <a:t>B </a:t>
            </a:r>
            <a:r>
              <a:rPr lang="en-US" sz="1700"/>
              <a:t>Neus</a:t>
            </a:r>
            <a:r>
              <a:rPr lang="en-US" sz="1700" u="sng"/>
              <a:t>ee</a:t>
            </a:r>
            <a:r>
              <a:rPr lang="en-US" sz="1700"/>
              <a:t>land</a:t>
            </a:r>
            <a:r>
              <a:rPr lang="de-AT" sz="1700"/>
              <a:t>? Nie im Leben!</a:t>
            </a:r>
          </a:p>
          <a:p>
            <a:pPr lvl="0">
              <a:lnSpc>
                <a:spcPct val="70000"/>
              </a:lnSpc>
            </a:pPr>
            <a:r>
              <a:rPr lang="de-AT" sz="1700"/>
              <a:t>A Alạska wäre herrlich. 		B Alạska? Viel zu kalt.</a:t>
            </a:r>
          </a:p>
          <a:p>
            <a:pPr lvl="0">
              <a:lnSpc>
                <a:spcPct val="70000"/>
              </a:lnSpc>
            </a:pPr>
            <a:endParaRPr lang="de-AT" sz="1700"/>
          </a:p>
        </p:txBody>
      </p:sp>
    </p:spTree>
    <p:extLst>
      <p:ext uri="{BB962C8B-B14F-4D97-AF65-F5344CB8AC3E}">
        <p14:creationId xmlns:p14="http://schemas.microsoft.com/office/powerpoint/2010/main" val="20609216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de-AT"/>
              <a:t>Üben Sie zu zweit</a:t>
            </a:r>
          </a:p>
        </p:txBody>
      </p:sp>
      <p:sp>
        <p:nvSpPr>
          <p:cNvPr id="3" name="Zástupný symbol pro obsah 2"/>
          <p:cNvSpPr txBox="1"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de-AT"/>
              <a:t>				B Wohin willst du?</a:t>
            </a:r>
          </a:p>
          <a:p>
            <a:pPr marL="0" lvl="0" indent="0">
              <a:buNone/>
            </a:pPr>
            <a:r>
              <a:rPr lang="de-AT"/>
              <a:t>A Nach …			B Nach… Ohne mich!</a:t>
            </a:r>
          </a:p>
          <a:p>
            <a:pPr marL="0" lvl="0" indent="0">
              <a:buNone/>
            </a:pPr>
            <a:r>
              <a:rPr lang="de-AT"/>
              <a:t>A …				B ….</a:t>
            </a:r>
          </a:p>
        </p:txBody>
      </p:sp>
      <p:sp>
        <p:nvSpPr>
          <p:cNvPr id="4" name="Oválný bublinový popisek 3"/>
          <p:cNvSpPr/>
          <p:nvPr/>
        </p:nvSpPr>
        <p:spPr>
          <a:xfrm>
            <a:off x="4639729" y="3352803"/>
            <a:ext cx="3251204" cy="2082802"/>
          </a:xfrm>
          <a:custGeom>
            <a:avLst>
              <a:gd name="f0" fmla="val 6300"/>
              <a:gd name="f1" fmla="val 24300"/>
            </a:avLst>
            <a:gdLst>
              <a:gd name="f2" fmla="val 21600000"/>
              <a:gd name="f3" fmla="val 10800000"/>
              <a:gd name="f4" fmla="val 5400000"/>
              <a:gd name="f5" fmla="val 180"/>
              <a:gd name="f6" fmla="val w"/>
              <a:gd name="f7" fmla="val h"/>
              <a:gd name="f8" fmla="*/ 5419351 1 1725033"/>
              <a:gd name="f9" fmla="val -2147483647"/>
              <a:gd name="f10" fmla="val 2147483647"/>
              <a:gd name="f11" fmla="min 0 21600"/>
              <a:gd name="f12" fmla="max 0 21600"/>
              <a:gd name="f13" fmla="+- 0 0 0"/>
              <a:gd name="f14" fmla="+- 0 0 180"/>
              <a:gd name="f15" fmla="+- 0 0 -194"/>
              <a:gd name="f16" fmla="*/ f6 1 21600"/>
              <a:gd name="f17" fmla="*/ f7 1 21600"/>
              <a:gd name="f18" fmla="*/ f8 1 180"/>
              <a:gd name="f19" fmla="pin -2147483647 f0 2147483647"/>
              <a:gd name="f20" fmla="pin -2147483647 f1 2147483647"/>
              <a:gd name="f21" fmla="+- f12 0 f11"/>
              <a:gd name="f22" fmla="*/ f13 f3 1"/>
              <a:gd name="f23" fmla="*/ f14 f3 1"/>
              <a:gd name="f24" fmla="*/ f15 f3 1"/>
              <a:gd name="f25" fmla="+- f19 0 10800"/>
              <a:gd name="f26" fmla="+- f20 0 10800"/>
              <a:gd name="f27" fmla="*/ f19 f16 1"/>
              <a:gd name="f28" fmla="*/ f20 f17 1"/>
              <a:gd name="f29" fmla="*/ 3200 f16 1"/>
              <a:gd name="f30" fmla="*/ 18400 f16 1"/>
              <a:gd name="f31" fmla="*/ 18400 f17 1"/>
              <a:gd name="f32" fmla="*/ 3200 f17 1"/>
              <a:gd name="f33" fmla="*/ f21 1 2"/>
              <a:gd name="f34" fmla="*/ 3160 f16 1"/>
              <a:gd name="f35" fmla="*/ 3160 f17 1"/>
              <a:gd name="f36" fmla="*/ f22 1 f5"/>
              <a:gd name="f37" fmla="*/ 18440 f17 1"/>
              <a:gd name="f38" fmla="*/ f23 1 f5"/>
              <a:gd name="f39" fmla="*/ 18440 f16 1"/>
              <a:gd name="f40" fmla="*/ f24 1 f5"/>
              <a:gd name="f41" fmla="*/ f25 f25 1"/>
              <a:gd name="f42" fmla="*/ f26 f26 1"/>
              <a:gd name="f43" fmla="+- 0 0 f26"/>
              <a:gd name="f44" fmla="+- 0 0 f25"/>
              <a:gd name="f45" fmla="+- f11 f33 0"/>
              <a:gd name="f46" fmla="*/ f33 f33 1"/>
              <a:gd name="f47" fmla="+- f36 0 f4"/>
              <a:gd name="f48" fmla="+- f38 0 f4"/>
              <a:gd name="f49" fmla="+- f40 0 f4"/>
              <a:gd name="f50" fmla="+- f41 f42 0"/>
              <a:gd name="f51" fmla="at2 f43 f44"/>
              <a:gd name="f52" fmla="sqrt f50"/>
              <a:gd name="f53" fmla="+- f51 f4 0"/>
              <a:gd name="f54" fmla="+- f52 0 10800"/>
              <a:gd name="f55" fmla="*/ f53 f8 1"/>
              <a:gd name="f56" fmla="*/ f55 1 f3"/>
              <a:gd name="f57" fmla="+- 0 0 f56"/>
              <a:gd name="f58" fmla="val f57"/>
              <a:gd name="f59" fmla="*/ f58 1 f18"/>
              <a:gd name="f60" fmla="+- f59 0 10"/>
              <a:gd name="f61" fmla="+- f59 10 0"/>
              <a:gd name="f62" fmla="*/ f59 f18 1"/>
              <a:gd name="f63" fmla="+- 0 0 f62"/>
              <a:gd name="f64" fmla="*/ f60 f18 1"/>
              <a:gd name="f65" fmla="*/ f61 f18 1"/>
              <a:gd name="f66" fmla="*/ f63 f3 1"/>
              <a:gd name="f67" fmla="+- 0 0 f64"/>
              <a:gd name="f68" fmla="+- 0 0 f65"/>
              <a:gd name="f69" fmla="*/ f66 1 f8"/>
              <a:gd name="f70" fmla="*/ f67 f3 1"/>
              <a:gd name="f71" fmla="*/ f68 f3 1"/>
              <a:gd name="f72" fmla="+- f69 0 f4"/>
              <a:gd name="f73" fmla="*/ f70 1 f8"/>
              <a:gd name="f74" fmla="*/ f71 1 f8"/>
              <a:gd name="f75" fmla="sin 1 f72"/>
              <a:gd name="f76" fmla="cos 1 f72"/>
              <a:gd name="f77" fmla="+- f73 0 f4"/>
              <a:gd name="f78" fmla="+- f74 0 f4"/>
              <a:gd name="f79" fmla="+- 0 0 f75"/>
              <a:gd name="f80" fmla="+- 0 0 f76"/>
              <a:gd name="f81" fmla="sin 1 f77"/>
              <a:gd name="f82" fmla="cos 1 f77"/>
              <a:gd name="f83" fmla="sin 1 f78"/>
              <a:gd name="f84" fmla="cos 1 f78"/>
              <a:gd name="f85" fmla="*/ 10800 f79 1"/>
              <a:gd name="f86" fmla="*/ 10800 f80 1"/>
              <a:gd name="f87" fmla="+- 0 0 f81"/>
              <a:gd name="f88" fmla="+- 0 0 f82"/>
              <a:gd name="f89" fmla="+- 0 0 f83"/>
              <a:gd name="f90" fmla="+- 0 0 f84"/>
              <a:gd name="f91" fmla="+- f85 10800 0"/>
              <a:gd name="f92" fmla="+- f86 10800 0"/>
              <a:gd name="f93" fmla="*/ 10800 f87 1"/>
              <a:gd name="f94" fmla="*/ 10800 f88 1"/>
              <a:gd name="f95" fmla="*/ 10800 f89 1"/>
              <a:gd name="f96" fmla="*/ 10800 f90 1"/>
              <a:gd name="f97" fmla="?: f54 f19 f91"/>
              <a:gd name="f98" fmla="?: f54 f20 f92"/>
              <a:gd name="f99" fmla="+- f93 10800 0"/>
              <a:gd name="f100" fmla="+- f94 10800 0"/>
              <a:gd name="f101" fmla="+- f95 10800 0"/>
              <a:gd name="f102" fmla="+- f96 10800 0"/>
              <a:gd name="f103" fmla="+- f101 0 f45"/>
              <a:gd name="f104" fmla="+- f102 0 f45"/>
              <a:gd name="f105" fmla="+- f99 0 f45"/>
              <a:gd name="f106" fmla="+- f100 0 f45"/>
              <a:gd name="f107" fmla="*/ f97 f16 1"/>
              <a:gd name="f108" fmla="*/ f98 f17 1"/>
              <a:gd name="f109" fmla="at2 f103 f104"/>
              <a:gd name="f110" fmla="at2 f105 f106"/>
              <a:gd name="f111" fmla="+- f109 f4 0"/>
              <a:gd name="f112" fmla="+- f110 f4 0"/>
              <a:gd name="f113" fmla="*/ f111 f8 1"/>
              <a:gd name="f114" fmla="*/ f112 f8 1"/>
              <a:gd name="f115" fmla="*/ f113 1 f3"/>
              <a:gd name="f116" fmla="*/ f114 1 f3"/>
              <a:gd name="f117" fmla="+- 0 0 f115"/>
              <a:gd name="f118" fmla="+- 0 0 f116"/>
              <a:gd name="f119" fmla="+- 0 0 f117"/>
              <a:gd name="f120" fmla="+- 0 0 f118"/>
              <a:gd name="f121" fmla="*/ f119 f3 1"/>
              <a:gd name="f122" fmla="*/ f120 f3 1"/>
              <a:gd name="f123" fmla="*/ f121 1 f8"/>
              <a:gd name="f124" fmla="*/ f122 1 f8"/>
              <a:gd name="f125" fmla="+- f123 0 f4"/>
              <a:gd name="f126" fmla="+- f124 0 f4"/>
              <a:gd name="f127" fmla="cos 1 f125"/>
              <a:gd name="f128" fmla="sin 1 f125"/>
              <a:gd name="f129" fmla="+- f126 0 f125"/>
              <a:gd name="f130" fmla="+- 0 0 f127"/>
              <a:gd name="f131" fmla="+- 0 0 f128"/>
              <a:gd name="f132" fmla="+- f129 f2 0"/>
              <a:gd name="f133" fmla="*/ f33 f130 1"/>
              <a:gd name="f134" fmla="*/ f33 f131 1"/>
              <a:gd name="f135" fmla="?: f129 f129 f132"/>
              <a:gd name="f136" fmla="*/ f133 f133 1"/>
              <a:gd name="f137" fmla="*/ f134 f134 1"/>
              <a:gd name="f138" fmla="+- f136 f137 0"/>
              <a:gd name="f139" fmla="sqrt f138"/>
              <a:gd name="f140" fmla="*/ f46 1 f139"/>
              <a:gd name="f141" fmla="*/ f130 f140 1"/>
              <a:gd name="f142" fmla="*/ f131 f140 1"/>
              <a:gd name="f143" fmla="+- f45 0 f141"/>
              <a:gd name="f144" fmla="+- f45 0 f142"/>
            </a:gdLst>
            <a:ahLst>
              <a:ahXY gdRefX="f0" minX="f9" maxX="f10" gdRefY="f1" minY="f9" maxY="f10">
                <a:pos x="f27" y="f28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47">
                <a:pos x="f34" y="f35"/>
              </a:cxn>
              <a:cxn ang="f48">
                <a:pos x="f34" y="f37"/>
              </a:cxn>
              <a:cxn ang="f48">
                <a:pos x="f39" y="f37"/>
              </a:cxn>
              <a:cxn ang="f47">
                <a:pos x="f39" y="f35"/>
              </a:cxn>
              <a:cxn ang="f49">
                <a:pos x="f107" y="f108"/>
              </a:cxn>
            </a:cxnLst>
            <a:rect l="f29" t="f32" r="f30" b="f31"/>
            <a:pathLst>
              <a:path w="21600" h="21600">
                <a:moveTo>
                  <a:pt x="f143" y="f144"/>
                </a:moveTo>
                <a:arcTo wR="f33" hR="f33" stAng="f125" swAng="f135"/>
                <a:lnTo>
                  <a:pt x="f97" y="f98"/>
                </a:lnTo>
                <a:close/>
              </a:path>
            </a:pathLst>
          </a:custGeom>
          <a:solidFill>
            <a:srgbClr val="E48312"/>
          </a:solidFill>
          <a:ln w="15873" cap="flat">
            <a:solidFill>
              <a:srgbClr val="A75F0A"/>
            </a:solidFill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AT" sz="1800" b="0" i="0" u="none" strike="noStrike" kern="1200" cap="none" spc="0" baseline="0">
              <a:solidFill>
                <a:srgbClr val="FFFFFF"/>
              </a:solidFill>
              <a:uFillTx/>
              <a:latin typeface="Calibri"/>
            </a:endParaRPr>
          </a:p>
        </p:txBody>
      </p:sp>
      <p:sp>
        <p:nvSpPr>
          <p:cNvPr id="5" name="Oválný bublinový popisek 4"/>
          <p:cNvSpPr/>
          <p:nvPr/>
        </p:nvSpPr>
        <p:spPr>
          <a:xfrm>
            <a:off x="6671736" y="3344326"/>
            <a:ext cx="3251204" cy="2082802"/>
          </a:xfrm>
          <a:custGeom>
            <a:avLst>
              <a:gd name="f0" fmla="val 15188"/>
              <a:gd name="f1" fmla="val 24476"/>
            </a:avLst>
            <a:gdLst>
              <a:gd name="f2" fmla="val 21600000"/>
              <a:gd name="f3" fmla="val 10800000"/>
              <a:gd name="f4" fmla="val 5400000"/>
              <a:gd name="f5" fmla="val 180"/>
              <a:gd name="f6" fmla="val w"/>
              <a:gd name="f7" fmla="val h"/>
              <a:gd name="f8" fmla="*/ 5419351 1 1725033"/>
              <a:gd name="f9" fmla="val -2147483647"/>
              <a:gd name="f10" fmla="val 2147483647"/>
              <a:gd name="f11" fmla="min 0 21600"/>
              <a:gd name="f12" fmla="max 0 21600"/>
              <a:gd name="f13" fmla="+- 0 0 0"/>
              <a:gd name="f14" fmla="+- 0 0 180"/>
              <a:gd name="f15" fmla="+- 0 0 -194"/>
              <a:gd name="f16" fmla="*/ f6 1 21600"/>
              <a:gd name="f17" fmla="*/ f7 1 21600"/>
              <a:gd name="f18" fmla="*/ f8 1 180"/>
              <a:gd name="f19" fmla="pin -2147483647 f0 2147483647"/>
              <a:gd name="f20" fmla="pin -2147483647 f1 2147483647"/>
              <a:gd name="f21" fmla="+- f12 0 f11"/>
              <a:gd name="f22" fmla="*/ f13 f3 1"/>
              <a:gd name="f23" fmla="*/ f14 f3 1"/>
              <a:gd name="f24" fmla="*/ f15 f3 1"/>
              <a:gd name="f25" fmla="+- f19 0 10800"/>
              <a:gd name="f26" fmla="+- f20 0 10800"/>
              <a:gd name="f27" fmla="*/ f19 f16 1"/>
              <a:gd name="f28" fmla="*/ f20 f17 1"/>
              <a:gd name="f29" fmla="*/ 3200 f16 1"/>
              <a:gd name="f30" fmla="*/ 18400 f16 1"/>
              <a:gd name="f31" fmla="*/ 18400 f17 1"/>
              <a:gd name="f32" fmla="*/ 3200 f17 1"/>
              <a:gd name="f33" fmla="*/ f21 1 2"/>
              <a:gd name="f34" fmla="*/ 3160 f16 1"/>
              <a:gd name="f35" fmla="*/ 3160 f17 1"/>
              <a:gd name="f36" fmla="*/ f22 1 f5"/>
              <a:gd name="f37" fmla="*/ 18440 f17 1"/>
              <a:gd name="f38" fmla="*/ f23 1 f5"/>
              <a:gd name="f39" fmla="*/ 18440 f16 1"/>
              <a:gd name="f40" fmla="*/ f24 1 f5"/>
              <a:gd name="f41" fmla="*/ f25 f25 1"/>
              <a:gd name="f42" fmla="*/ f26 f26 1"/>
              <a:gd name="f43" fmla="+- 0 0 f26"/>
              <a:gd name="f44" fmla="+- 0 0 f25"/>
              <a:gd name="f45" fmla="+- f11 f33 0"/>
              <a:gd name="f46" fmla="*/ f33 f33 1"/>
              <a:gd name="f47" fmla="+- f36 0 f4"/>
              <a:gd name="f48" fmla="+- f38 0 f4"/>
              <a:gd name="f49" fmla="+- f40 0 f4"/>
              <a:gd name="f50" fmla="+- f41 f42 0"/>
              <a:gd name="f51" fmla="at2 f43 f44"/>
              <a:gd name="f52" fmla="sqrt f50"/>
              <a:gd name="f53" fmla="+- f51 f4 0"/>
              <a:gd name="f54" fmla="+- f52 0 10800"/>
              <a:gd name="f55" fmla="*/ f53 f8 1"/>
              <a:gd name="f56" fmla="*/ f55 1 f3"/>
              <a:gd name="f57" fmla="+- 0 0 f56"/>
              <a:gd name="f58" fmla="val f57"/>
              <a:gd name="f59" fmla="*/ f58 1 f18"/>
              <a:gd name="f60" fmla="+- f59 0 10"/>
              <a:gd name="f61" fmla="+- f59 10 0"/>
              <a:gd name="f62" fmla="*/ f59 f18 1"/>
              <a:gd name="f63" fmla="+- 0 0 f62"/>
              <a:gd name="f64" fmla="*/ f60 f18 1"/>
              <a:gd name="f65" fmla="*/ f61 f18 1"/>
              <a:gd name="f66" fmla="*/ f63 f3 1"/>
              <a:gd name="f67" fmla="+- 0 0 f64"/>
              <a:gd name="f68" fmla="+- 0 0 f65"/>
              <a:gd name="f69" fmla="*/ f66 1 f8"/>
              <a:gd name="f70" fmla="*/ f67 f3 1"/>
              <a:gd name="f71" fmla="*/ f68 f3 1"/>
              <a:gd name="f72" fmla="+- f69 0 f4"/>
              <a:gd name="f73" fmla="*/ f70 1 f8"/>
              <a:gd name="f74" fmla="*/ f71 1 f8"/>
              <a:gd name="f75" fmla="sin 1 f72"/>
              <a:gd name="f76" fmla="cos 1 f72"/>
              <a:gd name="f77" fmla="+- f73 0 f4"/>
              <a:gd name="f78" fmla="+- f74 0 f4"/>
              <a:gd name="f79" fmla="+- 0 0 f75"/>
              <a:gd name="f80" fmla="+- 0 0 f76"/>
              <a:gd name="f81" fmla="sin 1 f77"/>
              <a:gd name="f82" fmla="cos 1 f77"/>
              <a:gd name="f83" fmla="sin 1 f78"/>
              <a:gd name="f84" fmla="cos 1 f78"/>
              <a:gd name="f85" fmla="*/ 10800 f79 1"/>
              <a:gd name="f86" fmla="*/ 10800 f80 1"/>
              <a:gd name="f87" fmla="+- 0 0 f81"/>
              <a:gd name="f88" fmla="+- 0 0 f82"/>
              <a:gd name="f89" fmla="+- 0 0 f83"/>
              <a:gd name="f90" fmla="+- 0 0 f84"/>
              <a:gd name="f91" fmla="+- f85 10800 0"/>
              <a:gd name="f92" fmla="+- f86 10800 0"/>
              <a:gd name="f93" fmla="*/ 10800 f87 1"/>
              <a:gd name="f94" fmla="*/ 10800 f88 1"/>
              <a:gd name="f95" fmla="*/ 10800 f89 1"/>
              <a:gd name="f96" fmla="*/ 10800 f90 1"/>
              <a:gd name="f97" fmla="?: f54 f19 f91"/>
              <a:gd name="f98" fmla="?: f54 f20 f92"/>
              <a:gd name="f99" fmla="+- f93 10800 0"/>
              <a:gd name="f100" fmla="+- f94 10800 0"/>
              <a:gd name="f101" fmla="+- f95 10800 0"/>
              <a:gd name="f102" fmla="+- f96 10800 0"/>
              <a:gd name="f103" fmla="+- f101 0 f45"/>
              <a:gd name="f104" fmla="+- f102 0 f45"/>
              <a:gd name="f105" fmla="+- f99 0 f45"/>
              <a:gd name="f106" fmla="+- f100 0 f45"/>
              <a:gd name="f107" fmla="*/ f97 f16 1"/>
              <a:gd name="f108" fmla="*/ f98 f17 1"/>
              <a:gd name="f109" fmla="at2 f103 f104"/>
              <a:gd name="f110" fmla="at2 f105 f106"/>
              <a:gd name="f111" fmla="+- f109 f4 0"/>
              <a:gd name="f112" fmla="+- f110 f4 0"/>
              <a:gd name="f113" fmla="*/ f111 f8 1"/>
              <a:gd name="f114" fmla="*/ f112 f8 1"/>
              <a:gd name="f115" fmla="*/ f113 1 f3"/>
              <a:gd name="f116" fmla="*/ f114 1 f3"/>
              <a:gd name="f117" fmla="+- 0 0 f115"/>
              <a:gd name="f118" fmla="+- 0 0 f116"/>
              <a:gd name="f119" fmla="+- 0 0 f117"/>
              <a:gd name="f120" fmla="+- 0 0 f118"/>
              <a:gd name="f121" fmla="*/ f119 f3 1"/>
              <a:gd name="f122" fmla="*/ f120 f3 1"/>
              <a:gd name="f123" fmla="*/ f121 1 f8"/>
              <a:gd name="f124" fmla="*/ f122 1 f8"/>
              <a:gd name="f125" fmla="+- f123 0 f4"/>
              <a:gd name="f126" fmla="+- f124 0 f4"/>
              <a:gd name="f127" fmla="cos 1 f125"/>
              <a:gd name="f128" fmla="sin 1 f125"/>
              <a:gd name="f129" fmla="+- f126 0 f125"/>
              <a:gd name="f130" fmla="+- 0 0 f127"/>
              <a:gd name="f131" fmla="+- 0 0 f128"/>
              <a:gd name="f132" fmla="+- f129 f2 0"/>
              <a:gd name="f133" fmla="*/ f33 f130 1"/>
              <a:gd name="f134" fmla="*/ f33 f131 1"/>
              <a:gd name="f135" fmla="?: f129 f129 f132"/>
              <a:gd name="f136" fmla="*/ f133 f133 1"/>
              <a:gd name="f137" fmla="*/ f134 f134 1"/>
              <a:gd name="f138" fmla="+- f136 f137 0"/>
              <a:gd name="f139" fmla="sqrt f138"/>
              <a:gd name="f140" fmla="*/ f46 1 f139"/>
              <a:gd name="f141" fmla="*/ f130 f140 1"/>
              <a:gd name="f142" fmla="*/ f131 f140 1"/>
              <a:gd name="f143" fmla="+- f45 0 f141"/>
              <a:gd name="f144" fmla="+- f45 0 f142"/>
            </a:gdLst>
            <a:ahLst>
              <a:ahXY gdRefX="f0" minX="f9" maxX="f10" gdRefY="f1" minY="f9" maxY="f10">
                <a:pos x="f27" y="f28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47">
                <a:pos x="f34" y="f35"/>
              </a:cxn>
              <a:cxn ang="f48">
                <a:pos x="f34" y="f37"/>
              </a:cxn>
              <a:cxn ang="f48">
                <a:pos x="f39" y="f37"/>
              </a:cxn>
              <a:cxn ang="f47">
                <a:pos x="f39" y="f35"/>
              </a:cxn>
              <a:cxn ang="f49">
                <a:pos x="f107" y="f108"/>
              </a:cxn>
            </a:cxnLst>
            <a:rect l="f29" t="f32" r="f30" b="f31"/>
            <a:pathLst>
              <a:path w="21600" h="21600">
                <a:moveTo>
                  <a:pt x="f143" y="f144"/>
                </a:moveTo>
                <a:arcTo wR="f33" hR="f33" stAng="f125" swAng="f135"/>
                <a:lnTo>
                  <a:pt x="f97" y="f98"/>
                </a:lnTo>
                <a:close/>
              </a:path>
            </a:pathLst>
          </a:custGeom>
          <a:solidFill>
            <a:srgbClr val="E48312"/>
          </a:solidFill>
          <a:ln w="15873" cap="flat">
            <a:solidFill>
              <a:srgbClr val="A75F0A"/>
            </a:solidFill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AT" sz="1800" b="0" i="0" u="none" strike="noStrike" kern="1200" cap="none" spc="0" baseline="0">
              <a:solidFill>
                <a:srgbClr val="FFFFFF"/>
              </a:solidFill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3680923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de-AT"/>
              <a:t>Literatur</a:t>
            </a:r>
          </a:p>
        </p:txBody>
      </p:sp>
      <p:sp>
        <p:nvSpPr>
          <p:cNvPr id="3" name="Zástupný symbol pro obsah 2"/>
          <p:cNvSpPr txBox="1"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Font typeface="Arial" pitchFamily="34"/>
              <a:buChar char="•"/>
            </a:pPr>
            <a:r>
              <a:rPr lang="de-AT" dirty="0"/>
              <a:t>Dieling, H., &amp; Hirschfeld, U. (2000). </a:t>
            </a:r>
            <a:r>
              <a:rPr lang="de-AT" i="1" dirty="0"/>
              <a:t>Phonetik lehren und lernen</a:t>
            </a:r>
            <a:r>
              <a:rPr lang="de-AT" dirty="0"/>
              <a:t>. München: Langenscheidt.</a:t>
            </a:r>
          </a:p>
          <a:p>
            <a:pPr lvl="0">
              <a:buFont typeface="Arial" pitchFamily="34"/>
              <a:buChar char="•"/>
            </a:pPr>
            <a:r>
              <a:rPr lang="de-AT" dirty="0"/>
              <a:t>Hirschfeld, U., Reinke, K., &amp; Eberhard, S. (Hrsg.). (2017). </a:t>
            </a:r>
            <a:r>
              <a:rPr lang="de-AT" i="1" dirty="0"/>
              <a:t>Phonothek intensiv. Aussprachetraining</a:t>
            </a:r>
            <a:r>
              <a:rPr lang="de-AT" dirty="0"/>
              <a:t>. Stuttgart: Klett.</a:t>
            </a:r>
          </a:p>
          <a:p>
            <a:pPr lvl="0">
              <a:buFont typeface="Arial" pitchFamily="34"/>
              <a:buChar char="•"/>
            </a:pPr>
            <a:r>
              <a:rPr lang="de-AT" dirty="0"/>
              <a:t>Reinke, K. (2012). </a:t>
            </a:r>
            <a:r>
              <a:rPr lang="de-AT" i="1" dirty="0" err="1"/>
              <a:t>Phonetiktrainer</a:t>
            </a:r>
            <a:r>
              <a:rPr lang="de-AT" i="1" dirty="0"/>
              <a:t> A1-B1</a:t>
            </a:r>
            <a:r>
              <a:rPr lang="de-AT" dirty="0"/>
              <a:t>. Stuttgart: Klett.</a:t>
            </a:r>
          </a:p>
          <a:p>
            <a:pPr lvl="0"/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8521748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Ziele</a:t>
            </a:r>
            <a:endParaRPr lang="de-AT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AT" dirty="0" smtClean="0"/>
          </a:p>
          <a:p>
            <a:endParaRPr lang="de-AT" dirty="0"/>
          </a:p>
          <a:p>
            <a:pPr>
              <a:buFont typeface="Arial" panose="020B0604020202020204" pitchFamily="34" charset="0"/>
              <a:buChar char="•"/>
            </a:pPr>
            <a:r>
              <a:rPr lang="de-AT" dirty="0" smtClean="0"/>
              <a:t>Unterschiedliche Laute wahrnehmen, diskriminieren und produzieren.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AT" dirty="0" smtClean="0"/>
              <a:t>Fachbegriffe kennen.</a:t>
            </a:r>
          </a:p>
          <a:p>
            <a:endParaRPr lang="de-AT" dirty="0" smtClean="0"/>
          </a:p>
        </p:txBody>
      </p:sp>
    </p:spTree>
    <p:extLst>
      <p:ext uri="{BB962C8B-B14F-4D97-AF65-F5344CB8AC3E}">
        <p14:creationId xmlns:p14="http://schemas.microsoft.com/office/powerpoint/2010/main" val="1011072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Fokus im ersten Semester</a:t>
            </a:r>
            <a:endParaRPr lang="de-AT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AT" dirty="0"/>
          </a:p>
          <a:p>
            <a:endParaRPr lang="de-AT" dirty="0" smtClean="0"/>
          </a:p>
          <a:p>
            <a:r>
              <a:rPr lang="de-AT" dirty="0" smtClean="0"/>
              <a:t>Prosodie und Vokale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116760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Anforderungen		</a:t>
            </a:r>
            <a:endParaRPr lang="de-AT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AT" dirty="0" smtClean="0"/>
              <a:t> </a:t>
            </a:r>
          </a:p>
          <a:p>
            <a:pPr marL="0" indent="0">
              <a:buNone/>
            </a:pPr>
            <a:endParaRPr lang="de-AT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de-AT" dirty="0" smtClean="0"/>
              <a:t> Kleiner schriftlicher Test am Ende des Semesters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AT" dirty="0" smtClean="0"/>
              <a:t> Einen kleinen vorgegebenen Text (möglichst fehlerfrei) selbst aufnehmen und zusenden.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824028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Übung 1</a:t>
            </a:r>
            <a:endParaRPr lang="de-AT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66129912"/>
              </p:ext>
            </p:extLst>
          </p:nvPr>
        </p:nvGraphicFramePr>
        <p:xfrm>
          <a:off x="897774" y="1737362"/>
          <a:ext cx="10490662" cy="433093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06354"/>
                <a:gridCol w="9684308"/>
              </a:tblGrid>
              <a:tr h="424287">
                <a:tc gridSpan="2">
                  <a:txBody>
                    <a:bodyPr/>
                    <a:lstStyle/>
                    <a:p>
                      <a:pPr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de-AT" sz="2400" dirty="0">
                          <a:effectLst/>
                        </a:rPr>
                        <a:t>Alles Lüge</a:t>
                      </a:r>
                      <a:endParaRPr lang="de-AT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 anchor="ctr"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</a:tr>
              <a:tr h="547008">
                <a:tc>
                  <a:txBody>
                    <a:bodyPr/>
                    <a:lstStyle/>
                    <a:p>
                      <a:pPr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de-AT" sz="2400">
                          <a:effectLst/>
                        </a:rPr>
                        <a:t>Sala:</a:t>
                      </a:r>
                      <a:endParaRPr lang="de-AT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de-AT" sz="2400" dirty="0">
                          <a:effectLst/>
                        </a:rPr>
                        <a:t>Kennst du Beethoven? </a:t>
                      </a:r>
                      <a:r>
                        <a:rPr lang="de-AT" sz="2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↗</a:t>
                      </a:r>
                      <a:endParaRPr lang="de-AT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 anchor="ctr"/>
                </a:tc>
              </a:tr>
              <a:tr h="566405">
                <a:tc>
                  <a:txBody>
                    <a:bodyPr/>
                    <a:lstStyle/>
                    <a:p>
                      <a:pPr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de-AT" sz="2400">
                          <a:effectLst/>
                        </a:rPr>
                        <a:t>Sim:</a:t>
                      </a:r>
                      <a:endParaRPr lang="de-AT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de-AT" sz="2400" dirty="0">
                          <a:effectLst/>
                        </a:rPr>
                        <a:t>Ja, </a:t>
                      </a:r>
                      <a:r>
                        <a:rPr lang="de-AT" sz="2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→</a:t>
                      </a:r>
                      <a:r>
                        <a:rPr lang="de-AT" sz="2400" dirty="0" smtClean="0">
                          <a:effectLst/>
                        </a:rPr>
                        <a:t> </a:t>
                      </a:r>
                      <a:r>
                        <a:rPr lang="de-AT" sz="2400" dirty="0">
                          <a:effectLst/>
                        </a:rPr>
                        <a:t>natürlich. </a:t>
                      </a:r>
                      <a:r>
                        <a:rPr lang="de-AT" sz="2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↘</a:t>
                      </a:r>
                      <a:endParaRPr lang="de-AT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 anchor="ctr"/>
                </a:tc>
              </a:tr>
              <a:tr h="566405">
                <a:tc>
                  <a:txBody>
                    <a:bodyPr/>
                    <a:lstStyle/>
                    <a:p>
                      <a:pPr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de-AT" sz="2400">
                          <a:effectLst/>
                        </a:rPr>
                        <a:t>Sala:</a:t>
                      </a:r>
                      <a:endParaRPr lang="de-AT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de-AT" sz="2400" dirty="0">
                          <a:effectLst/>
                        </a:rPr>
                        <a:t>Du kennst Beethoven? </a:t>
                      </a:r>
                      <a:r>
                        <a:rPr lang="de-AT" sz="2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↗</a:t>
                      </a:r>
                      <a:r>
                        <a:rPr lang="de-AT" sz="2400" dirty="0" smtClean="0">
                          <a:effectLst/>
                        </a:rPr>
                        <a:t> </a:t>
                      </a:r>
                      <a:r>
                        <a:rPr lang="de-AT" sz="2400" dirty="0">
                          <a:effectLst/>
                        </a:rPr>
                        <a:t>Wirklich? </a:t>
                      </a:r>
                      <a:r>
                        <a:rPr lang="de-AT" sz="2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↗</a:t>
                      </a:r>
                      <a:endParaRPr lang="de-AT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 anchor="ctr"/>
                </a:tc>
              </a:tr>
              <a:tr h="547008">
                <a:tc>
                  <a:txBody>
                    <a:bodyPr/>
                    <a:lstStyle/>
                    <a:p>
                      <a:pPr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de-AT" sz="2400">
                          <a:effectLst/>
                        </a:rPr>
                        <a:t>Sim:</a:t>
                      </a:r>
                      <a:endParaRPr lang="de-AT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de-AT" sz="2400" dirty="0">
                          <a:effectLst/>
                        </a:rPr>
                        <a:t>Klar, </a:t>
                      </a:r>
                      <a:r>
                        <a:rPr lang="de-AT" sz="2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→</a:t>
                      </a:r>
                      <a:r>
                        <a:rPr lang="de-AT" sz="2400" dirty="0" smtClean="0">
                          <a:effectLst/>
                        </a:rPr>
                        <a:t> </a:t>
                      </a:r>
                      <a:r>
                        <a:rPr lang="de-AT" sz="2400" dirty="0">
                          <a:effectLst/>
                        </a:rPr>
                        <a:t>den habe ich am Montag im Stadtcafé getroffen. </a:t>
                      </a:r>
                      <a:r>
                        <a:rPr lang="de-AT" sz="2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↘</a:t>
                      </a:r>
                      <a:endParaRPr lang="de-AT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 anchor="ctr"/>
                </a:tc>
              </a:tr>
              <a:tr h="566405">
                <a:tc>
                  <a:txBody>
                    <a:bodyPr/>
                    <a:lstStyle/>
                    <a:p>
                      <a:pPr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de-AT" sz="2400">
                          <a:effectLst/>
                        </a:rPr>
                        <a:t>Sala:</a:t>
                      </a:r>
                      <a:endParaRPr lang="de-AT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de-AT" sz="2400" dirty="0">
                          <a:effectLst/>
                        </a:rPr>
                        <a:t>Was? </a:t>
                      </a:r>
                      <a:r>
                        <a:rPr lang="de-AT" sz="2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↗</a:t>
                      </a:r>
                      <a:r>
                        <a:rPr lang="de-AT" sz="2400" dirty="0" smtClean="0">
                          <a:effectLst/>
                        </a:rPr>
                        <a:t> </a:t>
                      </a:r>
                      <a:r>
                        <a:rPr lang="de-AT" sz="2400" dirty="0">
                          <a:effectLst/>
                        </a:rPr>
                        <a:t>Jetzt lügst du aber! </a:t>
                      </a:r>
                      <a:r>
                        <a:rPr lang="de-AT" sz="2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↘</a:t>
                      </a:r>
                      <a:endParaRPr lang="de-AT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 anchor="ctr"/>
                </a:tc>
              </a:tr>
              <a:tr h="547008">
                <a:tc>
                  <a:txBody>
                    <a:bodyPr/>
                    <a:lstStyle/>
                    <a:p>
                      <a:pPr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de-AT" sz="2400">
                          <a:effectLst/>
                        </a:rPr>
                        <a:t>Sim:</a:t>
                      </a:r>
                      <a:endParaRPr lang="de-AT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de-AT" sz="2400" dirty="0">
                          <a:effectLst/>
                        </a:rPr>
                        <a:t>Ich lüge nie. </a:t>
                      </a:r>
                      <a:r>
                        <a:rPr lang="de-AT" sz="2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↘</a:t>
                      </a:r>
                      <a:endParaRPr lang="de-AT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 anchor="ctr"/>
                </a:tc>
              </a:tr>
              <a:tr h="566405">
                <a:tc>
                  <a:txBody>
                    <a:bodyPr/>
                    <a:lstStyle/>
                    <a:p>
                      <a:pPr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de-AT" sz="2400">
                          <a:effectLst/>
                        </a:rPr>
                        <a:t>Sala:</a:t>
                      </a:r>
                      <a:endParaRPr lang="de-AT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de-AT" sz="2400" dirty="0">
                          <a:effectLst/>
                        </a:rPr>
                        <a:t>Doch. </a:t>
                      </a:r>
                      <a:r>
                        <a:rPr lang="de-AT" sz="2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↘</a:t>
                      </a:r>
                      <a:r>
                        <a:rPr lang="de-AT" sz="2400" dirty="0" smtClean="0">
                          <a:effectLst/>
                        </a:rPr>
                        <a:t> </a:t>
                      </a:r>
                      <a:r>
                        <a:rPr lang="de-AT" sz="2400" dirty="0">
                          <a:effectLst/>
                        </a:rPr>
                        <a:t>Am Montag ist das Stadtcafé nämlich geschlossen. </a:t>
                      </a:r>
                      <a:r>
                        <a:rPr lang="de-AT" sz="2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↘</a:t>
                      </a:r>
                    </a:p>
                    <a:p>
                      <a:pPr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endParaRPr lang="de-AT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74802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Übung 2</a:t>
            </a:r>
            <a:endParaRPr lang="de-AT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75474337"/>
              </p:ext>
            </p:extLst>
          </p:nvPr>
        </p:nvGraphicFramePr>
        <p:xfrm>
          <a:off x="1097281" y="2128057"/>
          <a:ext cx="10058398" cy="247719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353495"/>
                <a:gridCol w="568301"/>
                <a:gridCol w="568301"/>
                <a:gridCol w="568301"/>
              </a:tblGrid>
              <a:tr h="619299">
                <a:tc>
                  <a:txBody>
                    <a:bodyPr/>
                    <a:lstStyle/>
                    <a:p>
                      <a:pPr>
                        <a:lnSpc>
                          <a:spcPts val="1350"/>
                        </a:lnSpc>
                        <a:spcAft>
                          <a:spcPts val="600"/>
                        </a:spcAft>
                      </a:pPr>
                      <a:r>
                        <a:rPr lang="de-AT" sz="2000" dirty="0">
                          <a:effectLst/>
                        </a:rPr>
                        <a:t>Punkte:</a:t>
                      </a:r>
                      <a:endParaRPr lang="de-AT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de-AT" sz="2000">
                          <a:effectLst/>
                        </a:rPr>
                        <a:t>↗</a:t>
                      </a:r>
                      <a:endParaRPr lang="de-AT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de-AT" sz="2000">
                          <a:effectLst/>
                        </a:rPr>
                        <a:t>↘</a:t>
                      </a:r>
                      <a:endParaRPr lang="de-AT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de-AT" sz="2000" dirty="0">
                          <a:effectLst/>
                        </a:rPr>
                        <a:t>→</a:t>
                      </a:r>
                      <a:endParaRPr lang="de-AT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28575" marB="28575" anchor="ctr"/>
                </a:tc>
              </a:tr>
              <a:tr h="619299">
                <a:tc>
                  <a:txBody>
                    <a:bodyPr/>
                    <a:lstStyle/>
                    <a:p>
                      <a:pPr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de-AT" sz="2000" dirty="0">
                          <a:effectLst/>
                        </a:rPr>
                        <a:t>Aussagen (Ich kenne Beethoven.)</a:t>
                      </a:r>
                      <a:endParaRPr lang="de-AT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de-AT" sz="2000" dirty="0">
                          <a:effectLst/>
                        </a:rPr>
                        <a:t> </a:t>
                      </a:r>
                      <a:endParaRPr lang="de-AT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de-AT" sz="2000" dirty="0">
                          <a:effectLst/>
                        </a:rPr>
                        <a:t> </a:t>
                      </a:r>
                      <a:r>
                        <a:rPr lang="de-AT" sz="2000" dirty="0" smtClean="0">
                          <a:effectLst/>
                        </a:rPr>
                        <a:t>x</a:t>
                      </a:r>
                      <a:endParaRPr lang="de-AT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de-AT" sz="2000">
                          <a:effectLst/>
                        </a:rPr>
                        <a:t> </a:t>
                      </a:r>
                      <a:endParaRPr lang="de-AT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28575" marB="28575" anchor="ctr"/>
                </a:tc>
              </a:tr>
              <a:tr h="619299">
                <a:tc>
                  <a:txBody>
                    <a:bodyPr/>
                    <a:lstStyle/>
                    <a:p>
                      <a:pPr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de-AT" sz="2000">
                          <a:effectLst/>
                        </a:rPr>
                        <a:t>Entscheidungsfragen (Kennst du Beethoven?)</a:t>
                      </a:r>
                      <a:endParaRPr lang="de-AT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de-AT" sz="2000" dirty="0">
                          <a:effectLst/>
                        </a:rPr>
                        <a:t> </a:t>
                      </a:r>
                      <a:r>
                        <a:rPr lang="de-AT" sz="2000" dirty="0" smtClean="0">
                          <a:effectLst/>
                        </a:rPr>
                        <a:t>x</a:t>
                      </a:r>
                      <a:endParaRPr lang="de-AT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de-AT" sz="2000" dirty="0">
                          <a:effectLst/>
                        </a:rPr>
                        <a:t> </a:t>
                      </a:r>
                      <a:endParaRPr lang="de-AT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de-AT" sz="2000">
                          <a:effectLst/>
                        </a:rPr>
                        <a:t> </a:t>
                      </a:r>
                      <a:endParaRPr lang="de-AT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28575" marB="28575" anchor="ctr"/>
                </a:tc>
              </a:tr>
              <a:tr h="619299">
                <a:tc>
                  <a:txBody>
                    <a:bodyPr/>
                    <a:lstStyle/>
                    <a:p>
                      <a:pPr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de-AT" sz="2000" dirty="0" smtClean="0">
                          <a:effectLst/>
                        </a:rPr>
                        <a:t>unvollständige Sätze </a:t>
                      </a:r>
                      <a:r>
                        <a:rPr lang="de-AT" sz="2000" dirty="0">
                          <a:effectLst/>
                        </a:rPr>
                        <a:t>(Komma, Pause) (Ich kenne Bach, Beethoven und Goethe.)</a:t>
                      </a:r>
                      <a:endParaRPr lang="de-AT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de-AT" sz="2000" dirty="0">
                          <a:effectLst/>
                        </a:rPr>
                        <a:t> </a:t>
                      </a:r>
                      <a:endParaRPr lang="de-AT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de-AT" sz="2000" dirty="0">
                          <a:effectLst/>
                        </a:rPr>
                        <a:t> </a:t>
                      </a:r>
                      <a:endParaRPr lang="de-AT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de-AT" sz="2000" dirty="0" smtClean="0">
                          <a:effectLst/>
                        </a:rPr>
                        <a:t>x</a:t>
                      </a:r>
                      <a:r>
                        <a:rPr lang="de-AT" sz="2000" dirty="0">
                          <a:effectLst/>
                        </a:rPr>
                        <a:t> </a:t>
                      </a:r>
                      <a:endParaRPr lang="de-AT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28575" marB="28575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01813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Wichtige Wörter und Grundbegriffe</a:t>
            </a:r>
            <a:endParaRPr lang="de-AT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de-AT" dirty="0" smtClean="0"/>
              <a:t> Laut (Phon): Aussprache, konkrete Realisation eines Phonems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AT" dirty="0" smtClean="0"/>
              <a:t> Buchstabe: Schriftzeichen</a:t>
            </a:r>
            <a:endParaRPr lang="de-AT" dirty="0"/>
          </a:p>
          <a:p>
            <a:pPr>
              <a:buFont typeface="Arial" panose="020B0604020202020204" pitchFamily="34" charset="0"/>
              <a:buChar char="•"/>
            </a:pPr>
            <a:r>
              <a:rPr lang="de-DE" dirty="0" smtClean="0"/>
              <a:t> der Akzent</a:t>
            </a:r>
            <a:r>
              <a:rPr lang="de-AT" dirty="0" smtClean="0"/>
              <a:t>: Betonung, Silben werden hervorgehoben</a:t>
            </a:r>
            <a:endParaRPr lang="de-AT" dirty="0"/>
          </a:p>
          <a:p>
            <a:pPr>
              <a:buFont typeface="Arial" panose="020B0604020202020204" pitchFamily="34" charset="0"/>
              <a:buChar char="•"/>
            </a:pPr>
            <a:r>
              <a:rPr lang="de-DE" dirty="0" smtClean="0"/>
              <a:t> akzentuiert</a:t>
            </a:r>
            <a:r>
              <a:rPr lang="de-DE" dirty="0"/>
              <a:t>, betont – nicht akzentuiert, </a:t>
            </a:r>
            <a:r>
              <a:rPr lang="de-DE" dirty="0" smtClean="0"/>
              <a:t>unbetont</a:t>
            </a:r>
            <a:endParaRPr lang="de-AT" dirty="0"/>
          </a:p>
          <a:p>
            <a:pPr>
              <a:buFont typeface="Arial" panose="020B0604020202020204" pitchFamily="34" charset="0"/>
              <a:buChar char="•"/>
            </a:pPr>
            <a:r>
              <a:rPr lang="de-DE" dirty="0" smtClean="0"/>
              <a:t> die Silbe: eine lautliche Einheit, jedes Wort lässt sich in diese einteilen</a:t>
            </a:r>
            <a:endParaRPr lang="de-AT" dirty="0"/>
          </a:p>
          <a:p>
            <a:pPr>
              <a:buFont typeface="Arial" panose="020B0604020202020204" pitchFamily="34" charset="0"/>
              <a:buChar char="•"/>
            </a:pPr>
            <a:r>
              <a:rPr lang="de-DE" dirty="0" smtClean="0"/>
              <a:t> der Konsonant: Mitlaut, z.B. k, p, t, s, … (Atemluft wird unterbrochen)</a:t>
            </a:r>
            <a:endParaRPr lang="de-AT" dirty="0"/>
          </a:p>
          <a:p>
            <a:pPr>
              <a:buFont typeface="Arial" panose="020B0604020202020204" pitchFamily="34" charset="0"/>
              <a:buChar char="•"/>
            </a:pPr>
            <a:r>
              <a:rPr lang="de-DE" dirty="0" smtClean="0"/>
              <a:t> der Vokal: Selbstlaut, z.B. a, e, i, …</a:t>
            </a:r>
          </a:p>
          <a:p>
            <a:pPr>
              <a:buFont typeface="Arial" panose="020B0604020202020204" pitchFamily="34" charset="0"/>
              <a:buChar char="•"/>
            </a:pPr>
            <a:endParaRPr lang="de-DE" dirty="0"/>
          </a:p>
          <a:p>
            <a:pPr marL="0" lvl="0" indent="0" algn="r">
              <a:buNone/>
            </a:pPr>
            <a:r>
              <a:rPr lang="de-AT" sz="1300" dirty="0"/>
              <a:t>Dieling, H., &amp; Hirschfeld, U. (2000). </a:t>
            </a:r>
            <a:r>
              <a:rPr lang="de-AT" sz="1300" i="1" dirty="0"/>
              <a:t>Phonetik lehren und lernen</a:t>
            </a:r>
            <a:r>
              <a:rPr lang="de-AT" sz="1300" dirty="0"/>
              <a:t>. München: Langenscheidt.</a:t>
            </a:r>
          </a:p>
          <a:p>
            <a:pPr marL="0" lvl="0" indent="0" algn="r">
              <a:buNone/>
            </a:pPr>
            <a:r>
              <a:rPr lang="de-AT" sz="1300" dirty="0"/>
              <a:t>Hirschfeld, U., Reinke, K., &amp; Eberhard, S. (Hrsg.). (2017). </a:t>
            </a:r>
            <a:r>
              <a:rPr lang="de-AT" sz="1300" i="1" dirty="0"/>
              <a:t>Phonothek intensiv. Aussprachetraining</a:t>
            </a:r>
            <a:r>
              <a:rPr lang="de-AT" sz="1300" dirty="0"/>
              <a:t>. Stuttgart: Klett.</a:t>
            </a:r>
          </a:p>
          <a:p>
            <a:pPr marL="0" lvl="0" indent="0" algn="r">
              <a:buNone/>
            </a:pPr>
            <a:r>
              <a:rPr lang="de-AT" sz="1300" dirty="0"/>
              <a:t>Reinke, K. (2012). </a:t>
            </a:r>
            <a:r>
              <a:rPr lang="de-AT" sz="1300" i="1" dirty="0" err="1"/>
              <a:t>Phonetiktrainer</a:t>
            </a:r>
            <a:r>
              <a:rPr lang="de-AT" sz="1300" i="1" dirty="0"/>
              <a:t> A1-B1</a:t>
            </a:r>
            <a:r>
              <a:rPr lang="de-AT" sz="1300" dirty="0"/>
              <a:t>. Stuttgart: Klett.</a:t>
            </a:r>
          </a:p>
          <a:p>
            <a:pPr marL="0" indent="0">
              <a:buNone/>
            </a:pPr>
            <a:endParaRPr lang="de-AT" dirty="0"/>
          </a:p>
          <a:p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455867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Prosodie</a:t>
            </a:r>
            <a:endParaRPr lang="de-AT" dirty="0"/>
          </a:p>
        </p:txBody>
      </p:sp>
      <p:graphicFrame>
        <p:nvGraphicFramePr>
          <p:cNvPr id="6" name="Zástupný symbol pro obsah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16118454"/>
              </p:ext>
            </p:extLst>
          </p:nvPr>
        </p:nvGraphicFramePr>
        <p:xfrm>
          <a:off x="1097280" y="2011678"/>
          <a:ext cx="10058400" cy="411691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386469"/>
                <a:gridCol w="6671931"/>
              </a:tblGrid>
              <a:tr h="291364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effectLst/>
                        </a:rPr>
                        <a:t>Parameter</a:t>
                      </a:r>
                      <a:endParaRPr lang="de-AT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de-DE" sz="2000">
                          <a:effectLst/>
                        </a:rPr>
                        <a:t>Adjektive zur Beschreibung</a:t>
                      </a:r>
                      <a:endParaRPr lang="de-AT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899749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de-DE" sz="2000">
                          <a:effectLst/>
                        </a:rPr>
                        <a:t>Geschwindigkeit</a:t>
                      </a:r>
                      <a:endParaRPr lang="de-AT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effectLst/>
                        </a:rPr>
                        <a:t> </a:t>
                      </a:r>
                      <a:r>
                        <a:rPr lang="de-DE" sz="2000" dirty="0" smtClean="0">
                          <a:effectLst/>
                        </a:rPr>
                        <a:t>schnell, langsam</a:t>
                      </a:r>
                      <a:endParaRPr lang="de-AT" sz="2000" dirty="0">
                        <a:effectLst/>
                      </a:endParaRP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effectLst/>
                        </a:rPr>
                        <a:t> </a:t>
                      </a:r>
                      <a:endParaRPr lang="de-AT" sz="2000" dirty="0">
                        <a:effectLst/>
                      </a:endParaRP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effectLst/>
                        </a:rPr>
                        <a:t> </a:t>
                      </a:r>
                      <a:endParaRPr lang="de-AT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899749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de-DE" sz="2000">
                          <a:effectLst/>
                        </a:rPr>
                        <a:t>Sprechspannung</a:t>
                      </a:r>
                      <a:endParaRPr lang="de-AT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effectLst/>
                        </a:rPr>
                        <a:t> </a:t>
                      </a:r>
                      <a:r>
                        <a:rPr lang="de-AT" sz="2000" dirty="0" smtClean="0">
                          <a:effectLst/>
                        </a:rPr>
                        <a:t>gespannt,</a:t>
                      </a:r>
                      <a:r>
                        <a:rPr lang="de-AT" sz="2000" baseline="0" dirty="0" smtClean="0">
                          <a:effectLst/>
                        </a:rPr>
                        <a:t> ungespannt</a:t>
                      </a:r>
                      <a:endParaRPr lang="de-AT" sz="2000" dirty="0">
                        <a:effectLst/>
                      </a:endParaRP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effectLst/>
                        </a:rPr>
                        <a:t> </a:t>
                      </a:r>
                      <a:endParaRPr lang="de-AT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899749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de-DE" sz="2000">
                          <a:effectLst/>
                        </a:rPr>
                        <a:t>Pause</a:t>
                      </a:r>
                      <a:endParaRPr lang="de-AT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effectLst/>
                        </a:rPr>
                        <a:t>---------------------</a:t>
                      </a:r>
                      <a:endParaRPr lang="de-AT" sz="2000" dirty="0">
                        <a:effectLst/>
                      </a:endParaRP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effectLst/>
                        </a:rPr>
                        <a:t> </a:t>
                      </a:r>
                      <a:endParaRPr lang="de-AT" sz="2000" dirty="0">
                        <a:effectLst/>
                      </a:endParaRP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effectLst/>
                        </a:rPr>
                        <a:t> </a:t>
                      </a:r>
                      <a:endParaRPr lang="de-AT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899749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de-DE" sz="2000">
                          <a:effectLst/>
                        </a:rPr>
                        <a:t>Stimmqualität</a:t>
                      </a:r>
                      <a:endParaRPr lang="de-AT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effectLst/>
                        </a:rPr>
                        <a:t> </a:t>
                      </a:r>
                      <a:r>
                        <a:rPr lang="de-DE" sz="2000" dirty="0" smtClean="0">
                          <a:effectLst/>
                        </a:rPr>
                        <a:t>laut,</a:t>
                      </a:r>
                      <a:r>
                        <a:rPr lang="de-DE" sz="2000" baseline="0" dirty="0" smtClean="0">
                          <a:effectLst/>
                        </a:rPr>
                        <a:t> leise, hoch, tief, …</a:t>
                      </a:r>
                      <a:endParaRPr lang="de-AT" sz="2000" dirty="0">
                        <a:effectLst/>
                      </a:endParaRP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effectLst/>
                        </a:rPr>
                        <a:t> </a:t>
                      </a:r>
                      <a:endParaRPr lang="de-AT" sz="2000" dirty="0">
                        <a:effectLst/>
                      </a:endParaRP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effectLst/>
                        </a:rPr>
                        <a:t> </a:t>
                      </a:r>
                      <a:endParaRPr lang="de-AT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27156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de-AT"/>
              <a:t>Rätsel - Lösung 1. Silbe</a:t>
            </a:r>
          </a:p>
        </p:txBody>
      </p:sp>
      <p:sp>
        <p:nvSpPr>
          <p:cNvPr id="3" name="Zástupný symbol pro obsah 2"/>
          <p:cNvSpPr txBox="1"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 lvl="0"/>
            <a:r>
              <a:rPr lang="de-AT" sz="4400"/>
              <a:t>Eingang</a:t>
            </a:r>
          </a:p>
          <a:p>
            <a:pPr lvl="0"/>
            <a:r>
              <a:rPr lang="de-AT" sz="4400"/>
              <a:t>Wohnzimmer</a:t>
            </a:r>
          </a:p>
          <a:p>
            <a:pPr lvl="0"/>
            <a:r>
              <a:rPr lang="de-AT" sz="4400"/>
              <a:t>einziehen</a:t>
            </a:r>
          </a:p>
          <a:p>
            <a:pPr lvl="0"/>
            <a:r>
              <a:rPr lang="de-AT" sz="4400"/>
              <a:t>Altbau</a:t>
            </a:r>
          </a:p>
          <a:p>
            <a:pPr lvl="0"/>
            <a:r>
              <a:rPr lang="de-AT" sz="4400"/>
              <a:t>Anzeige</a:t>
            </a:r>
          </a:p>
          <a:p>
            <a:pPr lvl="0"/>
            <a:r>
              <a:rPr lang="de-AT" sz="4400"/>
              <a:t>Aufzug</a:t>
            </a:r>
          </a:p>
          <a:p>
            <a:pPr lvl="0"/>
            <a:r>
              <a:rPr lang="de-AT" sz="4400"/>
              <a:t>Einbauküche</a:t>
            </a:r>
          </a:p>
          <a:p>
            <a:pPr lvl="0"/>
            <a:r>
              <a:rPr lang="de-AT" sz="4400"/>
              <a:t>Miete</a:t>
            </a:r>
          </a:p>
          <a:p>
            <a:pPr lvl="0"/>
            <a:r>
              <a:rPr lang="de-AT" sz="4400"/>
              <a:t>Fernseher</a:t>
            </a:r>
          </a:p>
          <a:p>
            <a:pPr lvl="0"/>
            <a:r>
              <a:rPr lang="de-AT" sz="4400"/>
              <a:t>Rolltreppe</a:t>
            </a:r>
          </a:p>
          <a:p>
            <a:pPr lvl="0"/>
            <a:r>
              <a:rPr lang="de-AT" sz="4400"/>
              <a:t>Hausmeister</a:t>
            </a:r>
          </a:p>
          <a:p>
            <a:pPr lvl="0"/>
            <a:r>
              <a:rPr lang="de-AT" sz="4400"/>
              <a:t>Keller</a:t>
            </a:r>
          </a:p>
          <a:p>
            <a:pPr lvl="0"/>
            <a:r>
              <a:rPr lang="de-AT" sz="4400"/>
              <a:t>Telefon</a:t>
            </a:r>
          </a:p>
          <a:p>
            <a:pPr lvl="0"/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1686253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theme/theme1.xml><?xml version="1.0" encoding="utf-8"?>
<a:theme xmlns:a="http://schemas.openxmlformats.org/drawingml/2006/main" name="Retrospektiva">
  <a:themeElements>
    <a:clrScheme name="Retrospektiva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ktiv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ktiv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0</TotalTime>
  <Words>458</Words>
  <Application>Microsoft Office PowerPoint</Application>
  <PresentationFormat>Širokoúhlá obrazovka</PresentationFormat>
  <Paragraphs>137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9" baseType="lpstr">
      <vt:lpstr>Arial</vt:lpstr>
      <vt:lpstr>Calibri</vt:lpstr>
      <vt:lpstr>Calibri Light</vt:lpstr>
      <vt:lpstr>Times New Roman</vt:lpstr>
      <vt:lpstr>Retrospektiva</vt:lpstr>
      <vt:lpstr>Übung – Deutschsprachige Phonetik 1: Satzmelodie</vt:lpstr>
      <vt:lpstr>Ziele</vt:lpstr>
      <vt:lpstr>Fokus im ersten Semester</vt:lpstr>
      <vt:lpstr>Anforderungen  </vt:lpstr>
      <vt:lpstr>Übung 1</vt:lpstr>
      <vt:lpstr>Übung 2</vt:lpstr>
      <vt:lpstr>Wichtige Wörter und Grundbegriffe</vt:lpstr>
      <vt:lpstr>Prosodie</vt:lpstr>
      <vt:lpstr>Rätsel - Lösung 1. Silbe</vt:lpstr>
      <vt:lpstr>Lösung 2. Silbe</vt:lpstr>
      <vt:lpstr>Lösung 3. Silbe</vt:lpstr>
      <vt:lpstr>Übung 4</vt:lpstr>
      <vt:lpstr>Üben Sie zu zweit</vt:lpstr>
      <vt:lpstr>Literatur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Übung – Deutschsprachige Phonetik 1</dc:title>
  <dc:creator>Denner</dc:creator>
  <cp:lastModifiedBy>Johanna Dalsant</cp:lastModifiedBy>
  <cp:revision>11</cp:revision>
  <cp:lastPrinted>2019-10-03T10:59:57Z</cp:lastPrinted>
  <dcterms:created xsi:type="dcterms:W3CDTF">2019-09-16T13:39:32Z</dcterms:created>
  <dcterms:modified xsi:type="dcterms:W3CDTF">2019-10-03T11:00:57Z</dcterms:modified>
</cp:coreProperties>
</file>