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12/6/2019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z-berlin.de/leute/wir-sind-sehr-traurig-die-aerzte-trauern-um-ex-bassisten-hagen-liebing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dw.com/en/punk-pop-and-politics-die-%C3%A4rzte/a-337627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elt.de/kultur/pop/article146111157/Viele-User-muessen-dann-doch-mal-Attituede-googeln.html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www.citybee.cz/m-clanek/323-194/rod-z-die-rzte-doufam-ze-se-na-koncerte-skamaradim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ern.de/neon/feierabend/musik-literatur/die-aerzte-nehmen-abschied---aber-nicht-von-ihren-fans-8625268.html" TargetMode="Externa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mopo.de/hamburg/nach-ticket-frust-in-hamburg-absurde-schwarzmarktpreise-fuer--die-aerzte--33474958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Die_%C3%84rzte" TargetMode="External"/><Relationship Id="rId2" Type="http://schemas.openxmlformats.org/officeDocument/2006/relationships/hyperlink" Target="http://www.pogophil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1CFFE3-1D4A-45AC-A8A4-C3A820BD41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DIE ÄRZTE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CA8C5AFB-EF10-4D09-AC20-1F346CB845E8}"/>
              </a:ext>
            </a:extLst>
          </p:cNvPr>
          <p:cNvSpPr txBox="1"/>
          <p:nvPr/>
        </p:nvSpPr>
        <p:spPr>
          <a:xfrm>
            <a:off x="1339702" y="5890437"/>
            <a:ext cx="2456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Sabina Šmídová</a:t>
            </a:r>
          </a:p>
        </p:txBody>
      </p:sp>
    </p:spTree>
    <p:extLst>
      <p:ext uri="{BB962C8B-B14F-4D97-AF65-F5344CB8AC3E}">
        <p14:creationId xmlns:p14="http://schemas.microsoft.com/office/powerpoint/2010/main" val="86579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1F701D-A9C8-488B-849D-F3CB27A9A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Verhältnis</a:t>
            </a:r>
            <a:r>
              <a:rPr lang="cs-CZ" b="1" dirty="0"/>
              <a:t> </a:t>
            </a:r>
            <a:r>
              <a:rPr lang="cs-CZ" b="1" dirty="0" err="1"/>
              <a:t>zum</a:t>
            </a:r>
            <a:r>
              <a:rPr lang="cs-CZ" b="1" dirty="0"/>
              <a:t> Punk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26BB58-CE50-4B8F-8FBF-9F116A39B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</a:t>
            </a:r>
            <a:r>
              <a:rPr lang="de-DE" dirty="0" err="1"/>
              <a:t>it</a:t>
            </a:r>
            <a:r>
              <a:rPr lang="de-DE" dirty="0"/>
              <a:t> der Punkszene, aus der die Ärzte ursprünglich kamen, verbindet sie fast nichts mehr</a:t>
            </a:r>
            <a:endParaRPr lang="cs-CZ" dirty="0"/>
          </a:p>
          <a:p>
            <a:r>
              <a:rPr lang="cs-CZ" dirty="0"/>
              <a:t>s</a:t>
            </a:r>
            <a:r>
              <a:rPr lang="de-DE" dirty="0" err="1"/>
              <a:t>eit</a:t>
            </a:r>
            <a:r>
              <a:rPr lang="de-DE" dirty="0"/>
              <a:t> der Bandgründung wird ihnen von der Punkszene oft vorgeworfen, kommerziell geworden zu sein</a:t>
            </a:r>
            <a:endParaRPr lang="cs-CZ" dirty="0"/>
          </a:p>
          <a:p>
            <a:r>
              <a:rPr lang="cs-CZ" dirty="0"/>
              <a:t>l</a:t>
            </a:r>
            <a:r>
              <a:rPr lang="de-DE" dirty="0"/>
              <a:t>eicht abzugrenzen von der Punkszene waren und sind die Ärzte dennoch nicht</a:t>
            </a:r>
            <a:r>
              <a:rPr lang="cs-CZ" dirty="0"/>
              <a:t>, d</a:t>
            </a:r>
            <a:r>
              <a:rPr lang="de-DE" dirty="0" err="1"/>
              <a:t>em</a:t>
            </a:r>
            <a:r>
              <a:rPr lang="de-DE" dirty="0"/>
              <a:t> Lebensgefühl und der Kleidung nach sind sie dem Punk mehr oder weniger verbunden</a:t>
            </a:r>
            <a:endParaRPr lang="cs-CZ" dirty="0"/>
          </a:p>
          <a:p>
            <a:r>
              <a:rPr lang="de-DE" dirty="0"/>
              <a:t>Auch die Zusammensetzung der Band aus Gitarre, Schlagzeug und Bass (minimale Instrumentierung) und die Einfachheit der Kompositionen („drei Akkorde“) entspricht der einer Punkband</a:t>
            </a:r>
            <a:endParaRPr lang="cs-CZ" dirty="0"/>
          </a:p>
          <a:p>
            <a:r>
              <a:rPr lang="de-DE" dirty="0"/>
              <a:t>Als Alkoholverweigerer, Nichtraucher und begeisterter Milchtrinker grenzte sich Farin Urlaub allerdings seit Anbeginn vom typischen Lebensstil eines Punks ab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3456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24E8D-AF03-4E7C-9890-B543CD09E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Studioalben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B802A5-8BF8-4CB0-AF6C-059772A7B6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1800" dirty="0"/>
              <a:t>Debil/Devil (1984/2005) </a:t>
            </a:r>
            <a:endParaRPr lang="cs-CZ" sz="1800" dirty="0"/>
          </a:p>
          <a:p>
            <a:r>
              <a:rPr lang="de-DE" sz="1800" dirty="0"/>
              <a:t>Im Schatten der Ärzte (1985) </a:t>
            </a:r>
            <a:endParaRPr lang="cs-CZ" sz="1800" dirty="0"/>
          </a:p>
          <a:p>
            <a:r>
              <a:rPr lang="de-DE" sz="1800" dirty="0"/>
              <a:t>Die Ärzte (1986)  </a:t>
            </a:r>
            <a:endParaRPr lang="cs-CZ" sz="1800" dirty="0"/>
          </a:p>
          <a:p>
            <a:r>
              <a:rPr lang="de-DE" sz="1800" dirty="0"/>
              <a:t>Das ist nicht die ganze Wahrheit … (1988) </a:t>
            </a:r>
            <a:endParaRPr lang="cs-CZ" sz="1800" dirty="0"/>
          </a:p>
          <a:p>
            <a:r>
              <a:rPr lang="de-DE" sz="1800" dirty="0"/>
              <a:t>Die Bestie in Menschengestalt (1993) </a:t>
            </a:r>
            <a:endParaRPr lang="cs-CZ" sz="1800" dirty="0"/>
          </a:p>
          <a:p>
            <a:r>
              <a:rPr lang="de-DE" sz="1800" dirty="0"/>
              <a:t>Planet Punk (1995) </a:t>
            </a:r>
            <a:endParaRPr lang="cs-CZ" sz="1800" dirty="0"/>
          </a:p>
          <a:p>
            <a:r>
              <a:rPr lang="de-DE" sz="1800" dirty="0"/>
              <a:t>Le Frisur (1996) </a:t>
            </a:r>
            <a:endParaRPr lang="cs-CZ" sz="1800" dirty="0"/>
          </a:p>
          <a:p>
            <a:r>
              <a:rPr lang="de-DE" sz="1800" dirty="0"/>
              <a:t>13 (1998) </a:t>
            </a:r>
            <a:endParaRPr lang="cs-CZ" sz="1800" dirty="0"/>
          </a:p>
          <a:p>
            <a:r>
              <a:rPr lang="de-DE" sz="1800" dirty="0"/>
              <a:t>Runter mit den Spendierhosen, Unsichtbarer! (2000) • 5, 6, 7, 8 – Bullenstaat! (2001) • Geräusch (2003) • Jazz ist anders (2007) • Auch (2012)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869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Picture 80">
            <a:extLst>
              <a:ext uri="{FF2B5EF4-FFF2-40B4-BE49-F238E27FC236}">
                <a16:creationId xmlns:a16="http://schemas.microsoft.com/office/drawing/2014/main" id="{EA10E91C-8634-4FAA-9B50-FF755027B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A557ED76-2A05-45E8-AB79-76B84574F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DFDC974D-8682-4EC3-86E7-741696617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01FC45B-CEC8-4A45-A392-0EBA86D861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D2C27B4-6B1C-436E-BED2-91D58C165E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5CDA6A8-5B3D-4245-9DCA-AF2DEC731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65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D1A255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9" descr="Výsledek obrázku pro die ärzte¨">
            <a:extLst>
              <a:ext uri="{FF2B5EF4-FFF2-40B4-BE49-F238E27FC236}">
                <a16:creationId xmlns:a16="http://schemas.microsoft.com/office/drawing/2014/main" id="{B5A2408A-012B-47C5-ADA3-56855DBCA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5945" y="1441734"/>
            <a:ext cx="7065836" cy="397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Výsledek obrázku pro die ärzte¨">
            <a:extLst>
              <a:ext uri="{FF2B5EF4-FFF2-40B4-BE49-F238E27FC236}">
                <a16:creationId xmlns:a16="http://schemas.microsoft.com/office/drawing/2014/main" id="{F9852507-B3EB-4173-8FD5-87D6B570007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1" r="13533" b="1"/>
          <a:stretch/>
        </p:blipFill>
        <p:spPr bwMode="auto">
          <a:xfrm>
            <a:off x="6342355" y="1441734"/>
            <a:ext cx="5372633" cy="3974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9DF527F-56F0-4356-B0F3-FCDC077755F0}"/>
              </a:ext>
            </a:extLst>
          </p:cNvPr>
          <p:cNvSpPr txBox="1"/>
          <p:nvPr/>
        </p:nvSpPr>
        <p:spPr>
          <a:xfrm>
            <a:off x="6422065" y="5528930"/>
            <a:ext cx="50929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hlinkClick r:id="rId6"/>
              </a:rPr>
              <a:t>https://www.welt.de/kultur/pop/article146111157/Viele-User-muessen-dann-doch-mal-Attituede-googeln.html</a:t>
            </a:r>
            <a:r>
              <a:rPr lang="cs-CZ" sz="11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nk-pop-and-politics-die-</a:t>
            </a:r>
            <a:r>
              <a:rPr lang="cs-CZ" sz="12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%C3%A4rzte/a-337627</a:t>
            </a:r>
            <a:endParaRPr lang="cs-CZ" sz="12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ACC45FA-3B4D-4559-91C6-2908E350E714}"/>
              </a:ext>
            </a:extLst>
          </p:cNvPr>
          <p:cNvSpPr txBox="1"/>
          <p:nvPr/>
        </p:nvSpPr>
        <p:spPr>
          <a:xfrm>
            <a:off x="595423" y="5528930"/>
            <a:ext cx="57163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hlinkClick r:id="rId8"/>
              </a:rPr>
              <a:t>https://www.bz-berlin.de/leute/wir-sind-sehr-traurig-die-aerzte-trauern-um-ex-bassisten-hagen-liebing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318282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Picture 142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5" name="Picture 144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5133" name="Rectangle 146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4" name="Rectangle 148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5" name="Rectangle 150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7" name="Rectangle 152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8" name="Rectangle 154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E60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39" name="Picture 156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sp>
        <p:nvSpPr>
          <p:cNvPr id="5140" name="Rectangle 158">
            <a:extLst>
              <a:ext uri="{FF2B5EF4-FFF2-40B4-BE49-F238E27FC236}">
                <a16:creationId xmlns:a16="http://schemas.microsoft.com/office/drawing/2014/main" id="{90FADDEF-2C10-4B0B-868E-6A655B671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22225">
            <a:solidFill>
              <a:srgbClr val="BB7785"/>
            </a:solidFill>
            <a:miter lim="800000"/>
          </a:ln>
          <a:effectLst>
            <a:outerShdw blurRad="762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14" descr="Výsledek obrázku pro die ärzte¨">
            <a:extLst>
              <a:ext uri="{FF2B5EF4-FFF2-40B4-BE49-F238E27FC236}">
                <a16:creationId xmlns:a16="http://schemas.microsoft.com/office/drawing/2014/main" id="{9DEF2E76-C300-43ED-A67E-7F5BE0395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3467" y="1280160"/>
            <a:ext cx="5372100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Výsledek obrázku pro die ärzte¨">
            <a:extLst>
              <a:ext uri="{FF2B5EF4-FFF2-40B4-BE49-F238E27FC236}">
                <a16:creationId xmlns:a16="http://schemas.microsoft.com/office/drawing/2014/main" id="{774C5C67-1186-4A42-A13D-043C8FC208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89" r="4538" b="1"/>
          <a:stretch/>
        </p:blipFill>
        <p:spPr bwMode="auto">
          <a:xfrm>
            <a:off x="6176434" y="1765602"/>
            <a:ext cx="5372633" cy="331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FE5CF73A-701B-4A07-9C3F-6008E9F8CE92}"/>
              </a:ext>
            </a:extLst>
          </p:cNvPr>
          <p:cNvSpPr/>
          <p:nvPr/>
        </p:nvSpPr>
        <p:spPr>
          <a:xfrm>
            <a:off x="6094933" y="5612552"/>
            <a:ext cx="53891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>
                <a:hlinkClick r:id="rId6"/>
              </a:rPr>
              <a:t>https://www.stern.de/neon/feierabend/musik-literatur/die-aerzte-nehmen-abschied---aber-nicht-von-ihren-fans-8625268.html</a:t>
            </a:r>
            <a:endParaRPr lang="cs-CZ" sz="1100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F8DAC8B-579A-418D-A90A-FE4107376EBE}"/>
              </a:ext>
            </a:extLst>
          </p:cNvPr>
          <p:cNvSpPr/>
          <p:nvPr/>
        </p:nvSpPr>
        <p:spPr>
          <a:xfrm>
            <a:off x="529600" y="5612552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>
                <a:hlinkClick r:id="rId7"/>
              </a:rPr>
              <a:t>https://www.citybee.cz/m-clanek/323-194/rod-z-die-rzte-doufam-ze-se-na-koncerte-skamaradime/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152919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0">
            <a:extLst>
              <a:ext uri="{FF2B5EF4-FFF2-40B4-BE49-F238E27FC236}">
                <a16:creationId xmlns:a16="http://schemas.microsoft.com/office/drawing/2014/main" id="{71E1850B-81EE-4905-9A6F-BDF593EC7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6" descr="Výsledek obrázku pro ärzte am konzert">
            <a:extLst>
              <a:ext uri="{FF2B5EF4-FFF2-40B4-BE49-F238E27FC236}">
                <a16:creationId xmlns:a16="http://schemas.microsoft.com/office/drawing/2014/main" id="{C3DC0FF3-28A1-4705-AF06-14E352BC4D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6546" y="106289"/>
            <a:ext cx="9303745" cy="621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2">
            <a:extLst>
              <a:ext uri="{FF2B5EF4-FFF2-40B4-BE49-F238E27FC236}">
                <a16:creationId xmlns:a16="http://schemas.microsoft.com/office/drawing/2014/main" id="{FA250539-5364-4CFC-82C6-D791BC0C8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1C039E9-5277-4E87-8F9C-4F91F479F48F}"/>
              </a:ext>
            </a:extLst>
          </p:cNvPr>
          <p:cNvSpPr/>
          <p:nvPr/>
        </p:nvSpPr>
        <p:spPr>
          <a:xfrm>
            <a:off x="3140419" y="6316539"/>
            <a:ext cx="6096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cs-CZ" sz="1100" dirty="0">
                <a:hlinkClick r:id="rId4"/>
              </a:rPr>
              <a:t>https://www.mopo.de/hamburg/nach-ticket-frust-in-hamburg-absurde-schwarzmarktpreise-fuer--die-aerzte--33474958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4294633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4BDF3-B35A-487A-8CC6-B6174E112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Quellen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1E0BE-A9E7-4E1B-9924-7F0D8D586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2703" y="808056"/>
            <a:ext cx="7796540" cy="3997828"/>
          </a:xfrm>
        </p:spPr>
        <p:txBody>
          <a:bodyPr/>
          <a:lstStyle/>
          <a:p>
            <a:r>
              <a:rPr lang="cs-CZ" dirty="0">
                <a:hlinkClick r:id="rId2"/>
              </a:rPr>
              <a:t>http://www.pogophil.de/</a:t>
            </a:r>
            <a:endParaRPr lang="cs-CZ" dirty="0"/>
          </a:p>
          <a:p>
            <a:r>
              <a:rPr lang="cs-CZ" dirty="0">
                <a:hlinkClick r:id="rId3"/>
              </a:rPr>
              <a:t>https://de.wikipedia.org/wiki/Die_%C3%84rzte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360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0203B-41B9-4222-B79F-27050A8C717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81793" y="1430337"/>
            <a:ext cx="7796212" cy="3997325"/>
          </a:xfrm>
        </p:spPr>
        <p:txBody>
          <a:bodyPr>
            <a:noAutofit/>
          </a:bodyPr>
          <a:lstStyle/>
          <a:p>
            <a:r>
              <a:rPr lang="de-DE" dirty="0"/>
              <a:t>ein</a:t>
            </a:r>
            <a:r>
              <a:rPr lang="cs-CZ" dirty="0"/>
              <a:t>e</a:t>
            </a:r>
            <a:r>
              <a:rPr lang="de-DE" dirty="0"/>
              <a:t> deutschsprachige</a:t>
            </a:r>
            <a:r>
              <a:rPr lang="cs-CZ" dirty="0"/>
              <a:t> Band </a:t>
            </a:r>
            <a:r>
              <a:rPr lang="de-DE" dirty="0"/>
              <a:t>aus</a:t>
            </a:r>
            <a:r>
              <a:rPr lang="cs-CZ" dirty="0"/>
              <a:t> </a:t>
            </a:r>
            <a:r>
              <a:rPr lang="cs-CZ" dirty="0" err="1"/>
              <a:t>Berlin</a:t>
            </a:r>
            <a:endParaRPr lang="cs-CZ" dirty="0"/>
          </a:p>
          <a:p>
            <a:r>
              <a:rPr lang="de-DE" dirty="0"/>
              <a:t>gehört neben der Düsseldorfer Band </a:t>
            </a:r>
            <a:r>
              <a:rPr lang="cs-CZ" dirty="0"/>
              <a:t>Die Toten </a:t>
            </a:r>
            <a:r>
              <a:rPr lang="cs-CZ" dirty="0" err="1"/>
              <a:t>Hosen</a:t>
            </a:r>
            <a:r>
              <a:rPr lang="cs-CZ" dirty="0"/>
              <a:t> </a:t>
            </a:r>
            <a:r>
              <a:rPr lang="de-DE" dirty="0"/>
              <a:t>zu den kommerziell erfolgreichsten deutschen Musikgruppen mit Wurzeln im </a:t>
            </a:r>
            <a:r>
              <a:rPr lang="cs-CZ" dirty="0"/>
              <a:t>Punkrock </a:t>
            </a:r>
          </a:p>
          <a:p>
            <a:r>
              <a:rPr lang="de-DE" dirty="0"/>
              <a:t>wurde</a:t>
            </a:r>
            <a:r>
              <a:rPr lang="cs-CZ" dirty="0"/>
              <a:t> </a:t>
            </a:r>
            <a:r>
              <a:rPr lang="de-DE" dirty="0"/>
              <a:t>im Jahr 1982</a:t>
            </a:r>
            <a:r>
              <a:rPr lang="cs-CZ" dirty="0"/>
              <a:t> </a:t>
            </a:r>
            <a:r>
              <a:rPr lang="cs-CZ" dirty="0" err="1"/>
              <a:t>gegründet</a:t>
            </a:r>
            <a:r>
              <a:rPr lang="de-DE" dirty="0"/>
              <a:t>, ab 1988 war sie getrennt</a:t>
            </a:r>
            <a:endParaRPr lang="cs-CZ" dirty="0"/>
          </a:p>
          <a:p>
            <a:r>
              <a:rPr lang="cs-CZ" dirty="0"/>
              <a:t>s</a:t>
            </a:r>
            <a:r>
              <a:rPr lang="de-DE" dirty="0" err="1"/>
              <a:t>eit</a:t>
            </a:r>
            <a:r>
              <a:rPr lang="de-DE" dirty="0"/>
              <a:t> 1993 besteht sie aus Farin Urlaub, Bela B</a:t>
            </a:r>
            <a:r>
              <a:rPr lang="cs-CZ" dirty="0"/>
              <a:t> </a:t>
            </a:r>
            <a:r>
              <a:rPr lang="de-DE" dirty="0"/>
              <a:t>und Rodrigo González</a:t>
            </a:r>
            <a:endParaRPr lang="cs-CZ" dirty="0"/>
          </a:p>
          <a:p>
            <a:r>
              <a:rPr lang="cs-CZ" dirty="0" err="1"/>
              <a:t>Genre</a:t>
            </a:r>
            <a:r>
              <a:rPr lang="cs-CZ" dirty="0"/>
              <a:t>: </a:t>
            </a:r>
            <a:r>
              <a:rPr lang="de-DE" dirty="0"/>
              <a:t>Deutschrock, Alternative Rock, Fun-Punk, Pop-Punk, </a:t>
            </a:r>
            <a:r>
              <a:rPr lang="de-DE" dirty="0" err="1"/>
              <a:t>Ska</a:t>
            </a:r>
            <a:r>
              <a:rPr lang="de-DE" dirty="0"/>
              <a:t>-Punk, Pop-Rock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409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9CF4EB-2DB6-40BF-B569-CA98FF64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1982–1986: </a:t>
            </a:r>
            <a:r>
              <a:rPr lang="cs-CZ" b="1" dirty="0" err="1"/>
              <a:t>Gründungsjahre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6B111F-137A-4173-AD90-AAAE25595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</a:t>
            </a:r>
            <a:r>
              <a:rPr lang="de-DE" dirty="0" err="1"/>
              <a:t>ie</a:t>
            </a:r>
            <a:r>
              <a:rPr lang="de-DE" dirty="0"/>
              <a:t> Band sollte erst einmal eine EP aufnehmen</a:t>
            </a:r>
            <a:endParaRPr lang="cs-CZ" dirty="0"/>
          </a:p>
          <a:p>
            <a:r>
              <a:rPr lang="cs-CZ" dirty="0"/>
              <a:t>a</a:t>
            </a:r>
            <a:r>
              <a:rPr lang="de-DE" dirty="0" err="1"/>
              <a:t>nhand</a:t>
            </a:r>
            <a:r>
              <a:rPr lang="de-DE" dirty="0"/>
              <a:t> dieser wollte die Plattenfirma die Konditionen des Vertrags aushandeln</a:t>
            </a:r>
            <a:endParaRPr lang="cs-CZ" dirty="0"/>
          </a:p>
          <a:p>
            <a:r>
              <a:rPr lang="cs-CZ" dirty="0"/>
              <a:t>a</a:t>
            </a:r>
            <a:r>
              <a:rPr lang="de-DE" dirty="0" err="1"/>
              <a:t>llerdings</a:t>
            </a:r>
            <a:r>
              <a:rPr lang="de-DE" dirty="0"/>
              <a:t> nahmen die Ärzte in der ihnen zur Verfügung gestellten Zeit ein ganzes Album, </a:t>
            </a:r>
            <a:r>
              <a:rPr lang="de-DE" i="1" dirty="0"/>
              <a:t>De</a:t>
            </a:r>
            <a:r>
              <a:rPr lang="cs-CZ" i="1" dirty="0"/>
              <a:t>bil</a:t>
            </a:r>
            <a:r>
              <a:rPr lang="de-DE" i="1" dirty="0"/>
              <a:t>,</a:t>
            </a:r>
            <a:r>
              <a:rPr lang="de-DE" dirty="0"/>
              <a:t> auf, um damit die Plattenfirma zu beeindrucken</a:t>
            </a:r>
            <a:endParaRPr lang="cs-CZ" dirty="0"/>
          </a:p>
          <a:p>
            <a:r>
              <a:rPr lang="cs-CZ" dirty="0"/>
              <a:t>e</a:t>
            </a:r>
            <a:r>
              <a:rPr lang="de-DE" dirty="0"/>
              <a:t>s stellt den ersten größeren Erfolg der Band dar und gilt heute als ihr Durchbruchsalbum</a:t>
            </a:r>
            <a:endParaRPr lang="cs-CZ" dirty="0"/>
          </a:p>
          <a:p>
            <a:r>
              <a:rPr lang="de-DE" dirty="0"/>
              <a:t>1985 veröffentlichten die Ärzte ihr zweites Studioalbum </a:t>
            </a:r>
            <a:r>
              <a:rPr lang="de-DE" i="1" dirty="0"/>
              <a:t>Im Schatten der Ärzte,</a:t>
            </a:r>
            <a:r>
              <a:rPr lang="de-DE" dirty="0"/>
              <a:t> das auch erstmals die Charts erreichte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426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1C875-CAAD-492E-BB58-71B169053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err="1"/>
              <a:t>Weiterentwicklung</a:t>
            </a:r>
            <a:br>
              <a:rPr lang="de-DE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70E0D4-C600-4A4F-AE29-6C8BA4B9F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sz="2600" b="1" dirty="0"/>
              <a:t>1987 </a:t>
            </a:r>
            <a:r>
              <a:rPr lang="de-DE" sz="2600" dirty="0"/>
              <a:t>kommt es zur Konfrontation mit der </a:t>
            </a:r>
            <a:r>
              <a:rPr lang="de-DE" sz="2600" b="1" dirty="0"/>
              <a:t>"Bundesprüfstelle für jugendgefährdende Schriften"</a:t>
            </a:r>
            <a:r>
              <a:rPr lang="de-DE" sz="2600" dirty="0"/>
              <a:t>: Wegen der Texte der Lieder "Claudia hat 'nen Schäferhund", "Schlaflied" und "Geschwisterliebe" wandern die Alben "Debil" und "Die Ärzte" auf dem Index</a:t>
            </a:r>
            <a:endParaRPr lang="cs-CZ" sz="2600" dirty="0"/>
          </a:p>
          <a:p>
            <a:r>
              <a:rPr lang="cs-CZ" sz="2600" dirty="0"/>
              <a:t>s</a:t>
            </a:r>
            <a:r>
              <a:rPr lang="de-DE" sz="2600" dirty="0" err="1"/>
              <a:t>omit</a:t>
            </a:r>
            <a:r>
              <a:rPr lang="de-DE" sz="2600" dirty="0"/>
              <a:t> dürfen diese Platten nur noch an volljährige Personen verkauft werden</a:t>
            </a:r>
            <a:endParaRPr lang="cs-CZ" sz="2600" dirty="0"/>
          </a:p>
          <a:p>
            <a:r>
              <a:rPr lang="cs-CZ" sz="2600" dirty="0"/>
              <a:t>g</a:t>
            </a:r>
            <a:r>
              <a:rPr lang="de-DE" sz="2600" dirty="0" err="1"/>
              <a:t>eworben</a:t>
            </a:r>
            <a:r>
              <a:rPr lang="de-DE" sz="2600" dirty="0"/>
              <a:t> werden darf für sie überhaupt nicht mehr, weshalb diese Alben eigentlich fast nie in den Regalen der Plattenabteilungen zu finden sind</a:t>
            </a:r>
            <a:endParaRPr lang="cs-CZ" sz="2600" dirty="0"/>
          </a:p>
          <a:p>
            <a:r>
              <a:rPr lang="de-DE" sz="2600" dirty="0"/>
              <a:t>Wenn überhaupt, dann sind sie nur auf konkrete Nachfrage (meist an der "Info-Theke") hin erhältlich</a:t>
            </a:r>
          </a:p>
          <a:p>
            <a:pPr marL="6160" indent="0">
              <a:buNone/>
            </a:pPr>
            <a:endParaRPr lang="de-DE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55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4B700B-B453-4FA4-B93A-714786ED7A5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93368" y="1578076"/>
            <a:ext cx="7796212" cy="3997325"/>
          </a:xfrm>
        </p:spPr>
        <p:txBody>
          <a:bodyPr>
            <a:normAutofit/>
          </a:bodyPr>
          <a:lstStyle/>
          <a:p>
            <a:r>
              <a:rPr lang="cs-CZ" dirty="0"/>
              <a:t>a</a:t>
            </a:r>
            <a:r>
              <a:rPr lang="de-DE" dirty="0" err="1"/>
              <a:t>uf</a:t>
            </a:r>
            <a:r>
              <a:rPr lang="de-DE" dirty="0"/>
              <a:t> diese Zensur reagieren die Ärzte, indem sie einige der auf den indizierten Platten veröffentlichten Songs zusammen mit anderen alten und neuen Liedern auf zwei neue Alben verteilten:</a:t>
            </a:r>
            <a:endParaRPr lang="cs-CZ" dirty="0"/>
          </a:p>
          <a:p>
            <a:pPr lvl="1"/>
            <a:r>
              <a:rPr lang="cs-CZ" dirty="0"/>
              <a:t>a</a:t>
            </a:r>
            <a:r>
              <a:rPr lang="de-DE" dirty="0" err="1"/>
              <a:t>uf</a:t>
            </a:r>
            <a:r>
              <a:rPr lang="de-DE" dirty="0"/>
              <a:t> das frei verkäufliche Album </a:t>
            </a:r>
            <a:r>
              <a:rPr lang="de-DE" b="1" dirty="0"/>
              <a:t>"Ist das alles? - 13 Höhepunkte mit den Ärzten"</a:t>
            </a:r>
            <a:r>
              <a:rPr lang="de-DE" dirty="0"/>
              <a:t> sowie die mit den indizierten Stücken gespickte Mini-LP </a:t>
            </a:r>
            <a:r>
              <a:rPr lang="de-DE" b="1" dirty="0"/>
              <a:t>"Ärzte ab 18"</a:t>
            </a:r>
            <a:endParaRPr lang="cs-CZ" dirty="0"/>
          </a:p>
          <a:p>
            <a:r>
              <a:rPr lang="cs-CZ" dirty="0"/>
              <a:t>b</a:t>
            </a:r>
            <a:r>
              <a:rPr lang="de-DE" dirty="0"/>
              <a:t>ei Konzerten ist es den Ärzten zwar verboten, die 3 indizierten Lieder zu singen, spielen dürfen sie sie aber: Vor allem "Geschwisterliebe" wird bei den Konzerten immer mal wieder angestimmt und wird dann halt von den Fans selber gesungen...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567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A14DE9-B857-4664-AFA2-53B60E1F85E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23466" y="1430337"/>
            <a:ext cx="7796212" cy="3997325"/>
          </a:xfrm>
        </p:spPr>
        <p:txBody>
          <a:bodyPr>
            <a:noAutofit/>
          </a:bodyPr>
          <a:lstStyle/>
          <a:p>
            <a:r>
              <a:rPr lang="de-DE" sz="1800" b="1" dirty="0"/>
              <a:t>1998 </a:t>
            </a:r>
            <a:r>
              <a:rPr lang="de-DE" sz="1800" dirty="0"/>
              <a:t>melden sich die Ärzte mit ihrer bislang erfolgreichsten Single </a:t>
            </a:r>
            <a:r>
              <a:rPr lang="de-DE" sz="1800" b="1" dirty="0"/>
              <a:t>"Ein Schwein namens Männer"</a:t>
            </a:r>
            <a:r>
              <a:rPr lang="de-DE" sz="1800" dirty="0"/>
              <a:t> zurück, die auf dem mittlerweile selbst gegründeten Label </a:t>
            </a:r>
            <a:r>
              <a:rPr lang="de-DE" sz="1800" b="1" dirty="0"/>
              <a:t>"Hot Action Records"</a:t>
            </a:r>
            <a:r>
              <a:rPr lang="de-DE" sz="1800" dirty="0"/>
              <a:t> erscheint</a:t>
            </a:r>
            <a:endParaRPr lang="cs-CZ" sz="1800" dirty="0"/>
          </a:p>
          <a:p>
            <a:r>
              <a:rPr lang="de-DE" sz="1800" dirty="0"/>
              <a:t>ebenso wie das im Mai veröffentlichte Album </a:t>
            </a:r>
            <a:r>
              <a:rPr lang="de-DE" sz="1800" b="1" dirty="0"/>
              <a:t>"13"</a:t>
            </a:r>
            <a:r>
              <a:rPr lang="de-DE" sz="1800" dirty="0"/>
              <a:t> zum Teil wochenlang an der Spitze der deutschen, </a:t>
            </a:r>
            <a:r>
              <a:rPr lang="de-DE" sz="1800" dirty="0" err="1"/>
              <a:t>schweizer</a:t>
            </a:r>
            <a:r>
              <a:rPr lang="de-DE" sz="1800" dirty="0"/>
              <a:t> und österreichischen Charts steht </a:t>
            </a:r>
            <a:endParaRPr lang="cs-CZ" sz="1800" dirty="0"/>
          </a:p>
          <a:p>
            <a:r>
              <a:rPr lang="cs-CZ" sz="1800" dirty="0"/>
              <a:t>b</a:t>
            </a:r>
            <a:r>
              <a:rPr lang="de-DE" sz="1800" dirty="0" err="1"/>
              <a:t>ereits</a:t>
            </a:r>
            <a:r>
              <a:rPr lang="de-DE" sz="1800" dirty="0"/>
              <a:t> ab Mitte März ist die Band endlich auch mit einer eigenen, </a:t>
            </a:r>
            <a:r>
              <a:rPr lang="de-DE" sz="1800" b="1" dirty="0"/>
              <a:t>offiziellen Ärzte-Homepage</a:t>
            </a:r>
            <a:r>
              <a:rPr lang="de-DE" sz="1800" dirty="0"/>
              <a:t> im Internet vertreten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44875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36259B-9420-4E6E-BE60-3CD522BA8B7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00770" y="1670674"/>
            <a:ext cx="7796212" cy="3997325"/>
          </a:xfrm>
        </p:spPr>
        <p:txBody>
          <a:bodyPr>
            <a:normAutofit fontScale="92500"/>
          </a:bodyPr>
          <a:lstStyle/>
          <a:p>
            <a:r>
              <a:rPr lang="de-DE" b="1" dirty="0"/>
              <a:t>1999 </a:t>
            </a:r>
            <a:r>
              <a:rPr lang="de-DE" dirty="0"/>
              <a:t>macht sich "die beste Band der Welt" konzertmäßig wieder ziemlich rar und </a:t>
            </a:r>
            <a:r>
              <a:rPr lang="de-DE" dirty="0" err="1"/>
              <a:t>läßt</a:t>
            </a:r>
            <a:r>
              <a:rPr lang="de-DE" dirty="0"/>
              <a:t> sich lediglich vier Mal bei relativ kurzen Auftritten als </a:t>
            </a:r>
            <a:r>
              <a:rPr lang="de-DE" b="1" dirty="0"/>
              <a:t>Headliner der deutschen "Warped Tour"-Festivals</a:t>
            </a:r>
            <a:r>
              <a:rPr lang="de-DE" dirty="0"/>
              <a:t> bewundern</a:t>
            </a:r>
          </a:p>
          <a:p>
            <a:r>
              <a:rPr lang="de-DE" dirty="0"/>
              <a:t>im Juni mit "Rebell" überraschenderweise doch noch eine weitere Single aus dem letztjährigen Album "13" ausgekoppelt worden ist, erscheint im November endlich das von den Fans lang ersehnte zweite </a:t>
            </a:r>
            <a:r>
              <a:rPr lang="de-DE" b="1" dirty="0"/>
              <a:t>Live-Album "Wir wollen nur Deine Seele„</a:t>
            </a:r>
            <a:endParaRPr lang="cs-CZ" b="1" dirty="0"/>
          </a:p>
          <a:p>
            <a:r>
              <a:rPr lang="de-DE" dirty="0"/>
              <a:t>das Aufnahmen verschiedener Konzerte zwischen 1994 und 1998 enthält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212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D6088-ADA4-4695-862C-133DFE337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b="1" dirty="0"/>
              <a:t>Seit 2018: Comeback </a:t>
            </a:r>
            <a:br>
              <a:rPr lang="cs-CZ" b="1" dirty="0"/>
            </a:br>
            <a:r>
              <a:rPr lang="de-DE" b="1" dirty="0"/>
              <a:t>mit Auftritten und neuer Musik</a:t>
            </a:r>
            <a:br>
              <a:rPr lang="de-DE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56ABDF-EB0E-4F75-B3A2-517B49B1E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</a:t>
            </a:r>
            <a:r>
              <a:rPr lang="de-DE" dirty="0"/>
              <a:t>m 3. Juni 2018 wurde die Band als Headliner bei </a:t>
            </a:r>
            <a:r>
              <a:rPr lang="de-DE" i="1" dirty="0"/>
              <a:t>Rock Am Ring</a:t>
            </a:r>
            <a:r>
              <a:rPr lang="de-DE" dirty="0"/>
              <a:t> und </a:t>
            </a:r>
            <a:r>
              <a:rPr lang="de-DE" i="1" dirty="0"/>
              <a:t>Rock Im Park</a:t>
            </a:r>
            <a:r>
              <a:rPr lang="de-DE" dirty="0"/>
              <a:t> 2019, am 14. Juni 2018 als Headliner bei </a:t>
            </a:r>
            <a:r>
              <a:rPr lang="de-DE" i="1" dirty="0"/>
              <a:t>Nova Rock</a:t>
            </a:r>
            <a:r>
              <a:rPr lang="de-DE" dirty="0"/>
              <a:t> 2019 bestätigt</a:t>
            </a:r>
          </a:p>
          <a:p>
            <a:r>
              <a:rPr lang="cs-CZ" dirty="0"/>
              <a:t>s</a:t>
            </a:r>
            <a:r>
              <a:rPr lang="de-DE" dirty="0" err="1"/>
              <a:t>eit</a:t>
            </a:r>
            <a:r>
              <a:rPr lang="de-DE" dirty="0"/>
              <a:t> dem 16. November 2018 sind alle nicht indizierten Alben der Band auf Diensten zum Musikstreaming</a:t>
            </a:r>
            <a:r>
              <a:rPr lang="cs-CZ" dirty="0"/>
              <a:t> </a:t>
            </a:r>
            <a:r>
              <a:rPr lang="de-DE" dirty="0"/>
              <a:t>verfügbar</a:t>
            </a:r>
            <a:endParaRPr lang="cs-CZ" baseline="30000" dirty="0"/>
          </a:p>
          <a:p>
            <a:r>
              <a:rPr lang="cs-CZ" dirty="0"/>
              <a:t>d</a:t>
            </a:r>
            <a:r>
              <a:rPr lang="de-DE" dirty="0" err="1"/>
              <a:t>as</a:t>
            </a:r>
            <a:r>
              <a:rPr lang="de-DE" dirty="0"/>
              <a:t> eigentlich indizierte Album </a:t>
            </a:r>
            <a:r>
              <a:rPr lang="de-DE" i="1" dirty="0"/>
              <a:t>Die Ärzte</a:t>
            </a:r>
            <a:r>
              <a:rPr lang="de-DE" dirty="0"/>
              <a:t> ist ebenfalls verfügbar, jedoch ohne den für die Indizierung ausschlaggebenden Song </a:t>
            </a:r>
            <a:r>
              <a:rPr lang="de-DE" i="1" dirty="0"/>
              <a:t>Geschwisterliebe</a:t>
            </a:r>
            <a:endParaRPr lang="cs-CZ" dirty="0"/>
          </a:p>
          <a:p>
            <a:r>
              <a:rPr lang="cs-CZ" dirty="0"/>
              <a:t>d</a:t>
            </a:r>
            <a:r>
              <a:rPr lang="de-DE" dirty="0" err="1"/>
              <a:t>avor</a:t>
            </a:r>
            <a:r>
              <a:rPr lang="de-DE" dirty="0"/>
              <a:t> war die Band auf keiner derartigen Plattform vertreten, was Farin Urlaub mit den </a:t>
            </a:r>
            <a:r>
              <a:rPr lang="de-DE" i="1" dirty="0"/>
              <a:t>Hungerlöhnen</a:t>
            </a:r>
            <a:r>
              <a:rPr lang="de-DE" dirty="0"/>
              <a:t> der Streaming-Dienste für die Musiker begründete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20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BF057A-44E6-4DF4-ABA7-12F58192FAB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197894" y="1728547"/>
            <a:ext cx="7796212" cy="3997325"/>
          </a:xfrm>
        </p:spPr>
        <p:txBody>
          <a:bodyPr/>
          <a:lstStyle/>
          <a:p>
            <a:r>
              <a:rPr lang="de-DE" dirty="0"/>
              <a:t>Anfang November 2019 kündigten die Ärzte ein neues Album und eine Tour unter dem Namen "In The Ä Tonight" für das Jahr 2020 in 15 Städten, darunter zwei Konzerte in Österreich und eines in der Schweiz, an</a:t>
            </a:r>
            <a:endParaRPr lang="cs-CZ" dirty="0"/>
          </a:p>
          <a:p>
            <a:r>
              <a:rPr lang="cs-CZ" dirty="0"/>
              <a:t>d</a:t>
            </a:r>
            <a:r>
              <a:rPr lang="de-DE" dirty="0"/>
              <a:t>er Vorverkauf begann am Nachmittag des 14. November 2019, die Tickets waren bereits nach wenigen Minuten </a:t>
            </a:r>
            <a:r>
              <a:rPr lang="de-DE" dirty="0" err="1"/>
              <a:t>ausverkauf</a:t>
            </a:r>
            <a:r>
              <a:rPr lang="cs-CZ" dirty="0"/>
              <a:t>t</a:t>
            </a:r>
          </a:p>
          <a:p>
            <a:pPr marL="6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615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998</Words>
  <Application>Microsoft Office PowerPoint</Application>
  <PresentationFormat>Širokoúhlá obrazovka</PresentationFormat>
  <Paragraphs>58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MS Shell Dlg 2</vt:lpstr>
      <vt:lpstr>Wingdings</vt:lpstr>
      <vt:lpstr>Wingdings 3</vt:lpstr>
      <vt:lpstr>Madison</vt:lpstr>
      <vt:lpstr>DIE ÄRZTE</vt:lpstr>
      <vt:lpstr>Prezentace aplikace PowerPoint</vt:lpstr>
      <vt:lpstr>1982–1986: Gründungsjahre </vt:lpstr>
      <vt:lpstr>Weiterentwicklung </vt:lpstr>
      <vt:lpstr>Prezentace aplikace PowerPoint</vt:lpstr>
      <vt:lpstr>Prezentace aplikace PowerPoint</vt:lpstr>
      <vt:lpstr>Prezentace aplikace PowerPoint</vt:lpstr>
      <vt:lpstr>Seit 2018: Comeback  mit Auftritten und neuer Musik </vt:lpstr>
      <vt:lpstr>Prezentace aplikace PowerPoint</vt:lpstr>
      <vt:lpstr>Verhältnis zum Punk </vt:lpstr>
      <vt:lpstr>Studioalben</vt:lpstr>
      <vt:lpstr>Prezentace aplikace PowerPoint</vt:lpstr>
      <vt:lpstr>Prezentace aplikace PowerPoint</vt:lpstr>
      <vt:lpstr>Prezentace aplikace PowerPoint</vt:lpstr>
      <vt:lpstr>Quellen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ÄRZTE</dc:title>
  <dc:creator>Sabina Šmídová</dc:creator>
  <cp:lastModifiedBy>Sabina Šmídová</cp:lastModifiedBy>
  <cp:revision>2</cp:revision>
  <dcterms:created xsi:type="dcterms:W3CDTF">2019-12-06T14:37:30Z</dcterms:created>
  <dcterms:modified xsi:type="dcterms:W3CDTF">2019-12-06T14:42:33Z</dcterms:modified>
</cp:coreProperties>
</file>