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1" r:id="rId5"/>
    <p:sldId id="260" r:id="rId6"/>
    <p:sldId id="258" r:id="rId7"/>
    <p:sldId id="263" r:id="rId8"/>
    <p:sldId id="259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6E53"/>
    <a:srgbClr val="85BD5B"/>
    <a:srgbClr val="8B7445"/>
    <a:srgbClr val="772C03"/>
    <a:srgbClr val="F7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4" autoAdjust="0"/>
  </p:normalViewPr>
  <p:slideViewPr>
    <p:cSldViewPr>
      <p:cViewPr varScale="1">
        <p:scale>
          <a:sx n="115" d="100"/>
          <a:sy n="115" d="100"/>
        </p:scale>
        <p:origin x="15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4328-1CB5-4481-B046-663606390ECE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323528" y="548680"/>
            <a:ext cx="1152128" cy="1498630"/>
            <a:chOff x="1857356" y="571480"/>
            <a:chExt cx="4286280" cy="5286412"/>
          </a:xfrm>
          <a:scene3d>
            <a:camera prst="perspectiveHeroicExtremeRightFacing">
              <a:rot lat="600000" lon="20400000" rev="174516"/>
            </a:camera>
            <a:lightRig rig="threePt" dir="t"/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1857356" y="571480"/>
              <a:ext cx="4286280" cy="5286412"/>
            </a:xfrm>
            <a:prstGeom prst="rect">
              <a:avLst/>
            </a:prstGeom>
            <a:solidFill>
              <a:srgbClr val="85BD5B"/>
            </a:solidFill>
            <a:ln w="9525" cmpd="sng">
              <a:solidFill>
                <a:schemeClr val="accent3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3000364" y="2428868"/>
              <a:ext cx="2000264" cy="1214446"/>
              <a:chOff x="3214678" y="2428868"/>
              <a:chExt cx="1857388" cy="857256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3214678" y="2643182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3214678" y="2857496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214678" y="3071810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3214678" y="3286124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3214678" y="2428868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3000365" y="1643050"/>
              <a:ext cx="2071701" cy="744605"/>
            </a:xfrm>
            <a:prstGeom prst="rect">
              <a:avLst/>
            </a:prstGeom>
            <a:noFill/>
            <a:sp3d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 </a:t>
              </a:r>
              <a:r>
                <a:rPr lang="ru-RU" dirty="0" smtClean="0">
                  <a:latin typeface="CyrillicOld" pitchFamily="2" charset="0"/>
                </a:rPr>
                <a:t> </a:t>
              </a:r>
              <a:endParaRPr lang="ru-RU" sz="3200" dirty="0">
                <a:latin typeface="CyrillicOld" pitchFamily="2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97871" y="2047310"/>
            <a:ext cx="76700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</a:rPr>
              <a:t>ОСНОВНЫЕ МЕТОДИЧЕСКИЕ НАПРАВЛЕНИЯ </a:t>
            </a:r>
          </a:p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</a:rPr>
              <a:t>В ПРЕПОДАВАНИИ ИНОСТРАННЫХ ЯЗЫКОВ</a:t>
            </a:r>
            <a:endParaRPr lang="ru-RU" sz="4400" b="1" dirty="0">
              <a:ln w="1905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 rot="16200000">
            <a:off x="-1018409" y="2672916"/>
            <a:ext cx="6858000" cy="1512168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3" name="TextBox 2"/>
          <p:cNvSpPr txBox="1"/>
          <p:nvPr/>
        </p:nvSpPr>
        <p:spPr>
          <a:xfrm>
            <a:off x="3166676" y="6109152"/>
            <a:ext cx="3997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ГРАММАТИКО-ПЕРЕВОДНОЙ МЕТОД</a:t>
            </a:r>
            <a:endParaRPr lang="cs-CZ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68287" y="48162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ПРЯМОЙ МЕТОД</a:t>
            </a:r>
            <a:endParaRPr lang="cs-CZ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45488" y="3939651"/>
            <a:ext cx="344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АУДИОЛИНГВАЛЬНЫЙ МЕТОД</a:t>
            </a:r>
            <a:endParaRPr lang="cs-CZ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45488" y="2931696"/>
            <a:ext cx="31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АУДИОВИЗУАЛЬНЫЙ МЕТОД</a:t>
            </a:r>
            <a:endParaRPr lang="cs-CZ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66676" y="1229516"/>
            <a:ext cx="4450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ПОСТКОММУНИКАТИВНЫЙ ПОДХОД</a:t>
            </a:r>
            <a:endParaRPr lang="cs-CZ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66676" y="2052805"/>
            <a:ext cx="36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КОММУНИКАТИВНЫЙ ПОДХОД</a:t>
            </a:r>
            <a:endParaRPr lang="cs-CZ" b="1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372950" y="2942453"/>
            <a:ext cx="430547" cy="2156601"/>
          </a:xfrm>
          <a:prstGeom prst="rightBrace">
            <a:avLst>
              <a:gd name="adj1" fmla="val 8333"/>
              <a:gd name="adj2" fmla="val 4927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10" name="TextBox 9"/>
          <p:cNvSpPr txBox="1"/>
          <p:nvPr/>
        </p:nvSpPr>
        <p:spPr>
          <a:xfrm>
            <a:off x="6862608" y="3778571"/>
            <a:ext cx="212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ПРЯМЫЕ МЕТОДЫ</a:t>
            </a:r>
            <a:endParaRPr lang="cs-CZ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60" y="1886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ХРОНОЛОГИЯ РАЗВИТИЯ МЕТОДОВ</a:t>
            </a:r>
            <a:endParaRPr lang="cs-CZ" sz="2000" i="1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-1560405" y="3292998"/>
            <a:ext cx="600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</a:t>
            </a:r>
            <a:r>
              <a:rPr lang="cs-CZ" dirty="0"/>
              <a:t>-</a:t>
            </a:r>
            <a:r>
              <a:rPr lang="en-GB" dirty="0" smtClean="0"/>
              <a:t> XIX </a:t>
            </a:r>
            <a:r>
              <a:rPr lang="ru-RU" dirty="0" smtClean="0"/>
              <a:t> в.</a:t>
            </a:r>
            <a:r>
              <a:rPr lang="en-GB" dirty="0" smtClean="0"/>
              <a:t>       </a:t>
            </a:r>
            <a:r>
              <a:rPr lang="cs-CZ" dirty="0" smtClean="0"/>
              <a:t>                       </a:t>
            </a:r>
            <a:r>
              <a:rPr lang="en-GB" dirty="0" smtClean="0"/>
              <a:t>XX </a:t>
            </a:r>
            <a:r>
              <a:rPr lang="ru-RU" dirty="0" smtClean="0"/>
              <a:t>в</a:t>
            </a:r>
            <a:r>
              <a:rPr lang="cs-CZ" dirty="0" smtClean="0"/>
              <a:t>.</a:t>
            </a:r>
            <a:r>
              <a:rPr lang="en-GB" dirty="0" smtClean="0"/>
              <a:t>                    </a:t>
            </a:r>
            <a:r>
              <a:rPr lang="ru-RU" dirty="0" smtClean="0"/>
              <a:t>       </a:t>
            </a:r>
            <a:r>
              <a:rPr lang="en-GB" dirty="0" smtClean="0"/>
              <a:t>         XXI </a:t>
            </a:r>
            <a:r>
              <a:rPr lang="ru-RU" dirty="0" smtClean="0"/>
              <a:t>в.</a:t>
            </a:r>
            <a:r>
              <a:rPr lang="en-GB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14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/>
              <a:t>„globální, generální přístup k vyučování – učení cizímu jazyku“</a:t>
            </a:r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МЕТОД</a:t>
            </a:r>
            <a:r>
              <a:rPr lang="cs-CZ" sz="3600" b="1" dirty="0" smtClean="0"/>
              <a:t> </a:t>
            </a:r>
            <a:r>
              <a:rPr lang="ru-RU" sz="3600" b="1" dirty="0" smtClean="0"/>
              <a:t>и ПОДХОД</a:t>
            </a:r>
            <a:endParaRPr lang="cs-CZ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733019"/>
            <a:ext cx="33933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i="1" dirty="0" smtClean="0">
                <a:latin typeface="+mj-lt"/>
                <a:ea typeface="Calibri" panose="020F0502020204030204" pitchFamily="34" charset="0"/>
              </a:rPr>
              <a:t>„</a:t>
            </a:r>
            <a:r>
              <a:rPr lang="ru-RU" sz="2000" i="1" dirty="0">
                <a:latin typeface="+mj-lt"/>
                <a:ea typeface="Calibri" panose="020F0502020204030204" pitchFamily="34" charset="0"/>
              </a:rPr>
              <a:t>С</a:t>
            </a:r>
            <a:r>
              <a:rPr lang="ru-RU" sz="2000" i="1" dirty="0" smtClean="0">
                <a:latin typeface="+mj-lt"/>
                <a:ea typeface="Calibri" panose="020F0502020204030204" pitchFamily="34" charset="0"/>
              </a:rPr>
              <a:t>пособ взаимодействия учителя и учащегося, с помощью которого учащийся усваивает знания, приобретает умения и навыки, развивает способности</a:t>
            </a:r>
            <a:r>
              <a:rPr lang="cs-CZ" sz="2000" i="1" dirty="0" smtClean="0">
                <a:latin typeface="+mj-lt"/>
                <a:ea typeface="Calibri" panose="020F0502020204030204" pitchFamily="34" charset="0"/>
              </a:rPr>
              <a:t> “</a:t>
            </a:r>
            <a:r>
              <a:rPr lang="cs-CZ" sz="2000" dirty="0" smtClean="0">
                <a:latin typeface="+mj-lt"/>
                <a:ea typeface="Calibri" panose="020F0502020204030204" pitchFamily="34" charset="0"/>
              </a:rPr>
              <a:t> </a:t>
            </a:r>
            <a:endParaRPr lang="ru-RU" sz="2000" dirty="0" smtClean="0">
              <a:latin typeface="+mj-lt"/>
              <a:ea typeface="Calibri" panose="020F0502020204030204" pitchFamily="34" charset="0"/>
            </a:endParaRPr>
          </a:p>
          <a:p>
            <a:pPr algn="just"/>
            <a:endParaRPr lang="ru-RU" sz="2000" dirty="0" smtClean="0">
              <a:latin typeface="+mj-lt"/>
              <a:ea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98568" y="501198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(metoda, </a:t>
            </a:r>
            <a:r>
              <a:rPr lang="cs-CZ" dirty="0" err="1" smtClean="0"/>
              <a:t>method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0" name="TextBox 39"/>
          <p:cNvSpPr txBox="1"/>
          <p:nvPr/>
        </p:nvSpPr>
        <p:spPr>
          <a:xfrm>
            <a:off x="4843979" y="501198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(přístup, </a:t>
            </a:r>
            <a:r>
              <a:rPr lang="cs-CZ" dirty="0" err="1" smtClean="0"/>
              <a:t>approach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43979" y="2745430"/>
            <a:ext cx="31008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i="1" dirty="0" smtClean="0">
                <a:latin typeface="+mj-lt"/>
                <a:ea typeface="Calibri" panose="020F0502020204030204" pitchFamily="34" charset="0"/>
              </a:rPr>
              <a:t>„</a:t>
            </a:r>
            <a:r>
              <a:rPr lang="ru-RU" sz="2000" i="1" dirty="0" smtClean="0">
                <a:latin typeface="+mj-lt"/>
                <a:ea typeface="Calibri" panose="020F0502020204030204" pitchFamily="34" charset="0"/>
              </a:rPr>
              <a:t>Глобальный, генеральный подход к обучению и изучению иностранных языков</a:t>
            </a:r>
            <a:r>
              <a:rPr lang="cs-CZ" sz="2000" i="1" dirty="0" smtClean="0">
                <a:latin typeface="+mj-lt"/>
                <a:ea typeface="Calibri" panose="020F0502020204030204" pitchFamily="34" charset="0"/>
              </a:rPr>
              <a:t>“</a:t>
            </a:r>
            <a:endParaRPr lang="cs-CZ" sz="2000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54861" y="4457931"/>
            <a:ext cx="2403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dirty="0">
                <a:latin typeface="+mj-lt"/>
                <a:ea typeface="Calibri" panose="020F0502020204030204" pitchFamily="34" charset="0"/>
              </a:rPr>
              <a:t>(</a:t>
            </a:r>
            <a:r>
              <a:rPr lang="cs-CZ" dirty="0" err="1">
                <a:latin typeface="+mj-lt"/>
                <a:ea typeface="Calibri" panose="020F0502020204030204" pitchFamily="34" charset="0"/>
              </a:rPr>
              <a:t>Choděra</a:t>
            </a:r>
            <a:r>
              <a:rPr lang="cs-CZ" dirty="0">
                <a:latin typeface="+mj-lt"/>
                <a:ea typeface="Calibri" panose="020F0502020204030204" pitchFamily="34" charset="0"/>
              </a:rPr>
              <a:t> &amp; </a:t>
            </a:r>
            <a:r>
              <a:rPr lang="cs-CZ" dirty="0" err="1">
                <a:latin typeface="+mj-lt"/>
                <a:ea typeface="Calibri" panose="020F0502020204030204" pitchFamily="34" charset="0"/>
              </a:rPr>
              <a:t>Ries</a:t>
            </a:r>
            <a:r>
              <a:rPr lang="cs-CZ" dirty="0">
                <a:latin typeface="+mj-lt"/>
                <a:ea typeface="Calibri" panose="020F0502020204030204" pitchFamily="34" charset="0"/>
              </a:rPr>
              <a:t>, 1999)</a:t>
            </a:r>
            <a:endParaRPr lang="cs-CZ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1871985" y="1570358"/>
            <a:ext cx="532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Проблема терминологической неоднозначности!!!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/>
              <a:t>„globální, generální přístup k vyučování – učení cizímu jazyku“</a:t>
            </a:r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Другие  термины</a:t>
            </a:r>
            <a:endParaRPr lang="cs-CZ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5" y="1944137"/>
            <a:ext cx="33933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+mj-lt"/>
              </a:rPr>
              <a:t>Методический приём</a:t>
            </a:r>
            <a:r>
              <a:rPr lang="ru-RU" sz="2000" i="1" dirty="0" smtClean="0">
                <a:latin typeface="+mj-lt"/>
              </a:rPr>
              <a:t> – </a:t>
            </a:r>
            <a:endParaRPr lang="en-GB" sz="2000" i="1" dirty="0" smtClean="0">
              <a:latin typeface="+mj-lt"/>
            </a:endParaRPr>
          </a:p>
          <a:p>
            <a:r>
              <a:rPr lang="ru-RU" sz="2000" i="1" dirty="0" smtClean="0">
                <a:latin typeface="+mj-lt"/>
              </a:rPr>
              <a:t>это элементарный методический поступок, направленный на решение конкретных задач преподавания на определенном этапе практического занятия.</a:t>
            </a:r>
            <a:endParaRPr lang="cs-CZ" sz="2000" i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1117" y="1944137"/>
            <a:ext cx="35432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+mj-lt"/>
              </a:rPr>
              <a:t>Средства обучения</a:t>
            </a:r>
            <a:r>
              <a:rPr lang="ru-RU" sz="2000" i="1" dirty="0">
                <a:latin typeface="+mj-lt"/>
              </a:rPr>
              <a:t> – различные орудия учебного процесса, с помощью которых более успешно и за рациональное время достигаются поставленные </a:t>
            </a:r>
            <a:r>
              <a:rPr lang="ru-RU" sz="2000" i="1" dirty="0" smtClean="0">
                <a:latin typeface="+mj-lt"/>
              </a:rPr>
              <a:t>цели (</a:t>
            </a:r>
            <a:r>
              <a:rPr lang="ru-RU" sz="2000" i="1" dirty="0">
                <a:latin typeface="+mj-lt"/>
              </a:rPr>
              <a:t>учебники, учебные </a:t>
            </a:r>
            <a:r>
              <a:rPr lang="ru-RU" sz="2000" i="1" dirty="0" smtClean="0">
                <a:latin typeface="+mj-lt"/>
              </a:rPr>
              <a:t>пособия, таблицы и т. п.)</a:t>
            </a:r>
            <a:endParaRPr lang="ru-RU" sz="2000" b="0" i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69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71472" y="83671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ГРАММАТИКО-ПЕРЕВОДНОЙ МЕТОД</a:t>
            </a:r>
            <a:endParaRPr lang="cs-CZ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851574"/>
            <a:ext cx="70472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  <a:ea typeface="Calibri" panose="020F0502020204030204" pitchFamily="34" charset="0"/>
              </a:rPr>
              <a:t>В основе – знания о языке, понимание правил и способность их применять.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  <a:ea typeface="Calibri" panose="020F0502020204030204" pitchFamily="34" charset="0"/>
              </a:rPr>
              <a:t>Акцент на письменные неаутентичные материалы, грамматические явления.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  <a:ea typeface="Calibri" panose="020F0502020204030204" pitchFamily="34" charset="0"/>
              </a:rPr>
              <a:t>Упражнения – </a:t>
            </a:r>
            <a:r>
              <a:rPr lang="ru-RU" sz="2200" b="1" dirty="0" smtClean="0">
                <a:latin typeface="+mj-lt"/>
                <a:ea typeface="Calibri" panose="020F0502020204030204" pitchFamily="34" charset="0"/>
              </a:rPr>
              <a:t>грамматические</a:t>
            </a:r>
            <a:r>
              <a:rPr lang="ru-RU" sz="22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ru-RU" sz="2200" i="1" dirty="0" smtClean="0">
                <a:latin typeface="+mj-lt"/>
                <a:ea typeface="Calibri" panose="020F0502020204030204" pitchFamily="34" charset="0"/>
              </a:rPr>
              <a:t>(</a:t>
            </a:r>
            <a:r>
              <a:rPr lang="ru-RU" sz="2200" i="1" dirty="0">
                <a:latin typeface="+mj-lt"/>
                <a:ea typeface="Calibri" panose="020F0502020204030204" pitchFamily="34" charset="0"/>
              </a:rPr>
              <a:t>напр., задайте вопрос, образуйте отрицательные предложения, напишите слова в соответствующем падеже и т.п.)</a:t>
            </a:r>
            <a:r>
              <a:rPr lang="ru-RU" sz="2200" i="1" dirty="0" smtClean="0">
                <a:latin typeface="+mj-lt"/>
                <a:ea typeface="Calibri" panose="020F0502020204030204" pitchFamily="34" charset="0"/>
              </a:rPr>
              <a:t>, </a:t>
            </a:r>
            <a:r>
              <a:rPr lang="ru-RU" sz="2200" b="1" dirty="0" smtClean="0">
                <a:latin typeface="+mj-lt"/>
                <a:ea typeface="Calibri" panose="020F0502020204030204" pitchFamily="34" charset="0"/>
              </a:rPr>
              <a:t>переводные</a:t>
            </a:r>
            <a:r>
              <a:rPr lang="ru-RU" sz="2200" dirty="0" smtClean="0">
                <a:latin typeface="+mj-lt"/>
                <a:ea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+mj-lt"/>
                <a:ea typeface="Calibri" panose="020F0502020204030204" pitchFamily="34" charset="0"/>
              </a:rPr>
              <a:t>Цель – чтение литературы в оригинале. </a:t>
            </a:r>
            <a:r>
              <a:rPr lang="ru-RU" sz="2200" dirty="0" smtClean="0">
                <a:latin typeface="+mj-lt"/>
                <a:ea typeface="Calibri" panose="020F0502020204030204" pitchFamily="34" charset="0"/>
              </a:rPr>
              <a:t>Не было целью научить говорить, общаться на иностранном языке. Говорение реализовалось лишь при чтении предложений, которые было необходимо перевести. 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4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ПРЯМЫЕ МЕТОДЫ</a:t>
            </a:r>
            <a:endParaRPr lang="cs-CZ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793269"/>
            <a:ext cx="30689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Прямой метод</a:t>
            </a:r>
          </a:p>
          <a:p>
            <a:r>
              <a:rPr lang="en-GB" sz="2400" b="1" i="1" dirty="0" smtClean="0"/>
              <a:t>     </a:t>
            </a:r>
            <a:r>
              <a:rPr lang="ru-RU" sz="2400" b="1" i="1" dirty="0" smtClean="0"/>
              <a:t>(</a:t>
            </a:r>
            <a:r>
              <a:rPr lang="en-GB" sz="2400" b="1" i="1" dirty="0" smtClean="0"/>
              <a:t>The Direct method)</a:t>
            </a:r>
            <a:r>
              <a:rPr lang="ru-RU" sz="2400" b="1" i="1" dirty="0" smtClean="0"/>
              <a:t> </a:t>
            </a:r>
            <a:endParaRPr lang="cs-CZ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2958369"/>
            <a:ext cx="328500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Акцент на развитие устной речи, использование языка в повседневных ситуациях. Родной язык не используется. 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2566" y="1643049"/>
            <a:ext cx="345638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нтуитивное обучение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ольшое значение уделяется произношению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грамматика практически не изучается, либо без теоретического объяснения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сновной методический приём – ведение диалога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тение и письмо изучаются мало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бучение ведётся с помощью упражнений на </a:t>
            </a:r>
            <a:r>
              <a:rPr lang="ru-R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аудирование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затем – имитация, повторение вслух.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ПРЯМЫЕ МЕТОДЫ</a:t>
            </a:r>
            <a:endParaRPr lang="cs-CZ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761489"/>
            <a:ext cx="37899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b="1" dirty="0" err="1" smtClean="0"/>
              <a:t>Аудиолингвальный</a:t>
            </a:r>
            <a:r>
              <a:rPr lang="ru-RU" sz="2800" b="1" dirty="0" smtClean="0"/>
              <a:t> метод</a:t>
            </a:r>
            <a:r>
              <a:rPr lang="ru-RU" sz="2400" b="1" i="1" dirty="0" smtClean="0"/>
              <a:t> </a:t>
            </a:r>
            <a:endParaRPr lang="cs-CZ" sz="24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1936809"/>
            <a:ext cx="3923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Приоритет </a:t>
            </a:r>
            <a:r>
              <a:rPr lang="ru-RU" dirty="0" err="1" smtClean="0"/>
              <a:t>аудирования</a:t>
            </a:r>
            <a:r>
              <a:rPr lang="ru-RU" dirty="0" smtClean="0"/>
              <a:t> и говорения (менее важным считается чтение и письмо)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Обучение грамматике  - индуктивно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Основной методический приём – имитация, упражнения на повторение (</a:t>
            </a:r>
            <a:r>
              <a:rPr lang="cs-CZ" dirty="0" err="1" smtClean="0"/>
              <a:t>drilová</a:t>
            </a:r>
            <a:r>
              <a:rPr lang="cs-CZ" dirty="0" smtClean="0"/>
              <a:t> cvičení)</a:t>
            </a:r>
            <a:r>
              <a:rPr lang="ru-RU" dirty="0" smtClean="0"/>
              <a:t>, запоминание образцов фраз, определённых лингвистических структур.  В результате многократных повторений развивается навык.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Использование аудиозаписей, кассет, дисков.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2852936"/>
            <a:ext cx="2060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Основы: структурализм</a:t>
            </a:r>
          </a:p>
          <a:p>
            <a:r>
              <a:rPr lang="ru-RU" dirty="0" smtClean="0"/>
              <a:t>бихевиоризм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5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ПРЯМЫЕ МЕТОДЫ</a:t>
            </a:r>
            <a:endParaRPr lang="cs-CZ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0896" y="1571141"/>
            <a:ext cx="3712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b="1" dirty="0" smtClean="0"/>
              <a:t>Аудиовизуальный метод</a:t>
            </a:r>
            <a:r>
              <a:rPr lang="ru-RU" sz="2400" b="1" i="1" dirty="0" smtClean="0"/>
              <a:t> </a:t>
            </a:r>
            <a:endParaRPr lang="cs-CZ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41902" y="1601823"/>
            <a:ext cx="32305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Приоритет </a:t>
            </a:r>
            <a:r>
              <a:rPr lang="ru-RU" dirty="0" err="1"/>
              <a:t>аудирования</a:t>
            </a:r>
            <a:r>
              <a:rPr lang="ru-RU" dirty="0"/>
              <a:t> и </a:t>
            </a:r>
            <a:r>
              <a:rPr lang="ru-RU" dirty="0" smtClean="0"/>
              <a:t>говорения.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Основной методический приём – разбор аутентичных текстов, отражающих повседневные ситуации – учащиеся естественным образом реагируют на речевые ситуации.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Используются технические средства обучения – ТВ, видео, рисунки, комиксы.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1007" y="3623407"/>
            <a:ext cx="32725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Основная цель – научить учащихся общаться на иностранном языке.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Позже были включены упражнения на обучение чтению и письму.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557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142976" y="8367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КОММУНИКАТИВНЫЙ ПОДХОД</a:t>
            </a:r>
            <a:endParaRPr lang="cs-CZ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4126" y="1359111"/>
            <a:ext cx="3608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(</a:t>
            </a: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75346" y="1884337"/>
            <a:ext cx="339434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Комплекс принципов и методических приёмов, возникших на основе психолингвистики.</a:t>
            </a:r>
          </a:p>
          <a:p>
            <a:endParaRPr lang="ru-RU" dirty="0" smtClean="0"/>
          </a:p>
          <a:p>
            <a:r>
              <a:rPr lang="ru-RU" dirty="0" smtClean="0"/>
              <a:t>Основная цель – способность использовать язык для общения; формирование коммуникативной компетенции.</a:t>
            </a:r>
          </a:p>
          <a:p>
            <a:endParaRPr lang="ru-RU" dirty="0"/>
          </a:p>
          <a:p>
            <a:r>
              <a:rPr lang="ru-RU" dirty="0" smtClean="0"/>
              <a:t>Акцент на функциональное использование языка в социальном контексте. Учитывается культура носителей целевого языка.</a:t>
            </a:r>
            <a:endParaRPr lang="cs-C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8530" y="1911670"/>
            <a:ext cx="37446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Интеракция на уроках. Работа в парах, группах.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Развиваются все виды речевых умений – чтение, письмо, ауди-</a:t>
            </a:r>
            <a:r>
              <a:rPr lang="ru-RU" dirty="0" err="1" smtClean="0"/>
              <a:t>рование</a:t>
            </a:r>
            <a:r>
              <a:rPr lang="ru-RU" dirty="0" smtClean="0"/>
              <a:t>, говорение.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Уделяется внимание развитию точности и беглости в </a:t>
            </a:r>
            <a:r>
              <a:rPr lang="ru-RU" dirty="0" err="1" smtClean="0"/>
              <a:t>исполь-зовании</a:t>
            </a:r>
            <a:r>
              <a:rPr lang="ru-RU" dirty="0" smtClean="0"/>
              <a:t> языка.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Меняется роль учителя.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Уделяется внимание </a:t>
            </a:r>
            <a:r>
              <a:rPr lang="ru-RU" dirty="0" err="1" smtClean="0"/>
              <a:t>индиви</a:t>
            </a:r>
            <a:r>
              <a:rPr lang="ru-RU" dirty="0" smtClean="0"/>
              <a:t>-дуальным особенностям учащихся.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Образцом речи является речь носителя языка.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467544" y="1035827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71472" y="675247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ПОСТКОММУНИКАТИВНЫЙ ПОДХОД</a:t>
            </a:r>
            <a:endParaRPr lang="cs-CZ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29397" y="2202595"/>
            <a:ext cx="33933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/>
              <a:t>Основной целью является формирование межкультурной коммуникативной компетенции.</a:t>
            </a:r>
          </a:p>
          <a:p>
            <a:endParaRPr lang="ru-RU" dirty="0"/>
          </a:p>
          <a:p>
            <a:r>
              <a:rPr lang="ru-RU" dirty="0" smtClean="0"/>
              <a:t>Речевой образец – не речь носи-теля целевого языка, а </a:t>
            </a:r>
            <a:r>
              <a:rPr lang="cs-CZ" dirty="0" smtClean="0"/>
              <a:t>„</a:t>
            </a:r>
            <a:r>
              <a:rPr lang="ru-RU" dirty="0" smtClean="0"/>
              <a:t>меж-культурное</a:t>
            </a:r>
            <a:r>
              <a:rPr lang="cs-CZ" dirty="0" smtClean="0"/>
              <a:t>“</a:t>
            </a:r>
            <a:r>
              <a:rPr lang="ru-RU" dirty="0" smtClean="0"/>
              <a:t> владение языками. </a:t>
            </a:r>
            <a:endParaRPr lang="cs-CZ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115819" y="1208965"/>
            <a:ext cx="33933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Отрицание существования </a:t>
            </a:r>
            <a:r>
              <a:rPr lang="cs-CZ" dirty="0" smtClean="0"/>
              <a:t>„</a:t>
            </a:r>
            <a:r>
              <a:rPr lang="ru-RU" dirty="0" smtClean="0"/>
              <a:t>единого правильного</a:t>
            </a:r>
            <a:r>
              <a:rPr lang="cs-CZ" dirty="0" smtClean="0"/>
              <a:t>“</a:t>
            </a:r>
            <a:r>
              <a:rPr lang="ru-RU" dirty="0" smtClean="0"/>
              <a:t> метода обучения, </a:t>
            </a:r>
            <a:r>
              <a:rPr lang="cs-CZ" dirty="0" smtClean="0"/>
              <a:t>„</a:t>
            </a:r>
            <a:r>
              <a:rPr lang="ru-RU" dirty="0"/>
              <a:t>д</a:t>
            </a:r>
            <a:r>
              <a:rPr lang="ru-RU" dirty="0" smtClean="0"/>
              <a:t>идактический </a:t>
            </a:r>
            <a:r>
              <a:rPr lang="ru-RU" dirty="0"/>
              <a:t>эклектизм</a:t>
            </a:r>
            <a:r>
              <a:rPr lang="cs-CZ" dirty="0"/>
              <a:t>“</a:t>
            </a:r>
            <a:endParaRPr lang="ru-RU" dirty="0"/>
          </a:p>
          <a:p>
            <a:endParaRPr lang="cs-C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81966" y="1208208"/>
            <a:ext cx="36931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Интеграция эффективных приёмов, характерных для старых методов обучения (например, использования на уроках родного языка, упражнений на перевод)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Направленность на личность учащегося, е</a:t>
            </a:r>
            <a:r>
              <a:rPr lang="ru-RU" dirty="0"/>
              <a:t>г</a:t>
            </a:r>
            <a:r>
              <a:rPr lang="ru-RU" dirty="0" smtClean="0"/>
              <a:t>о стиль и стратегии изучения языка, мотивацию и автономию.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Усиление автономии учителя – именно учитель решает и находит оптимальный способ обучения. К профессионализму учителя предъявляются высокие требования.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819" y="4750602"/>
            <a:ext cx="34541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Развитие всех четырёх речевых умений; равномерное развитие беглости и точности в использовании языка.</a:t>
            </a:r>
          </a:p>
        </p:txBody>
      </p:sp>
    </p:spTree>
    <p:extLst>
      <p:ext uri="{BB962C8B-B14F-4D97-AF65-F5344CB8AC3E}">
        <p14:creationId xmlns:p14="http://schemas.microsoft.com/office/powerpoint/2010/main" val="21668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4B8D27-7D05-41AF-9DD0-25F79AF3F4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Тетрадь</Template>
  <TotalTime>5355</TotalTime>
  <Words>594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CyrillicOld</vt:lpstr>
      <vt:lpstr>Times New Roman</vt:lpstr>
      <vt:lpstr>Тема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Uživatel systému Windows</dc:creator>
  <cp:keywords/>
  <cp:lastModifiedBy>Uživatel systému Windows</cp:lastModifiedBy>
  <cp:revision>38</cp:revision>
  <dcterms:created xsi:type="dcterms:W3CDTF">2019-07-29T18:05:17Z</dcterms:created>
  <dcterms:modified xsi:type="dcterms:W3CDTF">2019-10-07T14:17:01Z</dcterms:modified>
  <cp:category>Книга</cp:category>
  <cp:contentStatus>Шаблон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TC300097569990</vt:lpwstr>
  </property>
</Properties>
</file>