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71" r:id="rId2"/>
    <p:sldId id="275" r:id="rId3"/>
    <p:sldId id="276" r:id="rId4"/>
    <p:sldId id="282" r:id="rId5"/>
    <p:sldId id="280" r:id="rId6"/>
    <p:sldId id="279" r:id="rId7"/>
    <p:sldId id="278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4205"/>
    <a:srgbClr val="FDF781"/>
    <a:srgbClr val="FF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0A9F5-0F75-48BD-B4BD-8A2EBD521FDA}" type="datetimeFigureOut">
              <a:rPr lang="cs-CZ" smtClean="0"/>
              <a:pPr/>
              <a:t>01.08.2019</a:t>
            </a:fld>
            <a:endParaRPr lang="cs-C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cs-C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577E8-3933-48BA-B259-01552A3047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87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77E8-3933-48BA-B259-01552A30470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2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77E8-3933-48BA-B259-01552A30470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8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77E8-3933-48BA-B259-01552A30470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1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1488" y="1403120"/>
            <a:ext cx="10809026" cy="370590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3200" b="1" dirty="0" smtClean="0"/>
              <a:t>теории </a:t>
            </a:r>
            <a:r>
              <a:rPr lang="ru-RU" sz="3200" b="1" dirty="0" smtClean="0"/>
              <a:t>усвоения иностранного языка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56374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343" y="245017"/>
            <a:ext cx="9318171" cy="1308011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Усвоение второго языка</a:t>
            </a:r>
            <a:br>
              <a:rPr lang="ru-RU" b="1" dirty="0" smtClean="0"/>
            </a:br>
            <a:r>
              <a:rPr lang="ru-RU" b="1" dirty="0" smtClean="0"/>
              <a:t>(</a:t>
            </a:r>
            <a:r>
              <a:rPr lang="en-GB" b="1" dirty="0" smtClean="0"/>
              <a:t>Second Language </a:t>
            </a:r>
            <a:r>
              <a:rPr lang="en-GB" b="1" dirty="0"/>
              <a:t>A</a:t>
            </a:r>
            <a:r>
              <a:rPr lang="en-GB" b="1" dirty="0" smtClean="0"/>
              <a:t>cquisition, SLA</a:t>
            </a:r>
            <a:r>
              <a:rPr lang="ru-RU" b="1" dirty="0" smtClean="0"/>
              <a:t>)</a:t>
            </a:r>
            <a:endParaRPr lang="cs-CZ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56228"/>
            <a:ext cx="10515600" cy="492760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smtClean="0"/>
              <a:t>самостоятельная </a:t>
            </a:r>
            <a:r>
              <a:rPr lang="ru-RU" sz="2400" dirty="0"/>
              <a:t>дисциплина в рамках прикладной лингвистики, изучающая процесс усвоения человеком второго </a:t>
            </a:r>
            <a:r>
              <a:rPr lang="ru-RU" sz="2400" dirty="0" smtClean="0"/>
              <a:t>языка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r>
              <a:rPr lang="ru-RU" sz="2400" b="1" dirty="0" smtClean="0"/>
              <a:t>Усвоение языка </a:t>
            </a:r>
            <a:r>
              <a:rPr lang="ru-RU" sz="2400" dirty="0" smtClean="0"/>
              <a:t>– процесс приобретения возможности понимать язык и пользоваться им. </a:t>
            </a:r>
            <a:endParaRPr lang="en-GB" sz="2400" dirty="0"/>
          </a:p>
          <a:p>
            <a:pPr algn="just"/>
            <a:r>
              <a:rPr lang="ru-RU" sz="2400" b="1" dirty="0" smtClean="0"/>
              <a:t>Второй язык </a:t>
            </a:r>
            <a:r>
              <a:rPr lang="ru-RU" sz="2400" dirty="0" smtClean="0"/>
              <a:t>– </a:t>
            </a:r>
            <a:r>
              <a:rPr lang="ru-RU" sz="2400" dirty="0"/>
              <a:t>это язык, который изучается человеком естественным образом или с помощью специального обучения, после освоения родного языка. </a:t>
            </a:r>
            <a:endParaRPr lang="ru-RU" sz="2400" dirty="0" smtClean="0"/>
          </a:p>
          <a:p>
            <a:pPr algn="just"/>
            <a:r>
              <a:rPr lang="ru-RU" sz="2400" b="1" dirty="0"/>
              <a:t>У</a:t>
            </a:r>
            <a:r>
              <a:rPr lang="ru-RU" sz="2400" b="1" dirty="0" smtClean="0"/>
              <a:t>своение </a:t>
            </a:r>
            <a:r>
              <a:rPr lang="ru-RU" sz="2400" b="1" dirty="0"/>
              <a:t>второго </a:t>
            </a:r>
            <a:r>
              <a:rPr lang="ru-RU" sz="2400" b="1" dirty="0" smtClean="0"/>
              <a:t>языка</a:t>
            </a:r>
            <a:r>
              <a:rPr lang="ru-RU" sz="2400" dirty="0"/>
              <a:t> </a:t>
            </a:r>
            <a:r>
              <a:rPr lang="ru-RU" sz="2400" dirty="0" smtClean="0"/>
              <a:t>– процесс </a:t>
            </a:r>
            <a:r>
              <a:rPr lang="ru-RU" sz="2400" dirty="0"/>
              <a:t>приобретения навыков общения на новом иностранном языке, независимо от числа ранее выученных.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i="1" dirty="0" smtClean="0"/>
              <a:t>Термин </a:t>
            </a:r>
            <a:r>
              <a:rPr lang="ru-RU" sz="2400" b="1" i="1" dirty="0"/>
              <a:t>«усвоение второго языка» </a:t>
            </a:r>
            <a:r>
              <a:rPr lang="ru-RU" sz="2400" i="1" dirty="0"/>
              <a:t>может распространяться и на изучение третьего, четвёртого и других языков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50590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200" y="213535"/>
            <a:ext cx="8926286" cy="1188720"/>
          </a:xfrm>
        </p:spPr>
        <p:txBody>
          <a:bodyPr/>
          <a:lstStyle/>
          <a:p>
            <a:pPr algn="ctr"/>
            <a:r>
              <a:rPr lang="ru-RU" b="1" dirty="0" smtClean="0"/>
              <a:t>Подходы к созданию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ru-RU" b="1" dirty="0" smtClean="0"/>
              <a:t>теорий усвоения второго языка</a:t>
            </a:r>
            <a:endParaRPr lang="cs-CZ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298" y="2371535"/>
            <a:ext cx="4457131" cy="4351338"/>
          </a:xfrm>
        </p:spPr>
        <p:txBody>
          <a:bodyPr>
            <a:normAutofit/>
          </a:bodyPr>
          <a:lstStyle/>
          <a:p>
            <a:r>
              <a:rPr lang="ru-RU" sz="2800" dirty="0" err="1"/>
              <a:t>б</a:t>
            </a:r>
            <a:r>
              <a:rPr lang="ru-RU" sz="2800" dirty="0" err="1" smtClean="0"/>
              <a:t>ихевиористический</a:t>
            </a:r>
            <a:r>
              <a:rPr lang="en-GB" sz="2800" dirty="0" smtClean="0"/>
              <a:t> </a:t>
            </a:r>
          </a:p>
          <a:p>
            <a:r>
              <a:rPr lang="ru-RU" sz="2800" dirty="0" smtClean="0"/>
              <a:t>нативистический</a:t>
            </a:r>
          </a:p>
          <a:p>
            <a:r>
              <a:rPr lang="ru-RU" sz="2800" dirty="0"/>
              <a:t>к</a:t>
            </a:r>
            <a:r>
              <a:rPr lang="ru-RU" sz="2800" dirty="0" smtClean="0"/>
              <a:t>огнитивный</a:t>
            </a:r>
          </a:p>
          <a:p>
            <a:r>
              <a:rPr lang="ru-RU" sz="2800" dirty="0"/>
              <a:t>с</a:t>
            </a:r>
            <a:r>
              <a:rPr lang="ru-RU" sz="2800" dirty="0" smtClean="0"/>
              <a:t>оциокультурный</a:t>
            </a:r>
          </a:p>
          <a:p>
            <a:r>
              <a:rPr lang="ru-RU" sz="2800" dirty="0" err="1" smtClean="0"/>
              <a:t>конструктивистический</a:t>
            </a:r>
            <a:endParaRPr lang="ru-RU" sz="2800" dirty="0" smtClean="0"/>
          </a:p>
          <a:p>
            <a:r>
              <a:rPr lang="ru-RU" sz="2800" dirty="0" err="1" smtClean="0"/>
              <a:t>коннекционистический</a:t>
            </a:r>
            <a:endParaRPr lang="ru-RU" sz="2800" dirty="0" smtClean="0"/>
          </a:p>
          <a:p>
            <a:r>
              <a:rPr lang="ru-RU" sz="2800" dirty="0"/>
              <a:t> </a:t>
            </a:r>
            <a:r>
              <a:rPr lang="ru-RU" sz="2800" dirty="0" smtClean="0"/>
              <a:t>и др.</a:t>
            </a:r>
            <a:endParaRPr lang="cs-CZ" sz="28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500914" y="2371534"/>
            <a:ext cx="4656182" cy="2710893"/>
          </a:xfrm>
          <a:prstGeom prst="triangl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109467" y="3254602"/>
            <a:ext cx="4938030" cy="2856208"/>
          </a:xfrm>
          <a:prstGeom prst="triangl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024914" y="2480865"/>
            <a:ext cx="4448778" cy="2611013"/>
          </a:xfrm>
          <a:prstGeom prst="triangl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Box 6"/>
          <p:cNvSpPr txBox="1"/>
          <p:nvPr/>
        </p:nvSpPr>
        <p:spPr>
          <a:xfrm rot="18531655">
            <a:off x="5985157" y="3494427"/>
            <a:ext cx="2404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бихевиоризм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pPr algn="ctr"/>
            <a:r>
              <a:rPr lang="cs-CZ" sz="2400" b="1" i="1" dirty="0" smtClean="0">
                <a:solidFill>
                  <a:srgbClr val="0070C0"/>
                </a:solidFill>
              </a:rPr>
              <a:t>LEARN</a:t>
            </a:r>
            <a:endParaRPr lang="cs-CZ" sz="2400" b="1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37949" y="5328428"/>
            <a:ext cx="2281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когнитивизм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400" b="1" i="1" dirty="0" smtClean="0">
                <a:solidFill>
                  <a:srgbClr val="FF0000"/>
                </a:solidFill>
              </a:rPr>
              <a:t>STAGE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3066325">
            <a:off x="8917829" y="3589677"/>
            <a:ext cx="1851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нативизм</a:t>
            </a:r>
            <a:endParaRPr lang="cs-CZ" sz="2000" b="1" dirty="0" smtClean="0">
              <a:solidFill>
                <a:srgbClr val="00B050"/>
              </a:solidFill>
            </a:endParaRPr>
          </a:p>
          <a:p>
            <a:pPr algn="ctr"/>
            <a:r>
              <a:rPr lang="cs-CZ" sz="2000" b="1" i="1" dirty="0" smtClean="0">
                <a:solidFill>
                  <a:srgbClr val="00B050"/>
                </a:solidFill>
              </a:rPr>
              <a:t>AQUIRE</a:t>
            </a:r>
            <a:endParaRPr lang="cs-CZ" sz="2000" b="1" i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72025" y="4138656"/>
            <a:ext cx="2412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СОЦИАЛЬНЫЙ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КОНСТРУКТИВИЗМ</a:t>
            </a:r>
            <a:r>
              <a:rPr lang="cs-CZ" b="1" dirty="0" smtClean="0">
                <a:solidFill>
                  <a:srgbClr val="00B050"/>
                </a:solidFill>
              </a:rPr>
              <a:t>:</a:t>
            </a:r>
          </a:p>
          <a:p>
            <a:pPr algn="ctr"/>
            <a:r>
              <a:rPr lang="cs-CZ" b="1" i="1" dirty="0" smtClean="0">
                <a:solidFill>
                  <a:srgbClr val="FF0000"/>
                </a:solidFill>
              </a:rPr>
              <a:t>INTERACTION</a:t>
            </a:r>
            <a:endParaRPr lang="cs-CZ" b="1" i="1" dirty="0">
              <a:solidFill>
                <a:srgbClr val="FF0000"/>
              </a:solidFill>
            </a:endParaRPr>
          </a:p>
          <a:p>
            <a:pPr algn="ctr"/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367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288562"/>
            <a:ext cx="7729728" cy="1188720"/>
          </a:xfrm>
        </p:spPr>
        <p:txBody>
          <a:bodyPr/>
          <a:lstStyle/>
          <a:p>
            <a:pPr algn="ctr"/>
            <a:r>
              <a:rPr lang="ru-RU" b="1" dirty="0" smtClean="0"/>
              <a:t>Гипотезы Стивена Крашена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(Stephen </a:t>
            </a:r>
            <a:r>
              <a:rPr lang="en-GB" dirty="0" err="1" smtClean="0"/>
              <a:t>krashen</a:t>
            </a:r>
            <a:r>
              <a:rPr lang="en-GB" dirty="0"/>
              <a:t>)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4943" y="1915886"/>
            <a:ext cx="10515600" cy="44480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/>
              <a:t>гипотеза </a:t>
            </a:r>
            <a:r>
              <a:rPr lang="ru-RU" sz="2800" dirty="0" smtClean="0"/>
              <a:t>усвоения-обучения (</a:t>
            </a:r>
            <a:r>
              <a:rPr lang="en-GB" sz="2800" dirty="0" smtClean="0"/>
              <a:t>acquisition-learning hypothesis</a:t>
            </a:r>
            <a:r>
              <a:rPr lang="ru-RU" sz="2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гипотеза входа (</a:t>
            </a:r>
            <a:r>
              <a:rPr lang="en-GB" sz="2800" dirty="0" smtClean="0"/>
              <a:t>input hypothesis</a:t>
            </a:r>
            <a:r>
              <a:rPr lang="ru-RU" sz="2800" dirty="0" smtClean="0"/>
              <a:t>)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гипотеза </a:t>
            </a:r>
            <a:r>
              <a:rPr lang="ru-RU" sz="2800" dirty="0" smtClean="0"/>
              <a:t>наблюдателя (</a:t>
            </a:r>
            <a:r>
              <a:rPr lang="en-GB" sz="2800" dirty="0" smtClean="0"/>
              <a:t>monitor hypothesis</a:t>
            </a:r>
            <a:r>
              <a:rPr lang="ru-RU" sz="2800" dirty="0" smtClean="0"/>
              <a:t>)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гипотеза эмоционального </a:t>
            </a:r>
            <a:r>
              <a:rPr lang="ru-RU" sz="2800" dirty="0" smtClean="0"/>
              <a:t>фильтра (</a:t>
            </a:r>
            <a:r>
              <a:rPr lang="en-GB" sz="2800" dirty="0" smtClean="0"/>
              <a:t>affective filter hypothesis</a:t>
            </a:r>
            <a:r>
              <a:rPr lang="ru-RU" sz="2800" dirty="0" smtClean="0"/>
              <a:t>)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ru-RU" sz="2800" dirty="0"/>
              <a:t>гипотеза естественной последовательности при усвоении </a:t>
            </a:r>
            <a:r>
              <a:rPr lang="ru-RU" sz="2800" dirty="0" smtClean="0"/>
              <a:t>языка (</a:t>
            </a:r>
            <a:r>
              <a:rPr lang="cs-CZ" sz="2800" dirty="0" err="1" smtClean="0"/>
              <a:t>natur</a:t>
            </a:r>
            <a:r>
              <a:rPr lang="en-GB" sz="2800" dirty="0" smtClean="0"/>
              <a:t>al order hypothesis</a:t>
            </a:r>
            <a:r>
              <a:rPr lang="ru-RU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784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6743"/>
            <a:ext cx="6052457" cy="1885103"/>
          </a:xfrm>
          <a:solidFill>
            <a:srgbClr val="FDF781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Гипотеза взаимодействия </a:t>
            </a:r>
            <a:r>
              <a:rPr lang="ru-RU" sz="2400" dirty="0" smtClean="0"/>
              <a:t>(</a:t>
            </a:r>
            <a:r>
              <a:rPr lang="en-GB" sz="2400" dirty="0" smtClean="0"/>
              <a:t>interaction hypothesis</a:t>
            </a:r>
            <a:r>
              <a:rPr lang="ru-RU" sz="2400" dirty="0" smtClean="0"/>
              <a:t>)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3713" y="1067407"/>
            <a:ext cx="5522027" cy="5405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500" b="1" dirty="0" smtClean="0"/>
              <a:t>Дидактические приёмы</a:t>
            </a:r>
            <a:r>
              <a:rPr lang="cs-CZ" sz="3500" b="1" dirty="0" smtClean="0"/>
              <a:t>:</a:t>
            </a:r>
          </a:p>
          <a:p>
            <a:pPr marL="0" indent="0" algn="just">
              <a:buNone/>
            </a:pPr>
            <a:endParaRPr lang="cs-CZ" sz="2800" b="1" dirty="0" smtClean="0"/>
          </a:p>
          <a:p>
            <a:pPr algn="just"/>
            <a:r>
              <a:rPr lang="ru-RU" sz="2800" dirty="0" smtClean="0"/>
              <a:t>Ведение разговора на изучаемом языке с носителем языка, учителем либо одноклассником с более продвинутым уровнем </a:t>
            </a:r>
            <a:r>
              <a:rPr lang="cs-CZ" sz="2800" dirty="0" smtClean="0"/>
              <a:t>(</a:t>
            </a:r>
            <a:r>
              <a:rPr lang="ru-RU" sz="2800" dirty="0" smtClean="0"/>
              <a:t>работа в парах</a:t>
            </a:r>
            <a:r>
              <a:rPr lang="cs-CZ" sz="2800" dirty="0" smtClean="0"/>
              <a:t>)</a:t>
            </a:r>
          </a:p>
          <a:p>
            <a:pPr algn="just"/>
            <a:r>
              <a:rPr lang="cs-CZ" sz="2800" dirty="0" smtClean="0"/>
              <a:t> </a:t>
            </a:r>
            <a:r>
              <a:rPr lang="ru-RU" sz="2800" dirty="0" smtClean="0"/>
              <a:t>Создание тематических языковых ситуаций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456" y="2307772"/>
            <a:ext cx="5411687" cy="4136571"/>
          </a:xfrm>
        </p:spPr>
        <p:txBody>
          <a:bodyPr>
            <a:noAutofit/>
          </a:bodyPr>
          <a:lstStyle/>
          <a:p>
            <a:pPr algn="l"/>
            <a:r>
              <a:rPr lang="ru-RU" sz="2400" i="1" dirty="0" smtClean="0"/>
              <a:t>Социальный </a:t>
            </a:r>
            <a:r>
              <a:rPr lang="ru-RU" sz="2400" i="1" dirty="0" err="1" smtClean="0"/>
              <a:t>когнитивизм</a:t>
            </a:r>
            <a:r>
              <a:rPr lang="ru-RU" sz="2400" i="1" dirty="0" smtClean="0"/>
              <a:t> </a:t>
            </a:r>
            <a:r>
              <a:rPr lang="cs-CZ" sz="2400" i="1" dirty="0" smtClean="0">
                <a:solidFill>
                  <a:schemeClr val="accent1">
                    <a:lumMod val="75000"/>
                  </a:schemeClr>
                </a:solidFill>
              </a:rPr>
              <a:t>(Long, 1996)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141" y="2904913"/>
            <a:ext cx="52396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Усвоение языка в ходе непосредственного общения</a:t>
            </a:r>
          </a:p>
          <a:p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Предоставление входного материала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Модифицированная интеракция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Взаимопонимание</a:t>
            </a:r>
            <a:endParaRPr lang="cs-CZ" sz="28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3286098" y="4676745"/>
            <a:ext cx="444137" cy="378823"/>
          </a:xfrm>
          <a:prstGeom prst="downArrow">
            <a:avLst/>
          </a:prstGeom>
          <a:solidFill>
            <a:srgbClr val="FDF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Стрелка вниз 7"/>
          <p:cNvSpPr/>
          <p:nvPr/>
        </p:nvSpPr>
        <p:spPr>
          <a:xfrm>
            <a:off x="3286098" y="5652709"/>
            <a:ext cx="431074" cy="337363"/>
          </a:xfrm>
          <a:prstGeom prst="downArrow">
            <a:avLst/>
          </a:prstGeom>
          <a:solidFill>
            <a:srgbClr val="FDF7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0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1675"/>
            <a:ext cx="6110514" cy="1859262"/>
          </a:xfrm>
          <a:solidFill>
            <a:srgbClr val="FDF781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Гипотеза </a:t>
            </a:r>
            <a:r>
              <a:rPr lang="cs-CZ" sz="3200" b="1" dirty="0" smtClean="0"/>
              <a:t>„</a:t>
            </a:r>
            <a:r>
              <a:rPr lang="ru-RU" sz="3200" b="1" dirty="0" smtClean="0"/>
              <a:t>замечания</a:t>
            </a:r>
            <a:r>
              <a:rPr lang="cs-CZ" sz="3200" b="1" dirty="0" smtClean="0"/>
              <a:t>“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 smtClean="0"/>
              <a:t>(</a:t>
            </a:r>
            <a:r>
              <a:rPr lang="en-GB" sz="2400" dirty="0" smtClean="0"/>
              <a:t>noticing hypothesis)</a:t>
            </a:r>
            <a:endParaRPr lang="cs-CZ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2114" y="580574"/>
            <a:ext cx="5849257" cy="5849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Дидактические приёмы:</a:t>
            </a:r>
            <a:endParaRPr lang="cs-CZ" sz="3200" b="1" dirty="0" smtClean="0"/>
          </a:p>
          <a:p>
            <a:pPr marL="0" indent="0" algn="just">
              <a:buNone/>
            </a:pPr>
            <a:endParaRPr lang="cs-CZ" sz="2800" b="1" dirty="0" smtClean="0"/>
          </a:p>
          <a:p>
            <a:pPr algn="just"/>
            <a:endParaRPr lang="cs-CZ" sz="2800" b="1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9658" y="2322286"/>
            <a:ext cx="5806427" cy="4136571"/>
          </a:xfrm>
        </p:spPr>
        <p:txBody>
          <a:bodyPr>
            <a:noAutofit/>
          </a:bodyPr>
          <a:lstStyle/>
          <a:p>
            <a:pPr algn="l"/>
            <a:r>
              <a:rPr lang="ru-RU" sz="2800" i="1" dirty="0" smtClean="0"/>
              <a:t>Комплексный подход </a:t>
            </a:r>
            <a:r>
              <a:rPr lang="cs-CZ" sz="2800" i="1" dirty="0" smtClean="0">
                <a:solidFill>
                  <a:schemeClr val="accent3"/>
                </a:solidFill>
              </a:rPr>
              <a:t>(Schmidt, 1996, </a:t>
            </a:r>
            <a:r>
              <a:rPr lang="cs-CZ" sz="2800" i="1" dirty="0" err="1" smtClean="0">
                <a:solidFill>
                  <a:schemeClr val="accent3"/>
                </a:solidFill>
              </a:rPr>
              <a:t>Lightbown</a:t>
            </a:r>
            <a:r>
              <a:rPr lang="cs-CZ" sz="2800" i="1" dirty="0" smtClean="0">
                <a:solidFill>
                  <a:schemeClr val="accent3"/>
                </a:solidFill>
              </a:rPr>
              <a:t> </a:t>
            </a:r>
            <a:r>
              <a:rPr lang="cs-CZ" sz="2800" i="1" dirty="0">
                <a:solidFill>
                  <a:schemeClr val="accent3"/>
                </a:solidFill>
              </a:rPr>
              <a:t>&amp; </a:t>
            </a:r>
            <a:r>
              <a:rPr lang="cs-CZ" sz="2800" i="1" dirty="0" err="1">
                <a:solidFill>
                  <a:schemeClr val="accent3"/>
                </a:solidFill>
              </a:rPr>
              <a:t>Spada</a:t>
            </a:r>
            <a:r>
              <a:rPr lang="cs-CZ" sz="2800" i="1" dirty="0">
                <a:solidFill>
                  <a:schemeClr val="accent3"/>
                </a:solidFill>
              </a:rPr>
              <a:t>, 2006</a:t>
            </a:r>
            <a:r>
              <a:rPr lang="cs-CZ" sz="2800" i="1" dirty="0" smtClean="0">
                <a:solidFill>
                  <a:schemeClr val="accent3"/>
                </a:solidFill>
              </a:rPr>
              <a:t>)</a:t>
            </a:r>
            <a:endParaRPr lang="ru-RU" sz="2800" i="1" dirty="0" smtClean="0">
              <a:solidFill>
                <a:schemeClr val="accent3"/>
              </a:solidFill>
            </a:endParaRPr>
          </a:p>
          <a:p>
            <a:pPr algn="l"/>
            <a:r>
              <a:rPr lang="cs-CZ" sz="2800" b="1" dirty="0" smtClean="0"/>
              <a:t>„</a:t>
            </a:r>
            <a:r>
              <a:rPr lang="ru-RU" sz="2800" b="1" dirty="0" smtClean="0"/>
              <a:t>заметить-установить-закрепить</a:t>
            </a:r>
            <a:r>
              <a:rPr lang="cs-CZ" sz="2800" b="1" dirty="0" smtClean="0"/>
              <a:t>“</a:t>
            </a:r>
          </a:p>
          <a:p>
            <a:pPr algn="l"/>
            <a:r>
              <a:rPr lang="cs-CZ" sz="2800" dirty="0" smtClean="0"/>
              <a:t>(</a:t>
            </a:r>
            <a:r>
              <a:rPr lang="cs-CZ" sz="2800" dirty="0" err="1" smtClean="0"/>
              <a:t>noticing-assambling-consolidation</a:t>
            </a:r>
            <a:r>
              <a:rPr lang="cs-CZ" sz="2800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4086" y="2307772"/>
            <a:ext cx="53215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Целенаправленные задания на формулы речевого этикета при использовании аутентичных материалов (фильм, литературный текст)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Метод коммуникативных заданий </a:t>
            </a:r>
            <a:r>
              <a:rPr lang="cs-CZ" sz="2800" dirty="0" smtClean="0"/>
              <a:t>(</a:t>
            </a:r>
            <a:r>
              <a:rPr lang="cs-CZ" sz="2800" dirty="0" err="1" smtClean="0"/>
              <a:t>task-based</a:t>
            </a:r>
            <a:r>
              <a:rPr lang="cs-CZ" sz="2800" dirty="0" smtClean="0"/>
              <a:t>)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cs-CZ" sz="2800" dirty="0"/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924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6744"/>
            <a:ext cx="6052457" cy="1699426"/>
          </a:xfrm>
          <a:solidFill>
            <a:srgbClr val="FDF781"/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Гипотеза </a:t>
            </a:r>
            <a:r>
              <a:rPr lang="ru-RU" sz="3200" b="1" dirty="0" err="1" smtClean="0"/>
              <a:t>контрастивного</a:t>
            </a:r>
            <a:r>
              <a:rPr lang="ru-RU" sz="3200" b="1" dirty="0" smtClean="0"/>
              <a:t> анализа</a:t>
            </a:r>
            <a:endParaRPr lang="cs-CZ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2860" y="802096"/>
            <a:ext cx="5849257" cy="5849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Дидактические приёмы:</a:t>
            </a:r>
            <a:endParaRPr lang="cs-CZ" sz="3200" b="1" dirty="0" smtClean="0"/>
          </a:p>
          <a:p>
            <a:pPr marL="0" indent="0" algn="just">
              <a:buNone/>
            </a:pPr>
            <a:endParaRPr lang="cs-CZ" sz="2800" b="1" dirty="0" smtClean="0"/>
          </a:p>
          <a:p>
            <a:pPr marL="0" indent="0" algn="just">
              <a:buNone/>
            </a:pPr>
            <a:endParaRPr lang="ru-RU" sz="2400" b="1" dirty="0" smtClean="0"/>
          </a:p>
          <a:p>
            <a:pPr marL="0" indent="0" algn="just">
              <a:buNone/>
            </a:pPr>
            <a:endParaRPr lang="cs-CZ" sz="2400" b="1" dirty="0" smtClean="0"/>
          </a:p>
          <a:p>
            <a:pPr algn="just"/>
            <a:r>
              <a:rPr lang="ru-RU" sz="2400" dirty="0" smtClean="0"/>
              <a:t>Перенос </a:t>
            </a:r>
            <a:r>
              <a:rPr lang="cs-CZ" sz="2400" dirty="0" smtClean="0"/>
              <a:t>(</a:t>
            </a:r>
            <a:r>
              <a:rPr lang="ru-RU" sz="2400" dirty="0" smtClean="0"/>
              <a:t>чешский язык – русский язык</a:t>
            </a:r>
            <a:r>
              <a:rPr lang="cs-CZ" sz="2400" dirty="0" smtClean="0"/>
              <a:t>)</a:t>
            </a:r>
            <a:endParaRPr lang="ru-RU" sz="2400" dirty="0" smtClean="0"/>
          </a:p>
          <a:p>
            <a:pPr marL="0" indent="0" algn="just">
              <a:buNone/>
            </a:pPr>
            <a:endParaRPr lang="cs-CZ" sz="2400" dirty="0" smtClean="0"/>
          </a:p>
          <a:p>
            <a:pPr algn="just"/>
            <a:r>
              <a:rPr lang="ru-RU" sz="2400" dirty="0" err="1" smtClean="0"/>
              <a:t>Фраземы</a:t>
            </a:r>
            <a:r>
              <a:rPr lang="ru-RU" sz="2400" dirty="0" smtClean="0"/>
              <a:t> и </a:t>
            </a:r>
            <a:r>
              <a:rPr lang="ru-RU" sz="2400" dirty="0" smtClean="0"/>
              <a:t>лексемы</a:t>
            </a:r>
            <a:r>
              <a:rPr lang="cs-CZ" sz="2400" dirty="0" smtClean="0"/>
              <a:t> </a:t>
            </a:r>
            <a:r>
              <a:rPr lang="ru-RU" sz="2400" dirty="0" smtClean="0"/>
              <a:t>учащиеся усваивают с помощью многократного повторения</a:t>
            </a:r>
            <a:endParaRPr lang="cs-CZ" sz="2400" dirty="0" smtClean="0"/>
          </a:p>
          <a:p>
            <a:pPr marL="0" indent="0" algn="just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441" y="2091314"/>
            <a:ext cx="5411687" cy="3641830"/>
          </a:xfrm>
        </p:spPr>
        <p:txBody>
          <a:bodyPr>
            <a:noAutofit/>
          </a:bodyPr>
          <a:lstStyle/>
          <a:p>
            <a:pPr algn="l"/>
            <a:r>
              <a:rPr lang="ru-RU" sz="2800" i="1" dirty="0" smtClean="0"/>
              <a:t> </a:t>
            </a:r>
            <a:r>
              <a:rPr lang="ru-RU" sz="2400" i="1" dirty="0" err="1" smtClean="0"/>
              <a:t>бихевиористический</a:t>
            </a:r>
            <a:r>
              <a:rPr lang="ru-RU" sz="2400" i="1" dirty="0" smtClean="0"/>
              <a:t> подход </a:t>
            </a:r>
            <a:r>
              <a:rPr lang="cs-CZ" sz="2800" i="1" dirty="0" smtClean="0">
                <a:solidFill>
                  <a:schemeClr val="accent3"/>
                </a:solidFill>
              </a:rPr>
              <a:t>(Lado, 1964)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/>
              <a:t>Центральные </a:t>
            </a:r>
            <a:r>
              <a:rPr lang="ru-RU" sz="2400" dirty="0" smtClean="0"/>
              <a:t>категории: </a:t>
            </a:r>
            <a:r>
              <a:rPr lang="ru-RU" sz="2400" dirty="0"/>
              <a:t>интерференция и </a:t>
            </a:r>
            <a:r>
              <a:rPr lang="ru-RU" sz="2400" dirty="0" smtClean="0"/>
              <a:t>перенос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/>
              <a:t>Изучение языка </a:t>
            </a:r>
            <a:r>
              <a:rPr lang="cs-CZ" sz="2400" dirty="0" smtClean="0"/>
              <a:t>= </a:t>
            </a:r>
            <a:r>
              <a:rPr lang="ru-RU" sz="2400" dirty="0" smtClean="0"/>
              <a:t>формирование навыков</a:t>
            </a:r>
            <a:r>
              <a:rPr lang="cs-CZ" sz="2400" dirty="0" smtClean="0"/>
              <a:t> (</a:t>
            </a:r>
            <a:r>
              <a:rPr lang="cs-CZ" sz="2400" dirty="0" err="1" smtClean="0"/>
              <a:t>habits</a:t>
            </a:r>
            <a:r>
              <a:rPr lang="cs-CZ" sz="2400" dirty="0" smtClean="0"/>
              <a:t>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sz="2400" dirty="0" smtClean="0"/>
              <a:t>В центре внимания – правильность произношения</a:t>
            </a:r>
            <a:endParaRPr lang="cs-CZ" sz="2400" dirty="0"/>
          </a:p>
          <a:p>
            <a:pPr algn="l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88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427663"/>
            <a:ext cx="7729728" cy="1188720"/>
          </a:xfrm>
        </p:spPr>
        <p:txBody>
          <a:bodyPr/>
          <a:lstStyle/>
          <a:p>
            <a:r>
              <a:rPr lang="ru-RU" dirty="0" smtClean="0"/>
              <a:t>литература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4315" y="1941358"/>
            <a:ext cx="10103370" cy="3101983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/>
              <a:t>Lightbown</a:t>
            </a:r>
            <a:r>
              <a:rPr lang="en-US" sz="2000" dirty="0"/>
              <a:t>, P. M., &amp; </a:t>
            </a:r>
            <a:r>
              <a:rPr lang="en-US" sz="2000" dirty="0" err="1"/>
              <a:t>Spada</a:t>
            </a:r>
            <a:r>
              <a:rPr lang="en-US" sz="2000" dirty="0"/>
              <a:t>, N. (2006). How languages are learned. Oxford: Oxford University Press. </a:t>
            </a:r>
            <a:endParaRPr lang="cs-CZ" sz="2000" dirty="0"/>
          </a:p>
          <a:p>
            <a:pPr algn="just"/>
            <a:r>
              <a:rPr lang="en-US" sz="2000" dirty="0" smtClean="0"/>
              <a:t>Long</a:t>
            </a:r>
            <a:r>
              <a:rPr lang="en-US" sz="2000" dirty="0"/>
              <a:t>, M. H. (1983). Native speaker/non-native speaker conversation and the negotiation of comprehensible input. Applied Linguistics, 4(2), s. 126–141. </a:t>
            </a:r>
            <a:endParaRPr lang="cs-CZ" sz="2000" dirty="0" smtClean="0"/>
          </a:p>
          <a:p>
            <a:pPr algn="just"/>
            <a:r>
              <a:rPr lang="en-US" sz="2000" dirty="0" smtClean="0"/>
              <a:t>Swain</a:t>
            </a:r>
            <a:r>
              <a:rPr lang="en-US" sz="2000" dirty="0"/>
              <a:t>, M. (1985). Communicative competence: Some roles of comprehensible input and comprehensible output in its development. In S. </a:t>
            </a:r>
            <a:r>
              <a:rPr lang="en-US" sz="2000" dirty="0" err="1"/>
              <a:t>Gass</a:t>
            </a:r>
            <a:r>
              <a:rPr lang="en-US" sz="2000" dirty="0"/>
              <a:t> &amp; C. Madden (Eds.), Input in Second Language Acquisition (s. 235–253). Rowley: Newbury House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algn="just"/>
            <a:r>
              <a:rPr lang="en-US" sz="2000" i="1" dirty="0"/>
              <a:t>The handbook of second language acquisition</a:t>
            </a:r>
            <a:r>
              <a:rPr lang="en-US" sz="2000" dirty="0"/>
              <a:t>. Edited by Catherine J. Doughty - Michael H. Long. Malden: Blackwell Publishing, 2003. ix, 888. ISBN 1405132817.</a:t>
            </a:r>
            <a:endParaRPr lang="ru-RU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61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9091</TotalTime>
  <Words>366</Words>
  <Application>Microsoft Office PowerPoint</Application>
  <PresentationFormat>Широкоэкранный</PresentationFormat>
  <Paragraphs>71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Gill Sans MT</vt:lpstr>
      <vt:lpstr>Wingdings</vt:lpstr>
      <vt:lpstr>Parcel</vt:lpstr>
      <vt:lpstr>теории усвоения иностранного языка</vt:lpstr>
      <vt:lpstr>Усвоение второго языка (Second Language Acquisition, SLA)</vt:lpstr>
      <vt:lpstr>Подходы к созданию  теорий усвоения второго языка</vt:lpstr>
      <vt:lpstr>Гипотезы Стивена Крашена (Stephen krashen)</vt:lpstr>
      <vt:lpstr>Гипотеза взаимодействия (interaction hypothesis)</vt:lpstr>
      <vt:lpstr>Гипотеза „замечания“ (noticing hypothesis)</vt:lpstr>
      <vt:lpstr>Гипотеза контрастивного анализа</vt:lpstr>
      <vt:lpstr>литература: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Rozvíjení sociolingvistické kompetence v hodinách ruštiny z hlediska teorií osvojování cizího jazyka</dc:title>
  <dc:creator>Uživatel systému Windows</dc:creator>
  <cp:lastModifiedBy>Uživatel systému Windows</cp:lastModifiedBy>
  <cp:revision>88</cp:revision>
  <dcterms:created xsi:type="dcterms:W3CDTF">2017-12-09T15:07:33Z</dcterms:created>
  <dcterms:modified xsi:type="dcterms:W3CDTF">2019-08-02T20:45:32Z</dcterms:modified>
</cp:coreProperties>
</file>