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9" r:id="rId4"/>
    <p:sldId id="260" r:id="rId5"/>
    <p:sldId id="261" r:id="rId6"/>
    <p:sldId id="299" r:id="rId7"/>
    <p:sldId id="298" r:id="rId8"/>
    <p:sldId id="296" r:id="rId9"/>
    <p:sldId id="297" r:id="rId10"/>
    <p:sldId id="277" r:id="rId11"/>
    <p:sldId id="258" r:id="rId12"/>
    <p:sldId id="278" r:id="rId13"/>
    <p:sldId id="288" r:id="rId14"/>
    <p:sldId id="265" r:id="rId15"/>
    <p:sldId id="263" r:id="rId16"/>
    <p:sldId id="291" r:id="rId17"/>
    <p:sldId id="293" r:id="rId18"/>
    <p:sldId id="295" r:id="rId19"/>
    <p:sldId id="302" r:id="rId20"/>
    <p:sldId id="303" r:id="rId21"/>
    <p:sldId id="304" r:id="rId22"/>
    <p:sldId id="294" r:id="rId23"/>
    <p:sldId id="301" r:id="rId24"/>
    <p:sldId id="30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12" d="100"/>
          <a:sy n="112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5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8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2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D055-85B0-4116-9CE8-5C5A882EBB5D}" type="datetimeFigureOut">
              <a:rPr lang="cs-CZ" smtClean="0"/>
              <a:t>6. 12. 2019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ZNrxn5niyg" TargetMode="External"/><Relationship Id="rId2" Type="http://schemas.openxmlformats.org/officeDocument/2006/relationships/hyperlink" Target="https://www.youtube.com/watch?v=q8ir8rVl2Z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AMu-G51yTY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Sigmund Freud a nevědomí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2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Obranné mechanismy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Jakou mají </a:t>
            </a:r>
            <a:r>
              <a:rPr lang="cs-CZ" b="1" u="sng" dirty="0" smtClean="0"/>
              <a:t>funkci? Jsou dobré nebo špatné?</a:t>
            </a:r>
            <a:endParaRPr lang="cs-CZ" b="1" u="sng" dirty="0"/>
          </a:p>
          <a:p>
            <a:pPr marL="0" indent="0">
              <a:buNone/>
            </a:pPr>
            <a:r>
              <a:rPr lang="cs-CZ" sz="2400" dirty="0" smtClean="0"/>
              <a:t>Racionalizace</a:t>
            </a:r>
          </a:p>
          <a:p>
            <a:pPr marL="0" indent="0">
              <a:buNone/>
            </a:pPr>
            <a:r>
              <a:rPr lang="cs-CZ" sz="2400" dirty="0" smtClean="0"/>
              <a:t>Intelektualizace</a:t>
            </a:r>
          </a:p>
          <a:p>
            <a:pPr marL="0" indent="0">
              <a:buNone/>
            </a:pPr>
            <a:r>
              <a:rPr lang="cs-CZ" sz="2400" dirty="0" smtClean="0"/>
              <a:t>Reaktivní výkon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Popření</a:t>
            </a:r>
          </a:p>
          <a:p>
            <a:pPr marL="0" indent="0">
              <a:buNone/>
            </a:pPr>
            <a:r>
              <a:rPr lang="cs-CZ" sz="2400" dirty="0" smtClean="0"/>
              <a:t>Projekce</a:t>
            </a:r>
          </a:p>
          <a:p>
            <a:pPr marL="0" indent="0">
              <a:buNone/>
            </a:pPr>
            <a:r>
              <a:rPr lang="cs-CZ" sz="2400" dirty="0" smtClean="0"/>
              <a:t>Sublimace </a:t>
            </a:r>
          </a:p>
          <a:p>
            <a:pPr marL="0" indent="0">
              <a:buNone/>
            </a:pPr>
            <a:r>
              <a:rPr lang="cs-CZ" sz="2400" dirty="0" smtClean="0"/>
              <a:t>Humor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(Anna </a:t>
            </a:r>
            <a:r>
              <a:rPr lang="cs-CZ" sz="2400" dirty="0" err="1" smtClean="0"/>
              <a:t>Freudová</a:t>
            </a:r>
            <a:r>
              <a:rPr lang="cs-CZ" sz="2400" dirty="0" smtClean="0"/>
              <a:t>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0430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</a:t>
            </a:r>
            <a:r>
              <a:rPr lang="cs-CZ" dirty="0" smtClean="0"/>
              <a:t>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Chybné </a:t>
            </a:r>
            <a:r>
              <a:rPr lang="cs-CZ" sz="1800" dirty="0" smtClean="0"/>
              <a:t>úkony (PARAPRAXE) </a:t>
            </a:r>
            <a:r>
              <a:rPr lang="cs-CZ" sz="1800" dirty="0" smtClean="0"/>
              <a:t>– </a:t>
            </a:r>
            <a:r>
              <a:rPr lang="cs-CZ" sz="1800" dirty="0" err="1" smtClean="0"/>
              <a:t>výsledel</a:t>
            </a:r>
            <a:r>
              <a:rPr lang="cs-CZ" sz="1800" dirty="0" smtClean="0"/>
              <a:t> vnitřního konfliktu, </a:t>
            </a:r>
            <a:r>
              <a:rPr lang="cs-CZ" sz="1800" dirty="0" smtClean="0"/>
              <a:t>porozuměti jim je jedna </a:t>
            </a:r>
            <a:r>
              <a:rPr lang="cs-CZ" sz="1800" dirty="0" smtClean="0"/>
              <a:t>možnost jak porozumět nevědomí a odkrýt konflikty</a:t>
            </a:r>
          </a:p>
          <a:p>
            <a:r>
              <a:rPr lang="cs-CZ" sz="1800" dirty="0" smtClean="0"/>
              <a:t>Verbální</a:t>
            </a:r>
            <a:r>
              <a:rPr lang="cs-CZ" sz="1800" dirty="0" smtClean="0"/>
              <a:t>: přeřeknutí se (skryté myšlenky, chtíč)</a:t>
            </a:r>
          </a:p>
          <a:p>
            <a:r>
              <a:rPr lang="cs-CZ" sz="1800" dirty="0" smtClean="0"/>
              <a:t>Činnostní: zapomenutí </a:t>
            </a:r>
            <a:r>
              <a:rPr lang="cs-CZ" sz="1800" dirty="0" smtClean="0"/>
              <a:t>klíčů, rozbití věci (může být  i </a:t>
            </a:r>
            <a:r>
              <a:rPr lang="cs-CZ" sz="1800" dirty="0" err="1" smtClean="0"/>
              <a:t>sebetrestání</a:t>
            </a:r>
            <a:r>
              <a:rPr lang="cs-CZ" sz="2400" dirty="0" smtClean="0"/>
              <a:t>)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68068"/>
            <a:ext cx="4536504" cy="314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417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Obecně: Dva </a:t>
            </a:r>
            <a:r>
              <a:rPr lang="cs-CZ" dirty="0" smtClean="0"/>
              <a:t>podněty, které jsou neobvykle postaveny vedle sebe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Ale proč je tolik vtipů neslušných?</a:t>
            </a:r>
          </a:p>
          <a:p>
            <a:r>
              <a:rPr lang="cs-CZ" b="1" u="sng" dirty="0" smtClean="0"/>
              <a:t>Vysvětlete humor a fungování vtipů z pozice psychoanalýzy</a:t>
            </a:r>
          </a:p>
          <a:p>
            <a:r>
              <a:rPr lang="cs-CZ" b="1" u="sng" dirty="0" smtClean="0"/>
              <a:t>Které vtipy jsou špatné?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177541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Humor – </a:t>
            </a:r>
            <a:r>
              <a:rPr lang="cs-CZ" sz="2700" b="1" dirty="0"/>
              <a:t>příklad tématu k diskuzi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Celá </a:t>
            </a:r>
            <a:r>
              <a:rPr lang="cs-CZ" dirty="0"/>
              <a:t>Freudova teorie: vnitřní konflikty, zpracování úzkosti, které vzbuzují…</a:t>
            </a:r>
          </a:p>
          <a:p>
            <a:r>
              <a:rPr lang="cs-CZ" dirty="0"/>
              <a:t>Zdání, že mluvím o něčem jiném x náhle se projeví opravdové téma. Role překvapení:  směju se dřív, než se ego a superego stačí vzpamatovat. (potom někdy pocit viny)</a:t>
            </a:r>
          </a:p>
          <a:p>
            <a:r>
              <a:rPr lang="cs-CZ" dirty="0"/>
              <a:t>Vtip umožňuje zpracovat zakázané (sexuální, agresivní) impulsy způsobem, který vylučuje úzkost.</a:t>
            </a:r>
          </a:p>
          <a:p>
            <a:r>
              <a:rPr lang="cs-CZ" dirty="0"/>
              <a:t>Je jedním z </a:t>
            </a:r>
            <a:r>
              <a:rPr lang="cs-CZ" b="1" dirty="0"/>
              <a:t>obranných </a:t>
            </a:r>
            <a:r>
              <a:rPr lang="cs-CZ" b="1" dirty="0" smtClean="0"/>
              <a:t>mechanismů</a:t>
            </a:r>
            <a:r>
              <a:rPr lang="cs-CZ" dirty="0" smtClean="0"/>
              <a:t>. Velmi </a:t>
            </a:r>
            <a:r>
              <a:rPr lang="cs-CZ" dirty="0"/>
              <a:t>účinný, efektivní a, pokud je opravdový, </a:t>
            </a:r>
            <a:r>
              <a:rPr lang="cs-CZ" dirty="0" smtClean="0"/>
              <a:t>neškodný</a:t>
            </a:r>
          </a:p>
          <a:p>
            <a:r>
              <a:rPr lang="cs-CZ" b="1" dirty="0"/>
              <a:t>Princip špatného vtipu</a:t>
            </a:r>
            <a:r>
              <a:rPr lang="cs-CZ" dirty="0"/>
              <a:t>: Skrytá agrese = </a:t>
            </a:r>
            <a:r>
              <a:rPr lang="cs-CZ" dirty="0" err="1"/>
              <a:t>hostilita</a:t>
            </a:r>
            <a:r>
              <a:rPr lang="cs-CZ" dirty="0"/>
              <a:t>. Příliš přímo na věc. Někdy impuls není skrytý, a přesto se lidé smějí. Impuls musí být sdílený a lidé ho tak musí vnímat.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06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84887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135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Sny: Já není pánem ve svém domě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Psychická energie z id - má svůj cíl, objekt, ten je korigován egem, principem reality, pokud možno, i superegem (výchova, morálka)</a:t>
            </a:r>
          </a:p>
          <a:p>
            <a:r>
              <a:rPr lang="cs-CZ" dirty="0" smtClean="0"/>
              <a:t>V noci má ego slabou moc – objekty mimo provoz – sny jsou realizací našich zapovězených tužeb (sexualita, tabu) a našich nepřiznaných, nezjevených strachů a komplexů</a:t>
            </a:r>
          </a:p>
          <a:p>
            <a:r>
              <a:rPr lang="cs-CZ" dirty="0" smtClean="0"/>
              <a:t>Freud – „sny jsou klíčem k duši“</a:t>
            </a:r>
            <a:endParaRPr lang="cs-CZ" dirty="0"/>
          </a:p>
          <a:p>
            <a:r>
              <a:rPr lang="cs-CZ" b="1" dirty="0" smtClean="0"/>
              <a:t>Princip (výkladu snů)</a:t>
            </a:r>
            <a:r>
              <a:rPr lang="cs-CZ" dirty="0" smtClean="0"/>
              <a:t> – snová práce, zhuštění, různé zdroje snů, nejen symboly 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07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Shrnutí psychoanalýzy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31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16" y="1308619"/>
            <a:ext cx="7797662" cy="86397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Kritika </a:t>
            </a:r>
            <a:r>
              <a:rPr lang="cs-CZ" sz="4000" b="1" dirty="0" smtClean="0"/>
              <a:t>psychoanalýzy – ZÁSADNÍ BODY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983" y="2481774"/>
            <a:ext cx="7796030" cy="353951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 smtClean="0"/>
              <a:t>I. </a:t>
            </a:r>
            <a:r>
              <a:rPr lang="cs-CZ" b="1" dirty="0" smtClean="0"/>
              <a:t>Přílišná </a:t>
            </a:r>
            <a:r>
              <a:rPr lang="cs-CZ" b="1" dirty="0"/>
              <a:t>komplexita </a:t>
            </a:r>
            <a:r>
              <a:rPr lang="cs-CZ" dirty="0"/>
              <a:t> - </a:t>
            </a:r>
            <a:r>
              <a:rPr lang="cs-CZ" dirty="0" smtClean="0"/>
              <a:t>nedodržuje </a:t>
            </a:r>
            <a:r>
              <a:rPr lang="cs-CZ" dirty="0"/>
              <a:t>princip </a:t>
            </a:r>
            <a:r>
              <a:rPr lang="cs-CZ" dirty="0" err="1"/>
              <a:t>Occamovy</a:t>
            </a:r>
            <a:r>
              <a:rPr lang="cs-CZ" dirty="0"/>
              <a:t> břitvy 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II. </a:t>
            </a:r>
            <a:r>
              <a:rPr lang="cs-CZ" b="1" dirty="0" smtClean="0"/>
              <a:t>Metoda </a:t>
            </a:r>
            <a:r>
              <a:rPr lang="cs-CZ" b="1" dirty="0"/>
              <a:t>případových studií </a:t>
            </a:r>
            <a:r>
              <a:rPr lang="cs-CZ" dirty="0"/>
              <a:t>– jasné </a:t>
            </a:r>
            <a:r>
              <a:rPr lang="cs-CZ" dirty="0" smtClean="0"/>
              <a:t>nevýhody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dirty="0" smtClean="0"/>
              <a:t>III. </a:t>
            </a:r>
            <a:r>
              <a:rPr lang="cs-CZ" b="1" dirty="0" smtClean="0"/>
              <a:t>Vágní </a:t>
            </a:r>
            <a:r>
              <a:rPr lang="cs-CZ" b="1" dirty="0"/>
              <a:t>definice </a:t>
            </a:r>
            <a:r>
              <a:rPr lang="cs-CZ" dirty="0"/>
              <a:t>– co </a:t>
            </a:r>
            <a:r>
              <a:rPr lang="cs-CZ" dirty="0" smtClean="0"/>
              <a:t>tím autor </a:t>
            </a:r>
            <a:r>
              <a:rPr lang="cs-CZ" dirty="0"/>
              <a:t>přesně myslí? 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IV. </a:t>
            </a:r>
            <a:r>
              <a:rPr lang="cs-CZ" b="1" dirty="0" smtClean="0"/>
              <a:t>Netestovatelnost</a:t>
            </a:r>
            <a:r>
              <a:rPr lang="cs-CZ" dirty="0" smtClean="0"/>
              <a:t> </a:t>
            </a:r>
            <a:r>
              <a:rPr lang="cs-CZ" dirty="0"/>
              <a:t>– žádný experiment jí nemůže vyvrátit, je </a:t>
            </a:r>
            <a:r>
              <a:rPr lang="cs-CZ" dirty="0" smtClean="0"/>
              <a:t>to tedy </a:t>
            </a:r>
            <a:r>
              <a:rPr lang="cs-CZ" dirty="0"/>
              <a:t>náboženství? 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V. </a:t>
            </a:r>
            <a:r>
              <a:rPr lang="cs-CZ" b="1" dirty="0" smtClean="0"/>
              <a:t>Sexismus</a:t>
            </a:r>
            <a:r>
              <a:rPr lang="cs-CZ" dirty="0" smtClean="0"/>
              <a:t> </a:t>
            </a:r>
            <a:r>
              <a:rPr lang="cs-CZ" dirty="0"/>
              <a:t>– ženy tráví příliš času litováním toho, že nejsou muži </a:t>
            </a:r>
            <a:r>
              <a:rPr lang="cs-CZ" dirty="0" smtClean="0"/>
              <a:t>VI. Jediný </a:t>
            </a:r>
            <a:r>
              <a:rPr lang="cs-CZ" dirty="0"/>
              <a:t>motiv – sex, sex, sex (a agrese)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7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476671"/>
            <a:ext cx="7797662" cy="1440161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Po </a:t>
            </a:r>
            <a:r>
              <a:rPr lang="cs-CZ" sz="4000" b="1" dirty="0" smtClean="0"/>
              <a:t>Freudovi: Odbourat </a:t>
            </a:r>
            <a:r>
              <a:rPr lang="cs-CZ" sz="4000" b="1" dirty="0"/>
              <a:t>Freuda nebo ho konstruktivně kritizovat?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04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Začala jeho dcera… </a:t>
            </a:r>
            <a:r>
              <a:rPr lang="cs-CZ" sz="2400" dirty="0" smtClean="0"/>
              <a:t>Anna </a:t>
            </a:r>
            <a:r>
              <a:rPr lang="cs-CZ" sz="2400" dirty="0" err="1" smtClean="0"/>
              <a:t>Freudová</a:t>
            </a:r>
            <a:r>
              <a:rPr lang="cs-CZ" sz="2400" dirty="0" smtClean="0"/>
              <a:t>: společná </a:t>
            </a:r>
            <a:r>
              <a:rPr lang="cs-CZ" sz="2400" dirty="0" smtClean="0"/>
              <a:t>snaha o revizi některých </a:t>
            </a:r>
            <a:r>
              <a:rPr lang="cs-CZ" sz="2400" dirty="0"/>
              <a:t>evidentně přehnaných témat. </a:t>
            </a:r>
          </a:p>
          <a:p>
            <a:r>
              <a:rPr lang="cs-CZ" sz="2400" dirty="0"/>
              <a:t>Motivem možná ne jenom sexuální pud… boj o moc, sociální motivy, archetypy, vazba…</a:t>
            </a:r>
          </a:p>
          <a:p>
            <a:r>
              <a:rPr lang="cs-CZ" sz="2400" dirty="0" smtClean="0"/>
              <a:t>Reinterpretace x revize Freuda… schvaloval by </a:t>
            </a:r>
            <a:r>
              <a:rPr lang="cs-CZ" sz="2400" dirty="0"/>
              <a:t>to Freud</a:t>
            </a:r>
            <a:r>
              <a:rPr lang="cs-CZ" sz="2400" dirty="0" smtClean="0"/>
              <a:t>? NE!</a:t>
            </a:r>
            <a:endParaRPr lang="cs-CZ" sz="2400" dirty="0"/>
          </a:p>
          <a:p>
            <a:r>
              <a:rPr lang="cs-CZ" sz="2400" dirty="0" smtClean="0"/>
              <a:t>3 teorie: Jung</a:t>
            </a:r>
            <a:r>
              <a:rPr lang="cs-CZ" sz="2400" dirty="0" smtClean="0"/>
              <a:t>, Adler, </a:t>
            </a:r>
            <a:r>
              <a:rPr lang="cs-CZ" sz="2400" dirty="0" err="1" smtClean="0"/>
              <a:t>Erikson</a:t>
            </a:r>
            <a:endParaRPr lang="cs-CZ" sz="2400" b="1" dirty="0" smtClean="0"/>
          </a:p>
          <a:p>
            <a:r>
              <a:rPr lang="cs-CZ" sz="2400" b="1" dirty="0" smtClean="0"/>
              <a:t>ZÁKLADNÍ BODY JEJICH TEORIE?</a:t>
            </a:r>
          </a:p>
          <a:p>
            <a:r>
              <a:rPr lang="cs-CZ" sz="2400" b="1" dirty="0" smtClean="0"/>
              <a:t>V </a:t>
            </a:r>
            <a:r>
              <a:rPr lang="cs-CZ" sz="2400" b="1" dirty="0" smtClean="0"/>
              <a:t>ČEM KRITIZOVALI FREUDA?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288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Alfred Adler (1870 – 1937)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Byl prvním hlavním žákem Freuda, předsedou psychoanalytické společnosti, zavržen</a:t>
            </a:r>
          </a:p>
          <a:p>
            <a:r>
              <a:rPr lang="cs-CZ" b="1" dirty="0" smtClean="0"/>
              <a:t>Motiv: sociální zájem </a:t>
            </a:r>
            <a:r>
              <a:rPr lang="cs-CZ" dirty="0" smtClean="0"/>
              <a:t>– touha vztahovat se pozitivně ke společnosti, nadřazenost x podřazenost; komplex méněcennosti</a:t>
            </a:r>
          </a:p>
          <a:p>
            <a:r>
              <a:rPr lang="cs-CZ" dirty="0" smtClean="0"/>
              <a:t>Vliv rodiny, prostředí, kultury, společnosti</a:t>
            </a:r>
          </a:p>
          <a:p>
            <a:r>
              <a:rPr lang="cs-CZ" dirty="0" smtClean="0"/>
              <a:t>Obstát: </a:t>
            </a:r>
            <a:r>
              <a:rPr lang="cs-CZ" b="1" dirty="0" smtClean="0"/>
              <a:t>maskulinní protest </a:t>
            </a:r>
            <a:r>
              <a:rPr lang="cs-CZ" dirty="0" smtClean="0"/>
              <a:t>– machistický styl, vychází z toho, co se po chlapcích požaduje</a:t>
            </a:r>
          </a:p>
          <a:p>
            <a:r>
              <a:rPr lang="cs-CZ" b="1" dirty="0" smtClean="0"/>
              <a:t>Orgánová méněcennost</a:t>
            </a:r>
          </a:p>
          <a:p>
            <a:r>
              <a:rPr lang="cs-CZ" b="1" dirty="0" smtClean="0"/>
              <a:t>Sourozenecké pozice</a:t>
            </a:r>
          </a:p>
          <a:p>
            <a:r>
              <a:rPr lang="cs-CZ" dirty="0" smtClean="0"/>
              <a:t>Výsledkem: individuální životní styl (Možná cesta: spolupráce,  rovnost ne nadřazenost)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46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Témata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Struktura </a:t>
            </a:r>
            <a:r>
              <a:rPr lang="cs-CZ" sz="2800" dirty="0" smtClean="0"/>
              <a:t>osobnosti</a:t>
            </a:r>
          </a:p>
          <a:p>
            <a:r>
              <a:rPr lang="cs-CZ" sz="2800" dirty="0" smtClean="0"/>
              <a:t>Vnitřní konflikty</a:t>
            </a:r>
          </a:p>
          <a:p>
            <a:r>
              <a:rPr lang="cs-CZ" sz="2800" dirty="0" smtClean="0"/>
              <a:t>Psychoanalýza?</a:t>
            </a:r>
            <a:endParaRPr lang="cs-CZ" sz="2800" dirty="0" smtClean="0"/>
          </a:p>
          <a:p>
            <a:r>
              <a:rPr lang="cs-CZ" sz="2800" dirty="0" smtClean="0"/>
              <a:t>Vývoj osobnosti</a:t>
            </a:r>
          </a:p>
          <a:p>
            <a:r>
              <a:rPr lang="cs-CZ" sz="2800" dirty="0"/>
              <a:t>Obranné mechanismy</a:t>
            </a:r>
          </a:p>
          <a:p>
            <a:r>
              <a:rPr lang="cs-CZ" sz="2800" dirty="0" err="1" smtClean="0"/>
              <a:t>Parapraxe</a:t>
            </a:r>
            <a:r>
              <a:rPr lang="cs-CZ" sz="2800" dirty="0" smtClean="0"/>
              <a:t> a sny</a:t>
            </a:r>
          </a:p>
          <a:p>
            <a:r>
              <a:rPr lang="cs-CZ" sz="2800" dirty="0" smtClean="0"/>
              <a:t>Freudovi následovníci</a:t>
            </a:r>
            <a:endParaRPr lang="cs-CZ" sz="2800" dirty="0" smtClean="0"/>
          </a:p>
          <a:p>
            <a:r>
              <a:rPr lang="cs-CZ" sz="2800" dirty="0" smtClean="0"/>
              <a:t>Zhodnocení </a:t>
            </a:r>
            <a:r>
              <a:rPr lang="cs-CZ" sz="2800" dirty="0" smtClean="0"/>
              <a:t>teorie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248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Carl Gustav Jung (1875 – 1961)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Last </a:t>
            </a:r>
            <a:r>
              <a:rPr lang="cs-CZ" sz="2400" dirty="0" err="1" smtClean="0"/>
              <a:t>Goodbye</a:t>
            </a:r>
            <a:r>
              <a:rPr lang="cs-CZ" sz="2400" dirty="0"/>
              <a:t>: </a:t>
            </a: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www.youtube.com/watch?v=q8ir8rVl2Z4</a:t>
            </a:r>
            <a:endParaRPr lang="cs-CZ" sz="2400" dirty="0" smtClean="0"/>
          </a:p>
          <a:p>
            <a:r>
              <a:rPr lang="cs-CZ" sz="2400" b="1" dirty="0" smtClean="0"/>
              <a:t>Nebezpečná metoda:</a:t>
            </a:r>
          </a:p>
          <a:p>
            <a:r>
              <a:rPr lang="cs-CZ" sz="2400" dirty="0"/>
              <a:t>https://www.youtube.com/watch?v=UH4BtJHkrD8</a:t>
            </a:r>
            <a:endParaRPr lang="cs-CZ" sz="2400" dirty="0" smtClean="0"/>
          </a:p>
          <a:p>
            <a:r>
              <a:rPr lang="cs-CZ" sz="2400" dirty="0">
                <a:hlinkClick r:id="rId3"/>
              </a:rPr>
              <a:t>https://</a:t>
            </a:r>
            <a:r>
              <a:rPr lang="cs-CZ" sz="2400" dirty="0" smtClean="0">
                <a:hlinkClick r:id="rId3"/>
              </a:rPr>
              <a:t>www.youtube.com/watch?v=9ZNrxn5niyg</a:t>
            </a:r>
            <a:endParaRPr lang="cs-CZ" sz="2400" dirty="0" smtClean="0"/>
          </a:p>
          <a:p>
            <a:r>
              <a:rPr lang="cs-CZ" sz="2400" dirty="0" smtClean="0"/>
              <a:t>Face to Face</a:t>
            </a:r>
          </a:p>
          <a:p>
            <a:r>
              <a:rPr lang="cs-CZ" sz="2400" dirty="0">
                <a:hlinkClick r:id="rId4"/>
              </a:rPr>
              <a:t>https://</a:t>
            </a:r>
            <a:r>
              <a:rPr lang="cs-CZ" sz="2400" dirty="0" smtClean="0">
                <a:hlinkClick r:id="rId4"/>
              </a:rPr>
              <a:t>www.youtube.com/watch?v=2AMu-G51yTY</a:t>
            </a:r>
            <a:endParaRPr lang="cs-CZ" sz="2400" dirty="0" smtClean="0"/>
          </a:p>
          <a:p>
            <a:r>
              <a:rPr lang="cs-CZ" sz="2400" dirty="0" smtClean="0"/>
              <a:t>(shlédněte doma)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888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Erik </a:t>
            </a:r>
            <a:r>
              <a:rPr lang="cs-CZ" dirty="0" err="1" smtClean="0"/>
              <a:t>Erikson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Psychosociální teorie</a:t>
            </a:r>
            <a:r>
              <a:rPr lang="cs-CZ" dirty="0" smtClean="0"/>
              <a:t> –  fyziologické versus sociální a kulturní tlaky </a:t>
            </a:r>
          </a:p>
          <a:p>
            <a:r>
              <a:rPr lang="cs-CZ" dirty="0"/>
              <a:t>E</a:t>
            </a:r>
            <a:r>
              <a:rPr lang="cs-CZ" dirty="0" smtClean="0"/>
              <a:t>pigenetický princip</a:t>
            </a:r>
          </a:p>
          <a:p>
            <a:r>
              <a:rPr lang="cs-CZ" b="1" dirty="0" smtClean="0"/>
              <a:t>Identita a ego</a:t>
            </a:r>
          </a:p>
          <a:p>
            <a:r>
              <a:rPr lang="cs-CZ" dirty="0" smtClean="0"/>
              <a:t>Vývojový konflikt vývojová krize- vývojové stádium</a:t>
            </a:r>
          </a:p>
          <a:p>
            <a:r>
              <a:rPr lang="cs-CZ" dirty="0" smtClean="0"/>
              <a:t>Svoboda nebo determinace?</a:t>
            </a:r>
          </a:p>
          <a:p>
            <a:r>
              <a:rPr lang="cs-CZ" dirty="0" smtClean="0"/>
              <a:t>Osm nebo devět věků člověka?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89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Proč (a jak) přeci jenom studovat Freuda: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1" y="1417638"/>
            <a:ext cx="7796030" cy="4171602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Mnoho </a:t>
            </a:r>
            <a:r>
              <a:rPr lang="cs-CZ" sz="2400" dirty="0"/>
              <a:t>témat, které se nikomu jinému nezdařily (včetně těch, do nichž se nikomu jinému nechtělo), skvělá vysvětlení psychických jevů, která se hodí</a:t>
            </a:r>
          </a:p>
          <a:p>
            <a:pPr lvl="0"/>
            <a:r>
              <a:rPr lang="cs-CZ" sz="2400" dirty="0"/>
              <a:t>Psychoterapeutická praxe: metody, které kdekdo používá a nechce vědět, že jsou od Freuda</a:t>
            </a:r>
          </a:p>
          <a:p>
            <a:pPr lvl="0"/>
            <a:r>
              <a:rPr lang="cs-CZ" sz="2400" dirty="0"/>
              <a:t>Díky Freudovi je být nenormální normální (agrese, vina, duševní nemoc) a nemůžeme za to!</a:t>
            </a:r>
          </a:p>
          <a:p>
            <a:pPr lvl="0"/>
            <a:r>
              <a:rPr lang="cs-CZ" sz="2400" dirty="0"/>
              <a:t>Z těchto mnoha důvodů: impakt, vliv, na kulturu, vědu, </a:t>
            </a:r>
            <a:r>
              <a:rPr lang="cs-CZ" sz="2400" dirty="0" smtClean="0"/>
              <a:t>svět</a:t>
            </a:r>
            <a:endParaRPr lang="cs-CZ" sz="2400" dirty="0"/>
          </a:p>
          <a:p>
            <a:r>
              <a:rPr lang="cs-CZ" sz="2400" u="sng" dirty="0"/>
              <a:t>A </a:t>
            </a:r>
            <a:r>
              <a:rPr lang="cs-CZ" sz="2400" u="sng" dirty="0" smtClean="0"/>
              <a:t>jak?… </a:t>
            </a:r>
            <a:r>
              <a:rPr lang="cs-CZ" sz="2400" dirty="0"/>
              <a:t>kriticky, třeba pomocí teorií jeho následovníků.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83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Struktura osobnosti dle Freuda?</a:t>
            </a:r>
          </a:p>
          <a:p>
            <a:r>
              <a:rPr lang="cs-CZ" dirty="0" smtClean="0"/>
              <a:t>Vnitřní konflikty – dynamika osobnosti</a:t>
            </a:r>
          </a:p>
          <a:p>
            <a:r>
              <a:rPr lang="cs-CZ" dirty="0" smtClean="0"/>
              <a:t>Princip vývoje osobnosti a vývojová období</a:t>
            </a:r>
          </a:p>
          <a:p>
            <a:r>
              <a:rPr lang="cs-CZ" dirty="0" smtClean="0"/>
              <a:t>Sny – jaký je princip</a:t>
            </a:r>
          </a:p>
          <a:p>
            <a:r>
              <a:rPr lang="cs-CZ" dirty="0" smtClean="0"/>
              <a:t>Jung: Co je kolektivní nevědomí – archetypy</a:t>
            </a:r>
            <a:r>
              <a:rPr lang="cs-CZ" dirty="0"/>
              <a:t>?</a:t>
            </a:r>
            <a:r>
              <a:rPr lang="cs-CZ" dirty="0" smtClean="0"/>
              <a:t> Individuace</a:t>
            </a:r>
            <a:r>
              <a:rPr lang="cs-CZ" dirty="0"/>
              <a:t> </a:t>
            </a:r>
            <a:r>
              <a:rPr lang="cs-CZ" dirty="0" smtClean="0"/>
              <a:t>a bytostné já.</a:t>
            </a:r>
          </a:p>
          <a:p>
            <a:r>
              <a:rPr lang="cs-CZ" dirty="0" smtClean="0"/>
              <a:t>Adler… viz výše</a:t>
            </a:r>
          </a:p>
          <a:p>
            <a:r>
              <a:rPr lang="cs-CZ" dirty="0" err="1" smtClean="0"/>
              <a:t>Erikson</a:t>
            </a:r>
            <a:r>
              <a:rPr lang="cs-CZ" dirty="0" smtClean="0"/>
              <a:t>: rozdíl vývojové teorie od Freudovy</a:t>
            </a:r>
          </a:p>
        </p:txBody>
      </p:sp>
    </p:spTree>
    <p:extLst>
      <p:ext uri="{BB962C8B-B14F-4D97-AF65-F5344CB8AC3E}">
        <p14:creationId xmlns:p14="http://schemas.microsoft.com/office/powerpoint/2010/main" val="1831460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Základní literatura a zdroje </a:t>
            </a:r>
            <a:r>
              <a:rPr lang="cs-CZ" b="1" u="sng" dirty="0" smtClean="0"/>
              <a:t>k testu: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Lindzey</a:t>
            </a:r>
            <a:r>
              <a:rPr lang="cs-CZ" dirty="0"/>
              <a:t>, </a:t>
            </a:r>
            <a:r>
              <a:rPr lang="cs-CZ" dirty="0" err="1"/>
              <a:t>Hall</a:t>
            </a:r>
            <a:r>
              <a:rPr lang="cs-CZ" dirty="0"/>
              <a:t>: </a:t>
            </a:r>
            <a:r>
              <a:rPr lang="cs-CZ" dirty="0" err="1"/>
              <a:t>Psychológia</a:t>
            </a:r>
            <a:r>
              <a:rPr lang="cs-CZ" dirty="0"/>
              <a:t> osobnosti</a:t>
            </a:r>
          </a:p>
          <a:p>
            <a:r>
              <a:rPr lang="cs-CZ" dirty="0" err="1"/>
              <a:t>Panajotis</a:t>
            </a:r>
            <a:r>
              <a:rPr lang="cs-CZ" dirty="0"/>
              <a:t> </a:t>
            </a:r>
            <a:r>
              <a:rPr lang="cs-CZ" dirty="0" err="1"/>
              <a:t>Cakirpaloglu</a:t>
            </a:r>
            <a:r>
              <a:rPr lang="cs-CZ" dirty="0"/>
              <a:t>: Úvod do psychologie osobnosti</a:t>
            </a:r>
          </a:p>
          <a:p>
            <a:r>
              <a:rPr lang="cs-CZ" dirty="0"/>
              <a:t>VÁGNEROVÁ, Marie. </a:t>
            </a:r>
            <a:r>
              <a:rPr lang="cs-CZ" i="1" dirty="0"/>
              <a:t>Psychologie osobnosti</a:t>
            </a:r>
            <a:r>
              <a:rPr lang="cs-CZ" dirty="0"/>
              <a:t>. </a:t>
            </a:r>
          </a:p>
          <a:p>
            <a:r>
              <a:rPr lang="cs-CZ" dirty="0" smtClean="0"/>
              <a:t>ŘÍČAN</a:t>
            </a:r>
            <a:r>
              <a:rPr lang="cs-CZ" dirty="0"/>
              <a:t>, Pavel. </a:t>
            </a:r>
            <a:r>
              <a:rPr lang="cs-CZ" i="1" dirty="0"/>
              <a:t>Psychologie osobnosti: [obor v pohybu</a:t>
            </a:r>
            <a:endParaRPr lang="cs-CZ" dirty="0"/>
          </a:p>
          <a:p>
            <a:r>
              <a:rPr lang="cs-CZ" dirty="0" err="1" smtClean="0"/>
              <a:t>MIKŠíK</a:t>
            </a:r>
            <a:r>
              <a:rPr lang="cs-CZ" dirty="0"/>
              <a:t>, Oldřich: Psychologické teorie </a:t>
            </a:r>
            <a:r>
              <a:rPr lang="cs-CZ" dirty="0" smtClean="0"/>
              <a:t>osobnosti</a:t>
            </a:r>
          </a:p>
          <a:p>
            <a:r>
              <a:rPr lang="cs-CZ" dirty="0" err="1" smtClean="0"/>
              <a:t>Wikisofia</a:t>
            </a:r>
            <a:r>
              <a:rPr lang="cs-CZ" dirty="0" smtClean="0"/>
              <a:t>: </a:t>
            </a:r>
            <a:r>
              <a:rPr lang="cs-CZ" dirty="0" err="1" smtClean="0"/>
              <a:t>Frankl</a:t>
            </a:r>
            <a:r>
              <a:rPr lang="cs-CZ" dirty="0" smtClean="0"/>
              <a:t>, </a:t>
            </a:r>
            <a:r>
              <a:rPr lang="cs-CZ" dirty="0" err="1" smtClean="0"/>
              <a:t>Rogers</a:t>
            </a:r>
            <a:r>
              <a:rPr lang="cs-CZ" dirty="0" smtClean="0"/>
              <a:t> (minimální rozsah, který potřebujete k testu!)</a:t>
            </a:r>
          </a:p>
          <a:p>
            <a:r>
              <a:rPr lang="cs-CZ" sz="1900" dirty="0" err="1" smtClean="0"/>
              <a:t>Frankl</a:t>
            </a:r>
            <a:r>
              <a:rPr lang="cs-CZ" sz="1900" dirty="0" smtClean="0"/>
              <a:t>: A přece říci životu ano</a:t>
            </a:r>
          </a:p>
          <a:p>
            <a:r>
              <a:rPr lang="cs-CZ" sz="1900" dirty="0" smtClean="0"/>
              <a:t>Freud</a:t>
            </a:r>
            <a:r>
              <a:rPr lang="cs-CZ" sz="1900" dirty="0"/>
              <a:t>: Výklad snů, Studie o </a:t>
            </a:r>
            <a:r>
              <a:rPr lang="cs-CZ" sz="1900" dirty="0" smtClean="0"/>
              <a:t>hysterii</a:t>
            </a:r>
          </a:p>
          <a:p>
            <a:r>
              <a:rPr lang="cs-CZ" sz="1900" dirty="0" err="1" smtClean="0"/>
              <a:t>Rogers</a:t>
            </a:r>
            <a:r>
              <a:rPr lang="cs-CZ" sz="1900" dirty="0" smtClean="0"/>
              <a:t>: Způsob bytí</a:t>
            </a:r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72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 x topografický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3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15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ledovce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604867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4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Model fungování osobnosti</a:t>
            </a:r>
            <a:endParaRPr lang="cs-CZ" sz="4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488832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7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Mechanismy dynamiky </a:t>
            </a:r>
            <a:r>
              <a:rPr lang="cs-CZ" dirty="0" smtClean="0"/>
              <a:t>osobnosti: vnitřní konflikty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019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Základní </a:t>
            </a:r>
            <a:r>
              <a:rPr lang="cs-CZ" b="1" dirty="0">
                <a:solidFill>
                  <a:srgbClr val="FF0000"/>
                </a:solidFill>
              </a:rPr>
              <a:t>konflikty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Id versus Ego</a:t>
            </a:r>
            <a:r>
              <a:rPr lang="cs-CZ" dirty="0"/>
              <a:t>: Id se snaží o okamžité uspokojení, ego se ale snaží o úpravu tohoto požadavku na základě testování </a:t>
            </a:r>
            <a:r>
              <a:rPr lang="cs-CZ" dirty="0" smtClean="0"/>
              <a:t>reality, </a:t>
            </a:r>
          </a:p>
          <a:p>
            <a:r>
              <a:rPr lang="cs-CZ" b="1" dirty="0" smtClean="0"/>
              <a:t>Id versus Superego</a:t>
            </a:r>
            <a:r>
              <a:rPr lang="cs-CZ" dirty="0" smtClean="0"/>
              <a:t>: Požadavky Id, vůči kterým vystupuje Superego na základě jejich neetické povahy, </a:t>
            </a:r>
          </a:p>
          <a:p>
            <a:r>
              <a:rPr lang="cs-CZ" b="1" dirty="0" smtClean="0"/>
              <a:t>Ego versus Superego</a:t>
            </a:r>
            <a:r>
              <a:rPr lang="cs-CZ" dirty="0" smtClean="0"/>
              <a:t>: touha pustit do něčeho, co rozumově hodnotíte jako etické, ale můžete  se přitom cítit provinile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Základní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PUDY: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 err="1"/>
              <a:t>Éros</a:t>
            </a:r>
            <a:r>
              <a:rPr lang="cs-CZ" b="1" dirty="0"/>
              <a:t> je pud života</a:t>
            </a:r>
            <a:r>
              <a:rPr lang="cs-CZ" dirty="0"/>
              <a:t>, princip slasti, hlavní zaměření je </a:t>
            </a:r>
            <a:r>
              <a:rPr lang="cs-CZ" dirty="0" smtClean="0"/>
              <a:t>sexuální</a:t>
            </a:r>
          </a:p>
          <a:p>
            <a:r>
              <a:rPr lang="cs-CZ" b="1" dirty="0" err="1" smtClean="0"/>
              <a:t>Thanatos</a:t>
            </a:r>
            <a:r>
              <a:rPr lang="cs-CZ" b="1" dirty="0" smtClean="0"/>
              <a:t> </a:t>
            </a:r>
            <a:r>
              <a:rPr lang="cs-CZ" b="1" dirty="0"/>
              <a:t>je naopak pud smrti</a:t>
            </a:r>
            <a:r>
              <a:rPr lang="cs-CZ" dirty="0"/>
              <a:t>, princip nirvány. </a:t>
            </a:r>
          </a:p>
        </p:txBody>
      </p:sp>
    </p:spTree>
    <p:extLst>
      <p:ext uri="{BB962C8B-B14F-4D97-AF65-F5344CB8AC3E}">
        <p14:creationId xmlns:p14="http://schemas.microsoft.com/office/powerpoint/2010/main" val="80368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Psychoanalýza a co chtěla řešit: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…</a:t>
            </a:r>
            <a:r>
              <a:rPr lang="cs-CZ" sz="3400" dirty="0" smtClean="0">
                <a:solidFill>
                  <a:srgbClr val="FF0000"/>
                </a:solidFill>
              </a:rPr>
              <a:t>přijít na kloub psychogenním nemocem (když přišla na to, ŽE jsou psychogenní):</a:t>
            </a:r>
          </a:p>
          <a:p>
            <a:endParaRPr lang="cs-CZ" sz="3400" b="1" dirty="0" smtClean="0"/>
          </a:p>
          <a:p>
            <a:pPr>
              <a:lnSpc>
                <a:spcPct val="120000"/>
              </a:lnSpc>
            </a:pPr>
            <a:r>
              <a:rPr lang="cs-CZ" sz="4000" b="1" dirty="0" smtClean="0"/>
              <a:t>Psychoanalýza</a:t>
            </a:r>
            <a:r>
              <a:rPr lang="cs-CZ" sz="4000" b="1" dirty="0"/>
              <a:t> </a:t>
            </a:r>
            <a:r>
              <a:rPr lang="cs-CZ" sz="4000" dirty="0" smtClean="0"/>
              <a:t>metoda </a:t>
            </a:r>
            <a:r>
              <a:rPr lang="cs-CZ" sz="4000" dirty="0"/>
              <a:t>léčby psychických poruch; vychází z teorie </a:t>
            </a:r>
            <a:r>
              <a:rPr lang="cs-CZ" sz="4000" b="1" u="sng" dirty="0"/>
              <a:t>podvědomě potlačených konfliktů </a:t>
            </a:r>
            <a:r>
              <a:rPr lang="cs-CZ" sz="4000" dirty="0" smtClean="0"/>
              <a:t>a </a:t>
            </a:r>
            <a:r>
              <a:rPr lang="cs-CZ" sz="4000" dirty="0"/>
              <a:t>jejich vlivu na duševní stav a chování</a:t>
            </a:r>
            <a:r>
              <a:rPr lang="cs-CZ" sz="4000" dirty="0" smtClean="0"/>
              <a:t>. Je </a:t>
            </a:r>
            <a:r>
              <a:rPr lang="cs-CZ" sz="4000" dirty="0"/>
              <a:t>založená na </a:t>
            </a:r>
            <a:r>
              <a:rPr lang="cs-CZ" sz="4000" b="1" dirty="0"/>
              <a:t>odhalování a uvědomování </a:t>
            </a:r>
            <a:r>
              <a:rPr lang="cs-CZ" sz="4000" b="1" dirty="0" smtClean="0"/>
              <a:t>konfliktů pomocí verbalizace: (</a:t>
            </a:r>
            <a:r>
              <a:rPr lang="cs-CZ" sz="4000" b="1" dirty="0" err="1" smtClean="0"/>
              <a:t>interwiew</a:t>
            </a:r>
            <a:r>
              <a:rPr lang="cs-CZ" sz="4000" b="1" dirty="0" smtClean="0"/>
              <a:t>, hypnóza, sny, asociace </a:t>
            </a:r>
            <a:r>
              <a:rPr lang="cs-CZ" sz="4000" b="1" dirty="0" smtClean="0"/>
              <a:t>----interpretace)</a:t>
            </a:r>
          </a:p>
          <a:p>
            <a:pPr>
              <a:lnSpc>
                <a:spcPct val="120000"/>
              </a:lnSpc>
            </a:pPr>
            <a:endParaRPr lang="cs-CZ" sz="4000" dirty="0"/>
          </a:p>
          <a:p>
            <a:pPr marL="0" indent="0">
              <a:buNone/>
            </a:pPr>
            <a:r>
              <a:rPr lang="cs-CZ" sz="3400" b="1" dirty="0" smtClean="0"/>
              <a:t>PATOLOGIE:</a:t>
            </a:r>
          </a:p>
          <a:p>
            <a:r>
              <a:rPr lang="cs-CZ" sz="3400" b="1" dirty="0" smtClean="0"/>
              <a:t>Hysterie</a:t>
            </a:r>
            <a:r>
              <a:rPr lang="cs-CZ" sz="3400" b="1" dirty="0"/>
              <a:t>:</a:t>
            </a:r>
            <a:r>
              <a:rPr lang="cs-CZ" sz="3400" dirty="0" smtClean="0"/>
              <a:t> </a:t>
            </a:r>
            <a:r>
              <a:rPr lang="cs-CZ" sz="3400" dirty="0"/>
              <a:t>funkční nervové </a:t>
            </a:r>
            <a:r>
              <a:rPr lang="cs-CZ" sz="3400" dirty="0" smtClean="0"/>
              <a:t>onemocnění, projevuje </a:t>
            </a:r>
            <a:r>
              <a:rPr lang="cs-CZ" sz="3400" dirty="0"/>
              <a:t>se </a:t>
            </a:r>
            <a:r>
              <a:rPr lang="cs-CZ" sz="3400" dirty="0" smtClean="0"/>
              <a:t>prudkými </a:t>
            </a:r>
            <a:r>
              <a:rPr lang="cs-CZ" sz="3400" dirty="0"/>
              <a:t>změnami nálad, egocentrismem, afektivitou </a:t>
            </a:r>
            <a:r>
              <a:rPr lang="cs-CZ" sz="3400" dirty="0" smtClean="0"/>
              <a:t>a </a:t>
            </a:r>
            <a:r>
              <a:rPr lang="cs-CZ" sz="3400" dirty="0"/>
              <a:t>různými tělesnými </a:t>
            </a:r>
            <a:r>
              <a:rPr lang="cs-CZ" sz="3400" dirty="0" smtClean="0"/>
              <a:t>poruchami (</a:t>
            </a:r>
            <a:r>
              <a:rPr lang="cs-CZ" sz="3400" dirty="0" err="1" smtClean="0"/>
              <a:t>stupor</a:t>
            </a:r>
            <a:r>
              <a:rPr lang="cs-CZ" sz="3400" dirty="0" smtClean="0"/>
              <a:t>, mutismus)</a:t>
            </a:r>
          </a:p>
          <a:p>
            <a:r>
              <a:rPr lang="cs-CZ" sz="3400" b="1" dirty="0" smtClean="0"/>
              <a:t>Neuróza</a:t>
            </a:r>
            <a:r>
              <a:rPr lang="cs-CZ" sz="3400" b="1" dirty="0"/>
              <a:t>:</a:t>
            </a:r>
            <a:r>
              <a:rPr lang="cs-CZ" sz="3400" dirty="0" smtClean="0"/>
              <a:t> </a:t>
            </a:r>
            <a:r>
              <a:rPr lang="cs-CZ" sz="3400" dirty="0"/>
              <a:t>funkční psychická porucha bez primárního </a:t>
            </a:r>
            <a:r>
              <a:rPr lang="cs-CZ" sz="3400" dirty="0" smtClean="0"/>
              <a:t>organického poškození. Doprovází </a:t>
            </a:r>
            <a:r>
              <a:rPr lang="cs-CZ" sz="3400" dirty="0"/>
              <a:t>jí narušená schopnost přizpůsobení, porucha myšlení, jednání, cítění. Nemocný si poruchu uvědomuje a trpí </a:t>
            </a:r>
            <a:r>
              <a:rPr lang="cs-CZ" sz="3400" dirty="0" smtClean="0"/>
              <a:t>jí. Příčinou jsou konfliktní </a:t>
            </a:r>
            <a:r>
              <a:rPr lang="cs-CZ" sz="3400" dirty="0"/>
              <a:t>stavy</a:t>
            </a:r>
            <a:r>
              <a:rPr lang="cs-CZ" sz="3400" dirty="0" smtClean="0"/>
              <a:t>. (</a:t>
            </a:r>
            <a:r>
              <a:rPr lang="cs-CZ" sz="3400" dirty="0" smtClean="0">
                <a:solidFill>
                  <a:srgbClr val="FF0000"/>
                </a:solidFill>
              </a:rPr>
              <a:t>Všichni jsme neurotici?</a:t>
            </a:r>
            <a:r>
              <a:rPr lang="cs-CZ" sz="3400" dirty="0" smtClean="0"/>
              <a:t>)</a:t>
            </a:r>
          </a:p>
          <a:p>
            <a:r>
              <a:rPr lang="cs-CZ" sz="3400" b="1" dirty="0" smtClean="0"/>
              <a:t>Chybné úkony</a:t>
            </a:r>
          </a:p>
          <a:p>
            <a:r>
              <a:rPr lang="cs-CZ" sz="3400" b="1" dirty="0" smtClean="0"/>
              <a:t>Obranné </a:t>
            </a:r>
            <a:r>
              <a:rPr lang="cs-CZ" sz="3400" b="1" dirty="0" smtClean="0"/>
              <a:t>mechanismy</a:t>
            </a:r>
            <a:endParaRPr lang="cs-CZ" sz="3400" b="1" dirty="0" smtClean="0"/>
          </a:p>
          <a:p>
            <a:r>
              <a:rPr lang="cs-CZ" sz="3400" b="1" dirty="0" smtClean="0"/>
              <a:t>Fixace</a:t>
            </a:r>
          </a:p>
          <a:p>
            <a:r>
              <a:rPr lang="cs-CZ" sz="3400" b="1" dirty="0"/>
              <a:t>Fobie</a:t>
            </a:r>
          </a:p>
          <a:p>
            <a:endParaRPr lang="cs-CZ" sz="3400" dirty="0" smtClean="0"/>
          </a:p>
          <a:p>
            <a:pPr marL="0" indent="0">
              <a:buNone/>
            </a:pPr>
            <a:r>
              <a:rPr lang="cs-CZ" sz="3400" b="1" dirty="0" smtClean="0"/>
              <a:t>Katarze:</a:t>
            </a:r>
            <a:r>
              <a:rPr lang="cs-CZ" sz="3400" b="1" dirty="0"/>
              <a:t> </a:t>
            </a:r>
            <a:r>
              <a:rPr lang="cs-CZ" sz="3400" dirty="0"/>
              <a:t>je uvolnění či snížení emocionálního napětí a přetlaku. V psychoanalýze je to stav </a:t>
            </a:r>
            <a:r>
              <a:rPr lang="cs-CZ" sz="3400" dirty="0" smtClean="0"/>
              <a:t>odreagování </a:t>
            </a:r>
            <a:r>
              <a:rPr lang="cs-CZ" sz="3400" dirty="0"/>
              <a:t>po znovu prožitých negativních emocionálních zážitků, které byly potlačeny do </a:t>
            </a:r>
            <a:r>
              <a:rPr lang="cs-CZ" sz="3400" dirty="0" smtClean="0"/>
              <a:t>nevědomí </a:t>
            </a:r>
            <a:r>
              <a:rPr lang="cs-CZ" sz="3400" dirty="0"/>
              <a:t>a vyvolaly chorobné stavy</a:t>
            </a:r>
            <a:r>
              <a:rPr lang="cs-CZ" sz="3400" dirty="0" smtClean="0"/>
              <a:t>.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365879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osobnosti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Libido</a:t>
            </a:r>
            <a:r>
              <a:rPr lang="cs-CZ" sz="2400" dirty="0" smtClean="0"/>
              <a:t> produkuje energii, příběh psychického vývoje je příběhem projevení této energie v různých lokacích během života</a:t>
            </a:r>
          </a:p>
          <a:p>
            <a:r>
              <a:rPr lang="cs-CZ" sz="2400" b="1" dirty="0" smtClean="0"/>
              <a:t>Orální, Anální, Falické (Latentní), Genitální:</a:t>
            </a:r>
            <a:r>
              <a:rPr lang="cs-CZ" sz="2400" dirty="0" smtClean="0"/>
              <a:t> vznik struktur Ego a Superego, realizace a přesun zdroje slasti ID</a:t>
            </a:r>
          </a:p>
          <a:p>
            <a:r>
              <a:rPr lang="cs-CZ" sz="2400" dirty="0" smtClean="0"/>
              <a:t>Místo uspokojení slasti = psychický problém x charakter v dospělosti (např.  cucání palce, anální humor).</a:t>
            </a:r>
          </a:p>
          <a:p>
            <a:r>
              <a:rPr lang="cs-CZ" sz="2400" dirty="0" smtClean="0"/>
              <a:t>Orální a anální charakter= </a:t>
            </a:r>
            <a:r>
              <a:rPr lang="cs-CZ" sz="2400" b="1" dirty="0" smtClean="0"/>
              <a:t>fixace</a:t>
            </a:r>
          </a:p>
          <a:p>
            <a:r>
              <a:rPr lang="cs-CZ" sz="2400" dirty="0" smtClean="0"/>
              <a:t>Dospělost je dokončením vývoje – „milovat a pracovat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74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Vývojové úkoly/konflikty/fixace</a:t>
            </a:r>
            <a:endParaRPr lang="cs-CZ" dirty="0"/>
          </a:p>
        </p:txBody>
      </p:sp>
      <p:pic>
        <p:nvPicPr>
          <p:cNvPr id="1026" name="Picture 2" descr="Výsledek obrázku pro vývoj Freu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6832"/>
            <a:ext cx="5904656" cy="33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93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942</Words>
  <Application>Microsoft Office PowerPoint</Application>
  <PresentationFormat>Předvádění na obrazovce (4:3)</PresentationFormat>
  <Paragraphs>136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systému Office</vt:lpstr>
      <vt:lpstr>Sigmund Freud a nevědomí</vt:lpstr>
      <vt:lpstr>Témata</vt:lpstr>
      <vt:lpstr>Model osobnosti Strukturální x topografický</vt:lpstr>
      <vt:lpstr>Model ledovce</vt:lpstr>
      <vt:lpstr>Model fungování osobnosti</vt:lpstr>
      <vt:lpstr>Mechanismy dynamiky osobnosti: vnitřní konflikty</vt:lpstr>
      <vt:lpstr>Psychoanalýza a co chtěla řešit:</vt:lpstr>
      <vt:lpstr>Vývoj osobnosti</vt:lpstr>
      <vt:lpstr>Vývojové úkoly/konflikty/fixace</vt:lpstr>
      <vt:lpstr>Obranné mechanismy</vt:lpstr>
      <vt:lpstr>Chybné úkony</vt:lpstr>
      <vt:lpstr>Humor</vt:lpstr>
      <vt:lpstr> Humor – příklad tématu k diskuzi</vt:lpstr>
      <vt:lpstr>Humor</vt:lpstr>
      <vt:lpstr>Sny: Já není pánem ve svém domě </vt:lpstr>
      <vt:lpstr>Shrnutí psychoanalýzy</vt:lpstr>
      <vt:lpstr>Kritika psychoanalýzy – ZÁSADNÍ BODY</vt:lpstr>
      <vt:lpstr>Po Freudovi: Odbourat Freuda nebo ho konstruktivně kritizovat? </vt:lpstr>
      <vt:lpstr>Alfred Adler (1870 – 1937)</vt:lpstr>
      <vt:lpstr>Carl Gustav Jung (1875 – 1961)</vt:lpstr>
      <vt:lpstr>Erik Erikson</vt:lpstr>
      <vt:lpstr>Proč (a jak) přeci jenom studovat Freuda: </vt:lpstr>
      <vt:lpstr>Otázky:</vt:lpstr>
      <vt:lpstr>Základní literatura a zdroje k testu: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a nevědomí</dc:title>
  <dc:creator>Strobachová</dc:creator>
  <cp:lastModifiedBy>Denglerova</cp:lastModifiedBy>
  <cp:revision>34</cp:revision>
  <dcterms:created xsi:type="dcterms:W3CDTF">2015-03-31T08:16:35Z</dcterms:created>
  <dcterms:modified xsi:type="dcterms:W3CDTF">2019-12-06T16:00:03Z</dcterms:modified>
</cp:coreProperties>
</file>