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1" r:id="rId4"/>
    <p:sldId id="259" r:id="rId5"/>
    <p:sldId id="266" r:id="rId6"/>
    <p:sldId id="267" r:id="rId7"/>
    <p:sldId id="260" r:id="rId8"/>
    <p:sldId id="273" r:id="rId9"/>
    <p:sldId id="274" r:id="rId10"/>
    <p:sldId id="270" r:id="rId11"/>
    <p:sldId id="279" r:id="rId12"/>
    <p:sldId id="281" r:id="rId13"/>
    <p:sldId id="277" r:id="rId14"/>
    <p:sldId id="286" r:id="rId15"/>
    <p:sldId id="284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32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93713-7E80-4E59-82B9-624D3BD7CCC0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7D1C8-D3FF-445C-B77A-FE44A740D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36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D1C8-D3FF-445C-B77A-FE44A740D48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8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87AC9-30C3-4297-9797-950FB693F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6BFBA1-7BBB-4809-8355-5AF52E0E6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2A4ED9-392B-497C-8E94-19D5D8CB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3A5097-4571-4DD7-BD9F-1EF5B47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9CC296-8097-48B5-B9AA-73DCF217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1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5FD18-120B-41B5-AABC-61B930A1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773AB1-FC23-4A08-8D62-C4593306E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21E6F8-6A43-4C73-AA25-9D3BCF91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D1F264-8299-45C4-89C2-BA599A61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473FB-C078-484B-B553-45B73D44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01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29B12CB-1BCF-4B7D-86E9-356E9A6970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F792B3-9DDE-48EA-975C-6E5A54829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D13F3D-6BE6-47FC-BE60-AEF4868D0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70C736-DC24-4D49-8079-D0CA6EBB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C1B69C-C803-4D58-A6E6-F2EAA478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35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692FD-9F3B-43D5-993D-D1033C15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E5F21A-46F1-46DD-8B6D-0F99DBE3C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D51D8E-E7BA-4483-8EA6-67AFF4CA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F73831-6C61-4B68-9D73-99CB99A9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4AB946-62B6-4F60-A944-3C650CA2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9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21795-D191-4548-AF0B-385D6A0C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B5AF94-2DFC-4B7E-9B9E-040D92B7D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4E843B-3B57-48CF-B41C-DD9A2BB9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55EDDE-B990-4764-ABAC-792B5D22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ADCE88-D5BB-4F3E-802B-BD93FA3C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89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DF702-10B5-4647-A14D-057A106B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D61F1-B0AB-4396-9388-164F06181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BE476F-161E-4E06-B432-EF604E41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942444-3F9B-4781-92FD-0E17ABF8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7D8F51-42F6-43AF-98B7-AE4176CD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F90DCD-375C-4246-97F8-106F9AE1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19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776C0-3EA3-45A8-A199-2D7B2B15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2AC348-AE09-4E2C-9203-09CE1E065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543100-9D07-45D9-BCCD-E8268696C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954595-C09D-4AA9-AC41-5C3AB0E62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AD28D13-EA9E-479D-B20D-A9D66CB8A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8D5D087-3082-4A05-8B73-B7167C93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EAD8ED0-F8BC-4493-8A3E-14FCAE41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548A595-D7DD-4DC7-A4AE-56359563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3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CA575-1511-4E0A-9233-B3180C40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FC9A110-ABCD-46D6-A5E5-3089FFC2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7E99A8-546C-408C-A289-E5E2349B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A2262F-02FE-41C1-97C7-92C409EF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37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1CC357A-7E14-4B30-9AB5-26481667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22DC944-94FD-4F3D-B7D6-2200E9F1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41549-BC39-43A7-B758-BA144E3C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83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AF7FD-50B6-4B86-A23C-FFC734D2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9476A-FFF2-462B-B548-61C0BE951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16EC3E-35B4-49E4-A648-E836074E4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B9F8BE-BDE1-4AB0-917A-4D588834D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D5F29B-52FE-4181-A115-9473B7DD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57A3EF-87D9-4A20-8F05-DBBDBACA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31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0B63E-0F29-4552-A5F6-8BB9F691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64C4733-9DE7-4997-9B92-2BD5A7F8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8D1F26-F55A-441F-89E8-CFD226109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8D75C0-106E-4D95-95AD-52F2917F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6B92E0-F332-4D5B-99CE-2069A9D4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6823D2-0F1D-4352-9224-3D035338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29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7DB3676-E973-4D2B-8A9C-A7E87376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B53B7F-C63B-4AB3-9B98-BCF4EBB3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01108-6EFE-4F9D-AF0E-EB025412B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5F3E-3C12-49EE-AC4F-38A54F8019AE}" type="datetimeFigureOut">
              <a:rPr lang="cs-CZ" smtClean="0"/>
              <a:t>09.11.2019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255143-3DAD-40E0-858C-2BB9930D6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EDABD1-628D-4993-8BE1-2B881E265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72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206C6C-0160-4248-80D8-AEC8213BE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4700">
                <a:solidFill>
                  <a:schemeClr val="bg1"/>
                </a:solidFill>
              </a:rPr>
              <a:t>ISLÁM </a:t>
            </a:r>
            <a:br>
              <a:rPr lang="cs-CZ" sz="4700">
                <a:solidFill>
                  <a:schemeClr val="bg1"/>
                </a:solidFill>
              </a:rPr>
            </a:br>
            <a:r>
              <a:rPr lang="cs-CZ" sz="4700">
                <a:solidFill>
                  <a:schemeClr val="bg1"/>
                </a:solidFill>
              </a:rPr>
              <a:t>A </a:t>
            </a:r>
            <a:br>
              <a:rPr lang="cs-CZ" sz="4700">
                <a:solidFill>
                  <a:schemeClr val="bg1"/>
                </a:solidFill>
              </a:rPr>
            </a:br>
            <a:r>
              <a:rPr lang="cs-CZ" sz="4700">
                <a:solidFill>
                  <a:schemeClr val="bg1"/>
                </a:solidFill>
              </a:rPr>
              <a:t>MEZIKULTURNÍ ROZDÍLY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B1C10D-A52F-4581-9E09-283CC0E09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5FD62A-B895-4254-AA0B-BE0BEAE7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684944"/>
            <a:ext cx="4047843" cy="41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6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CED6B-F3F6-4236-A6BA-3E8FC02B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11656"/>
            <a:ext cx="3695241" cy="1650469"/>
          </a:xfrm>
        </p:spPr>
        <p:txBody>
          <a:bodyPr>
            <a:normAutofit/>
          </a:bodyPr>
          <a:lstStyle/>
          <a:p>
            <a:r>
              <a:rPr lang="cs-CZ" dirty="0"/>
              <a:t>Islám a jiná náboženství</a:t>
            </a:r>
          </a:p>
        </p:txBody>
      </p:sp>
      <p:pic>
        <p:nvPicPr>
          <p:cNvPr id="13" name="Zástupný obsah 12" descr="Obsah obrázku budova, osoba, země, exteriér&#10;&#10;Popis se vygeneroval automaticky.">
            <a:extLst>
              <a:ext uri="{FF2B5EF4-FFF2-40B4-BE49-F238E27FC236}">
                <a16:creationId xmlns:a16="http://schemas.microsoft.com/office/drawing/2014/main" id="{F06ECDA6-C0E0-4371-8220-9A2960FE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" y="2016778"/>
            <a:ext cx="4236667" cy="2824444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 descr="Obsah obrázku hora, skála, exteriér, obloha&#10;&#10;Popis se vygeneroval automaticky.">
            <a:extLst>
              <a:ext uri="{FF2B5EF4-FFF2-40B4-BE49-F238E27FC236}">
                <a16:creationId xmlns:a16="http://schemas.microsoft.com/office/drawing/2014/main" id="{1D2A4CD3-5015-4333-8E50-11F053CD0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40" y="257248"/>
            <a:ext cx="4446624" cy="296812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obloha, budova, exteriér&#10;&#10;Popis se vygeneroval automaticky.">
            <a:extLst>
              <a:ext uri="{FF2B5EF4-FFF2-40B4-BE49-F238E27FC236}">
                <a16:creationId xmlns:a16="http://schemas.microsoft.com/office/drawing/2014/main" id="{8E84B6CB-294F-4F41-8A64-A038A2C3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33" y="271006"/>
            <a:ext cx="2088129" cy="31282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96B282-2636-4471-98C9-B559C4323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93" y="3603114"/>
            <a:ext cx="4534579" cy="302683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Zástupný obsah 4">
            <a:extLst>
              <a:ext uri="{FF2B5EF4-FFF2-40B4-BE49-F238E27FC236}">
                <a16:creationId xmlns:a16="http://schemas.microsoft.com/office/drawing/2014/main" id="{41B29861-3F77-4930-8315-2B99449C4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33" y="3560157"/>
            <a:ext cx="2111617" cy="31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6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AD918-4C64-4786-8BA7-87F95D9D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Alkohol a další radosti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E594BF-52F7-4387-8269-6E4835948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100" dirty="0"/>
              <a:t>.</a:t>
            </a:r>
            <a:endParaRPr lang="cs-CZ" dirty="0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Náhled snímku 7">
                <a:extLst>
                  <a:ext uri="{FF2B5EF4-FFF2-40B4-BE49-F238E27FC236}">
                    <a16:creationId xmlns:a16="http://schemas.microsoft.com/office/drawing/2014/main" id="{4CC5F575-836E-4CE5-B2DC-2E6E915FCF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3166405"/>
                  </p:ext>
                </p:extLst>
              </p:nvPr>
            </p:nvGraphicFramePr>
            <p:xfrm>
              <a:off x="3496331" y="2611457"/>
              <a:ext cx="5473207" cy="3078679"/>
            </p:xfrm>
            <a:graphic>
              <a:graphicData uri="http://schemas.microsoft.com/office/powerpoint/2016/slidezoom">
                <pslz:sldZm>
                  <pslz:sldZmObj sldId="280" cId="2976446816">
                    <pslz:zmPr id="{6C40CCAA-6598-4822-9C21-CA0B5A298BA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3207" cy="307867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Náhled snímku 7">
                <a:extLst>
                  <a:ext uri="{FF2B5EF4-FFF2-40B4-BE49-F238E27FC236}">
                    <a16:creationId xmlns:a16="http://schemas.microsoft.com/office/drawing/2014/main" id="{4CC5F575-836E-4CE5-B2DC-2E6E915FCF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96331" y="2611457"/>
                <a:ext cx="5473207" cy="307867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28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53312-2D1C-4D7E-93D6-3B7AF4F4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467" y="484632"/>
            <a:ext cx="4960918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sz="4000" dirty="0"/>
              <a:t>Pohostinnost </a:t>
            </a:r>
            <a:br>
              <a:rPr lang="cs-CZ" sz="4000" dirty="0"/>
            </a:br>
            <a:r>
              <a:rPr lang="cs-CZ" sz="4000" dirty="0"/>
              <a:t>u nás</a:t>
            </a:r>
          </a:p>
        </p:txBody>
      </p:sp>
      <p:pic>
        <p:nvPicPr>
          <p:cNvPr id="7" name="Obrázek 6" descr="Obsah obrázku osoba, interiér, stůl, zeď&#10;&#10;Popis se vygeneroval automaticky.">
            <a:extLst>
              <a:ext uri="{FF2B5EF4-FFF2-40B4-BE49-F238E27FC236}">
                <a16:creationId xmlns:a16="http://schemas.microsoft.com/office/drawing/2014/main" id="{2E44A1FE-D012-4CAC-8ED4-80B566ABB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r="13038" b="-1"/>
          <a:stretch/>
        </p:blipFill>
        <p:spPr>
          <a:xfrm>
            <a:off x="-2" y="10"/>
            <a:ext cx="3036232" cy="3352846"/>
          </a:xfrm>
          <a:prstGeom prst="rect">
            <a:avLst/>
          </a:prstGeom>
        </p:spPr>
      </p:pic>
      <p:pic>
        <p:nvPicPr>
          <p:cNvPr id="14" name="Zástupný obsah 4" descr="Obsah obrázku osoba, interiér, zeď, muž&#10;&#10;Popis se vygeneroval automaticky.">
            <a:extLst>
              <a:ext uri="{FF2B5EF4-FFF2-40B4-BE49-F238E27FC236}">
                <a16:creationId xmlns:a16="http://schemas.microsoft.com/office/drawing/2014/main" id="{4C412BD4-0E3D-4F53-B0AA-1F0C4E5C1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5" r="16056" b="-2"/>
          <a:stretch/>
        </p:blipFill>
        <p:spPr>
          <a:xfrm>
            <a:off x="3127672" y="-1"/>
            <a:ext cx="2971377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</p:spPr>
      </p:pic>
      <p:pic>
        <p:nvPicPr>
          <p:cNvPr id="11" name="Obrázek 10" descr="Obsah obrázku interiér, osoba, zeď, stůl&#10;&#10;Popis se vygeneroval automaticky.">
            <a:extLst>
              <a:ext uri="{FF2B5EF4-FFF2-40B4-BE49-F238E27FC236}">
                <a16:creationId xmlns:a16="http://schemas.microsoft.com/office/drawing/2014/main" id="{7175927E-94B5-42FC-97D5-7185B6F7B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7"/>
          <a:stretch/>
        </p:blipFill>
        <p:spPr>
          <a:xfrm>
            <a:off x="20" y="3429000"/>
            <a:ext cx="3998825" cy="3429000"/>
          </a:xfrm>
          <a:prstGeom prst="rect">
            <a:avLst/>
          </a:prstGeom>
        </p:spPr>
      </p:pic>
      <p:pic>
        <p:nvPicPr>
          <p:cNvPr id="13" name="Zástupný obsah 12" descr="Obsah obrázku osoba, interiér, stůl, vsedě&#10;&#10;Popis se vygeneroval automaticky.">
            <a:extLst>
              <a:ext uri="{FF2B5EF4-FFF2-40B4-BE49-F238E27FC236}">
                <a16:creationId xmlns:a16="http://schemas.microsoft.com/office/drawing/2014/main" id="{9A3785C0-45D4-412B-8961-5B18129D0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42" y="2536938"/>
            <a:ext cx="5274318" cy="3955738"/>
          </a:xfrm>
        </p:spPr>
      </p:pic>
    </p:spTree>
    <p:extLst>
      <p:ext uri="{BB962C8B-B14F-4D97-AF65-F5344CB8AC3E}">
        <p14:creationId xmlns:p14="http://schemas.microsoft.com/office/powerpoint/2010/main" val="25696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99B19-1E28-4291-B651-5EFF759C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Cenzura</a:t>
            </a:r>
          </a:p>
        </p:txBody>
      </p:sp>
      <p:pic>
        <p:nvPicPr>
          <p:cNvPr id="4" name="Atletika po iransku">
            <a:hlinkClick r:id="" action="ppaction://media"/>
            <a:extLst>
              <a:ext uri="{FF2B5EF4-FFF2-40B4-BE49-F238E27FC236}">
                <a16:creationId xmlns:a16="http://schemas.microsoft.com/office/drawing/2014/main" id="{C1798A01-B9A3-4CCB-A8D4-566D44D5C1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6052" y="1705211"/>
            <a:ext cx="7350710" cy="4418486"/>
          </a:xfrm>
        </p:spPr>
      </p:pic>
    </p:spTree>
    <p:extLst>
      <p:ext uri="{BB962C8B-B14F-4D97-AF65-F5344CB8AC3E}">
        <p14:creationId xmlns:p14="http://schemas.microsoft.com/office/powerpoint/2010/main" val="20901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269A1-D285-4EB8-9482-E1C7F24B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7A2F90-7B71-49AE-93D0-F49755802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236"/>
            <a:ext cx="10515600" cy="5234473"/>
          </a:xfrm>
        </p:spPr>
        <p:txBody>
          <a:bodyPr>
            <a:normAutofit/>
          </a:bodyPr>
          <a:lstStyle/>
          <a:p>
            <a:r>
              <a:rPr lang="cs-CZ" dirty="0"/>
              <a:t>Individualistická x Kolektivistická společnost</a:t>
            </a:r>
          </a:p>
          <a:p>
            <a:r>
              <a:rPr lang="cs-CZ" dirty="0"/>
              <a:t>Problematické postavení ženy </a:t>
            </a:r>
          </a:p>
          <a:p>
            <a:r>
              <a:rPr lang="cs-CZ" dirty="0"/>
              <a:t>Islám jako společenský styl</a:t>
            </a:r>
          </a:p>
          <a:p>
            <a:r>
              <a:rPr lang="cs-CZ" dirty="0"/>
              <a:t>Islám – podřízení se (Bohu, zákonům) x demokracie</a:t>
            </a:r>
          </a:p>
          <a:p>
            <a:r>
              <a:rPr lang="cs-CZ" dirty="0"/>
              <a:t>Hierarchizace společnosti (muslim, jinověrec Knihy, jinověrec, nevěrec)</a:t>
            </a:r>
          </a:p>
          <a:p>
            <a:r>
              <a:rPr lang="cs-CZ" dirty="0"/>
              <a:t>Věřit je normální</a:t>
            </a:r>
          </a:p>
          <a:p>
            <a:r>
              <a:rPr lang="cs-CZ" dirty="0"/>
              <a:t>Dualismus (nejen sunnité a šíité) </a:t>
            </a:r>
          </a:p>
          <a:p>
            <a:r>
              <a:rPr lang="cs-CZ" dirty="0"/>
              <a:t>Džihád (srdcem, myslí, rukou, mečem)</a:t>
            </a:r>
          </a:p>
          <a:p>
            <a:r>
              <a:rPr lang="cs-CZ" dirty="0"/>
              <a:t>Lidská práva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0916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BB477-E3E7-4892-911D-1EA71F43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Výběrová literatura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85CA08-F59C-49FC-9B37-0A7605F8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/>
              <a:t>Korán</a:t>
            </a:r>
            <a:r>
              <a:rPr lang="cs-CZ" dirty="0"/>
              <a:t>. (2012). Praha: Československý spisovatel.</a:t>
            </a:r>
          </a:p>
          <a:p>
            <a:r>
              <a:rPr lang="cs-CZ" dirty="0"/>
              <a:t>Kropáček, L. (2015). </a:t>
            </a:r>
            <a:r>
              <a:rPr lang="cs-CZ" i="1" dirty="0"/>
              <a:t>Duchovní cesty islámu</a:t>
            </a:r>
            <a:r>
              <a:rPr lang="cs-CZ" dirty="0"/>
              <a:t> (Šesté, opravené vydání). Praha: Vyšehrad.</a:t>
            </a:r>
          </a:p>
          <a:p>
            <a:r>
              <a:rPr lang="cs-CZ" dirty="0"/>
              <a:t>Ibn </a:t>
            </a:r>
            <a:r>
              <a:rPr lang="cs-CZ" dirty="0" err="1"/>
              <a:t>Ishák</a:t>
            </a:r>
            <a:r>
              <a:rPr lang="cs-CZ" dirty="0"/>
              <a:t> (2009). </a:t>
            </a:r>
            <a:r>
              <a:rPr lang="cs-CZ" i="1" dirty="0"/>
              <a:t>Muhammad – Život Alláhova proroka</a:t>
            </a:r>
            <a:r>
              <a:rPr lang="cs-CZ" dirty="0"/>
              <a:t>. Rozmluvy.</a:t>
            </a:r>
          </a:p>
          <a:p>
            <a:r>
              <a:rPr lang="cs-CZ" dirty="0" err="1"/>
              <a:t>Küng</a:t>
            </a:r>
            <a:r>
              <a:rPr lang="cs-CZ" dirty="0"/>
              <a:t>, H., &amp; </a:t>
            </a:r>
            <a:r>
              <a:rPr lang="cs-CZ" dirty="0" err="1"/>
              <a:t>Ess</a:t>
            </a:r>
            <a:r>
              <a:rPr lang="cs-CZ" dirty="0"/>
              <a:t>, J. van. (1998). </a:t>
            </a:r>
            <a:r>
              <a:rPr lang="cs-CZ" i="1" dirty="0"/>
              <a:t>Křesťanství a islám: na cestě k dialogu</a:t>
            </a:r>
            <a:r>
              <a:rPr lang="cs-CZ" dirty="0"/>
              <a:t>. Praha: Vyšehrad.</a:t>
            </a:r>
          </a:p>
          <a:p>
            <a:r>
              <a:rPr lang="cs-CZ" dirty="0"/>
              <a:t>Mendel, M. (2018). </a:t>
            </a:r>
            <a:r>
              <a:rPr lang="cs-CZ" i="1" dirty="0"/>
              <a:t>Muslimové a jejich svět: o víře, zvyklostech a smýšlení vyznavačů islámu</a:t>
            </a:r>
            <a:r>
              <a:rPr lang="cs-CZ" dirty="0"/>
              <a:t> (Vydání druhé). Praha: </a:t>
            </a:r>
            <a:r>
              <a:rPr lang="cs-CZ" dirty="0" err="1"/>
              <a:t>Dingir</a:t>
            </a:r>
            <a:r>
              <a:rPr lang="cs-CZ" dirty="0"/>
              <a:t>.</a:t>
            </a:r>
          </a:p>
          <a:p>
            <a:r>
              <a:rPr lang="cs-CZ" dirty="0"/>
              <a:t>Beránek, O., &amp; </a:t>
            </a:r>
            <a:r>
              <a:rPr lang="cs-CZ" dirty="0" err="1"/>
              <a:t>Ťupek</a:t>
            </a:r>
            <a:r>
              <a:rPr lang="cs-CZ" dirty="0"/>
              <a:t>, P. (2008). </a:t>
            </a:r>
            <a:r>
              <a:rPr lang="cs-CZ" i="1" dirty="0"/>
              <a:t>Dvojí tvář islámské charity</a:t>
            </a:r>
            <a:r>
              <a:rPr lang="cs-CZ" dirty="0"/>
              <a:t>. Brno: Centrum pro studium demokracie a kultury.</a:t>
            </a:r>
          </a:p>
          <a:p>
            <a:r>
              <a:rPr lang="cs-CZ" dirty="0" err="1"/>
              <a:t>Nolte</a:t>
            </a:r>
            <a:r>
              <a:rPr lang="cs-CZ" dirty="0"/>
              <a:t>, E. (2018). </a:t>
            </a:r>
            <a:r>
              <a:rPr lang="cs-CZ" i="1" dirty="0"/>
              <a:t>Islamismus: třetí radikální hnutí odporu</a:t>
            </a:r>
            <a:r>
              <a:rPr lang="cs-CZ" dirty="0"/>
              <a:t>. Brno: Centrum pro studium demokracie a kultury.</a:t>
            </a:r>
          </a:p>
          <a:p>
            <a:pPr marL="0" indent="0">
              <a:buNone/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40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podepsat, budova, exteriér&#10;&#10;Popis se vygeneroval automaticky.">
            <a:extLst>
              <a:ext uri="{FF2B5EF4-FFF2-40B4-BE49-F238E27FC236}">
                <a16:creationId xmlns:a16="http://schemas.microsoft.com/office/drawing/2014/main" id="{A59A304D-65F3-49CF-B60F-212A84A99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0" b="49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Zástupný obsah 4" descr="Obsah obrázku budova, exteriér, země, osoba&#10;&#10;Popis se vygeneroval automaticky.">
            <a:extLst>
              <a:ext uri="{FF2B5EF4-FFF2-40B4-BE49-F238E27FC236}">
                <a16:creationId xmlns:a16="http://schemas.microsoft.com/office/drawing/2014/main" id="{67C11039-1955-4FB3-BC39-926DBE444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r="8700"/>
          <a:stretch/>
        </p:blipFill>
        <p:spPr>
          <a:xfrm>
            <a:off x="3028199" y="652798"/>
            <a:ext cx="6135602" cy="55710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BFC5F0-F76C-45F0-A943-1214AAD1791A}"/>
              </a:ext>
            </a:extLst>
          </p:cNvPr>
          <p:cNvSpPr txBox="1"/>
          <p:nvPr/>
        </p:nvSpPr>
        <p:spPr>
          <a:xfrm>
            <a:off x="932155" y="1535837"/>
            <a:ext cx="153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Žena v islámu</a:t>
            </a:r>
          </a:p>
        </p:txBody>
      </p:sp>
    </p:spTree>
    <p:extLst>
      <p:ext uri="{BB962C8B-B14F-4D97-AF65-F5344CB8AC3E}">
        <p14:creationId xmlns:p14="http://schemas.microsoft.com/office/powerpoint/2010/main" val="347642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F7B73A-20C6-487E-8011-50A13E10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175" y="3812954"/>
            <a:ext cx="2676525" cy="24354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Zahalování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Obsah obrázku tráva, exteriér, pole, osoba&#10;&#10;Popis se vygeneroval automaticky.">
            <a:extLst>
              <a:ext uri="{FF2B5EF4-FFF2-40B4-BE49-F238E27FC236}">
                <a16:creationId xmlns:a16="http://schemas.microsoft.com/office/drawing/2014/main" id="{C6947571-5CD9-4F47-B7CB-0758907B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4708357" y="3428598"/>
            <a:ext cx="4160452" cy="3049204"/>
          </a:xfrm>
          <a:prstGeom prst="rect">
            <a:avLst/>
          </a:prstGeom>
        </p:spPr>
      </p:pic>
      <p:pic>
        <p:nvPicPr>
          <p:cNvPr id="7" name="Obrázek 6" descr="Obsah obrázku oblečení, osoba, skupina, exteriér&#10;&#10;Popis se vygeneroval automaticky.">
            <a:extLst>
              <a:ext uri="{FF2B5EF4-FFF2-40B4-BE49-F238E27FC236}">
                <a16:creationId xmlns:a16="http://schemas.microsoft.com/office/drawing/2014/main" id="{B6976502-E69C-44F2-8520-8AACBE5FB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442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Zástupný obsah 12" descr="Obsah obrázku země, obloha, exteriér, osoba&#10;&#10;Popis se vygeneroval automaticky.">
            <a:extLst>
              <a:ext uri="{FF2B5EF4-FFF2-40B4-BE49-F238E27FC236}">
                <a16:creationId xmlns:a16="http://schemas.microsoft.com/office/drawing/2014/main" id="{0590BD8B-F91B-4864-8CFC-F331D8DF3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5" y="139700"/>
            <a:ext cx="4225401" cy="6338102"/>
          </a:xfrm>
        </p:spPr>
      </p:pic>
    </p:spTree>
    <p:extLst>
      <p:ext uri="{BB962C8B-B14F-4D97-AF65-F5344CB8AC3E}">
        <p14:creationId xmlns:p14="http://schemas.microsoft.com/office/powerpoint/2010/main" val="337663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53AA81-C446-4C3F-A52A-E12FD883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46" y="275208"/>
            <a:ext cx="4039339" cy="896644"/>
          </a:xfrm>
        </p:spPr>
        <p:txBody>
          <a:bodyPr>
            <a:normAutofit/>
          </a:bodyPr>
          <a:lstStyle/>
          <a:p>
            <a:r>
              <a:rPr lang="cs-CZ" sz="2800" dirty="0"/>
              <a:t>Důstojnost muže a ženy</a:t>
            </a:r>
            <a:endParaRPr lang="cs-CZ" sz="8000" dirty="0"/>
          </a:p>
        </p:txBody>
      </p:sp>
      <p:pic>
        <p:nvPicPr>
          <p:cNvPr id="7" name="Zástupný obsah 6" descr="Obsah obrázku země, exteriér, budova, dívka&#10;&#10;Popis se vygeneroval automaticky.">
            <a:extLst>
              <a:ext uri="{FF2B5EF4-FFF2-40B4-BE49-F238E27FC236}">
                <a16:creationId xmlns:a16="http://schemas.microsoft.com/office/drawing/2014/main" id="{00DCCB20-0530-4B52-B733-17CB6B68B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50920"/>
            <a:ext cx="4857750" cy="6521343"/>
          </a:xfrm>
        </p:spPr>
      </p:pic>
      <p:pic>
        <p:nvPicPr>
          <p:cNvPr id="9" name="Obrázek 8" descr="Obsah obrázku voda, exteriér, obloha, jezero&#10;&#10;Popis se vygeneroval automaticky.">
            <a:extLst>
              <a:ext uri="{FF2B5EF4-FFF2-40B4-BE49-F238E27FC236}">
                <a16:creationId xmlns:a16="http://schemas.microsoft.com/office/drawing/2014/main" id="{1DDB583D-A1DD-43A4-91F7-FC0F7B1F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2" y="1395414"/>
            <a:ext cx="7035798" cy="52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43B9E-293C-4F78-AC6B-CBD48BC3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hlavní role ženy v islámu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7F093-AC4F-4919-B087-A84E8A0B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Být vzornou manželkou, matkou a pečovatelkou o domov/rodinu/dům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38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0993C-DEC0-468A-B7BF-40D84B2F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>
                <a:solidFill>
                  <a:srgbClr val="FFFFFF"/>
                </a:solidFill>
              </a:rPr>
              <a:t>Polygamie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hora, příroda, údolí, exteriér&#10;&#10;Popis se vygeneroval automaticky.">
            <a:extLst>
              <a:ext uri="{FF2B5EF4-FFF2-40B4-BE49-F238E27FC236}">
                <a16:creationId xmlns:a16="http://schemas.microsoft.com/office/drawing/2014/main" id="{C98DD1E8-F8F9-4DF3-8BEE-A5BA885D7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osoba, exteriér, země, tráva&#10;&#10;Popis se vygeneroval automaticky.">
            <a:extLst>
              <a:ext uri="{FF2B5EF4-FFF2-40B4-BE49-F238E27FC236}">
                <a16:creationId xmlns:a16="http://schemas.microsoft.com/office/drawing/2014/main" id="{64A8BC7D-05DC-4C34-A197-C5D47ED37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D305F-369B-41C0-9F23-433EC2F9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dirty="0"/>
              <a:t>(Roz)dělení společnosti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D0B73B-E36C-4C40-94DE-83D29819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cs-CZ" sz="1800" dirty="0"/>
              <a:t>Školy, úřady, manželství</a:t>
            </a:r>
            <a:endParaRPr lang="en-US" sz="1800" dirty="0"/>
          </a:p>
        </p:txBody>
      </p:sp>
      <p:pic>
        <p:nvPicPr>
          <p:cNvPr id="12" name="Zástupný obsah 8">
            <a:extLst>
              <a:ext uri="{FF2B5EF4-FFF2-40B4-BE49-F238E27FC236}">
                <a16:creationId xmlns:a16="http://schemas.microsoft.com/office/drawing/2014/main" id="{0DDAEE0D-7F57-4AF3-ACC9-17B56D439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70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D3D55-B254-4911-81C7-06FC48AE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45719"/>
          </a:xfrm>
        </p:spPr>
        <p:txBody>
          <a:bodyPr>
            <a:normAutofit fontScale="90000"/>
          </a:bodyPr>
          <a:lstStyle/>
          <a:p>
            <a:r>
              <a:rPr lang="cs-CZ" sz="900" dirty="0"/>
              <a:t>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0AAE8-174C-46EA-AF6F-0D6B5BCA0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21919"/>
            <a:ext cx="3651466" cy="65665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200" dirty="0"/>
              <a:t>Islám = podrobení se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Korán = vláda boží 		x Demokracie =    </a:t>
            </a:r>
          </a:p>
          <a:p>
            <a:pPr marL="0" indent="0">
              <a:buNone/>
            </a:pPr>
            <a:r>
              <a:rPr lang="cs-CZ" sz="3200" dirty="0"/>
              <a:t>vláda lidu </a:t>
            </a:r>
            <a:r>
              <a:rPr lang="cs-CZ" sz="2600" dirty="0"/>
              <a:t>(pomýleného)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Alláh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Mohamed – posel boží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Odpadlictví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Věřit je normální</a:t>
            </a:r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5" name="Obrázek 4" descr="Obsah obrázku hora, exteriér, země, příroda&#10;&#10;Popis se vygeneroval automaticky.">
            <a:extLst>
              <a:ext uri="{FF2B5EF4-FFF2-40B4-BE49-F238E27FC236}">
                <a16:creationId xmlns:a16="http://schemas.microsoft.com/office/drawing/2014/main" id="{2F39144D-3C0C-42D9-9923-AC6FD71F1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813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41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 descr="Obsah obrázku obloha, exteriér, příroda, vlak&#10;&#10;Popis se vygeneroval automaticky.">
            <a:extLst>
              <a:ext uri="{FF2B5EF4-FFF2-40B4-BE49-F238E27FC236}">
                <a16:creationId xmlns:a16="http://schemas.microsoft.com/office/drawing/2014/main" id="{10C189EF-07F7-4970-9967-343507F98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1" b="-3"/>
          <a:stretch/>
        </p:blipFill>
        <p:spPr>
          <a:xfrm>
            <a:off x="2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Obrázek 6" descr="Obsah obrázku obloha, voda, exteriér, loďka&#10;&#10;Popis se vygeneroval automaticky.">
            <a:extLst>
              <a:ext uri="{FF2B5EF4-FFF2-40B4-BE49-F238E27FC236}">
                <a16:creationId xmlns:a16="http://schemas.microsoft.com/office/drawing/2014/main" id="{08C4FD95-100B-4626-A1FD-0354E4A2C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" r="-3" b="20232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Obrázek 8" descr="Obsah obrázku exteriér, příroda&#10;&#10;Popis se vygeneroval automaticky.">
            <a:extLst>
              <a:ext uri="{FF2B5EF4-FFF2-40B4-BE49-F238E27FC236}">
                <a16:creationId xmlns:a16="http://schemas.microsoft.com/office/drawing/2014/main" id="{2F636EC7-C828-4EFF-98AB-831306C56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r="5" b="5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Obrázek 10" descr="Obsah obrázku obloha, exteriér, budova&#10;&#10;Popis se vygeneroval automaticky.">
            <a:extLst>
              <a:ext uri="{FF2B5EF4-FFF2-40B4-BE49-F238E27FC236}">
                <a16:creationId xmlns:a16="http://schemas.microsoft.com/office/drawing/2014/main" id="{F80DED29-DB52-44A9-B38D-10342EA35D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r="-2" b="-2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8841F-3E88-43B7-8AD3-DD6AD51E2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r>
              <a:rPr lang="cs-CZ" sz="2000" b="1" dirty="0">
                <a:solidFill>
                  <a:srgbClr val="FFFFFF"/>
                </a:solidFill>
              </a:rPr>
              <a:t>1. kategorie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2. kategorie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3. kategorie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228AE6-E88D-4C2D-9909-D794888C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6" y="3098042"/>
            <a:ext cx="6755363" cy="852985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Hierarchizace společnosti pod islámem</a:t>
            </a:r>
            <a:br>
              <a:rPr lang="cs-CZ" sz="3600" dirty="0">
                <a:solidFill>
                  <a:srgbClr val="FFFFFF"/>
                </a:solidFill>
              </a:rPr>
            </a:br>
            <a:endParaRPr lang="cs-CZ" sz="3600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3B515E-0D5F-46E1-924C-B192D98824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r="10316" b="-3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655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312</Words>
  <Application>Microsoft Office PowerPoint</Application>
  <PresentationFormat>Širokoúhlá obrazovka</PresentationFormat>
  <Paragraphs>52</Paragraphs>
  <Slides>16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ISLÁM  A  MEZIKULTURNÍ ROZDÍLY</vt:lpstr>
      <vt:lpstr>Prezentace aplikace PowerPoint</vt:lpstr>
      <vt:lpstr>Zahalování</vt:lpstr>
      <vt:lpstr>Důstojnost muže a ženy</vt:lpstr>
      <vt:lpstr>3 hlavní role ženy v islámu</vt:lpstr>
      <vt:lpstr>Polygamie</vt:lpstr>
      <vt:lpstr>(Roz)dělení společnosti</vt:lpstr>
      <vt:lpstr>.</vt:lpstr>
      <vt:lpstr>Hierarchizace společnosti pod islámem </vt:lpstr>
      <vt:lpstr>Islám a jiná náboženství</vt:lpstr>
      <vt:lpstr>Alkohol a další radosti</vt:lpstr>
      <vt:lpstr>Pohostinnost  u nás</vt:lpstr>
      <vt:lpstr>Cenzura</vt:lpstr>
      <vt:lpstr>Shrnutí:</vt:lpstr>
      <vt:lpstr>Výběrová literatura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ISLÁM  A  MEZIKULTURNÍ ROZDÍLY</dc:title>
  <dc:creator>Trapl</dc:creator>
  <cp:lastModifiedBy>Trapl</cp:lastModifiedBy>
  <cp:revision>15</cp:revision>
  <dcterms:created xsi:type="dcterms:W3CDTF">2019-03-03T22:41:13Z</dcterms:created>
  <dcterms:modified xsi:type="dcterms:W3CDTF">2019-11-09T17:45:12Z</dcterms:modified>
</cp:coreProperties>
</file>