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mv" ContentType="video/x-ms-wmv"/>
  <Default Extension="xlsx" ContentType="application/vnd.openxmlformats-officedocument.spreadsheetml.sheet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39" r:id="rId1"/>
  </p:sldMasterIdLst>
  <p:sldIdLst>
    <p:sldId id="256" r:id="rId2"/>
    <p:sldId id="260" r:id="rId3"/>
    <p:sldId id="261" r:id="rId4"/>
    <p:sldId id="257" r:id="rId5"/>
    <p:sldId id="264" r:id="rId6"/>
    <p:sldId id="263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Reakce v grafu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2"/>
                <c:pt idx="0">
                  <c:v>ANO</c:v>
                </c:pt>
                <c:pt idx="1">
                  <c:v>NE - kolik si myslíš, že ti je? Jsi blázen?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F0-48E1-AA9D-465A6AB777E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489521671631257"/>
          <c:y val="0.29155288864625217"/>
          <c:w val="0.33343360539533129"/>
          <c:h val="0.527797626640700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546964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34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80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214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11276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716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971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0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2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4334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9009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11/23/2019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4601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2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wm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emocnicevitkovice.agel.cz/pracoviste/oddeleni/detske-oddeleni/informace-pro-pacienty/zavislost-na-tabaku.html" TargetMode="External"/><Relationship Id="rId2" Type="http://schemas.openxmlformats.org/officeDocument/2006/relationships/hyperlink" Target="http://www.szu.cz/uploads/documents/szu/aktual/uzivani_tabaku_2017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namneza.cz/Statistiky-koureni/clanek/78" TargetMode="External"/><Relationship Id="rId5" Type="http://schemas.openxmlformats.org/officeDocument/2006/relationships/hyperlink" Target="http://www.kurakova-plice.cz/koureni_cigaret/zajimavosti-a-statistiky/statistiky-tykajici-se-koureni/10-statistiky-tykajici-se-koureni-cigaret.html" TargetMode="External"/><Relationship Id="rId4" Type="http://schemas.openxmlformats.org/officeDocument/2006/relationships/hyperlink" Target="https://www.odvykani-koureni.cz/koureni-v-cislec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0AAC52-9DAF-4FD3-977D-746C552D5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1113267"/>
          </a:xfrm>
        </p:spPr>
        <p:txBody>
          <a:bodyPr anchor="t"/>
          <a:lstStyle/>
          <a:p>
            <a:r>
              <a:rPr lang="cs-CZ" sz="4400" u="sng" dirty="0"/>
              <a:t>Dáte mi prosím cigaretu?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B99EC30-E716-4546-979C-8E0A40BB6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5" y="2757379"/>
            <a:ext cx="6831673" cy="1086237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Sociální experiment</a:t>
            </a:r>
            <a:endParaRPr lang="cs-CZ" sz="2000" dirty="0"/>
          </a:p>
          <a:p>
            <a:pPr algn="l"/>
            <a:endParaRPr lang="cs-CZ" sz="1200" dirty="0"/>
          </a:p>
          <a:p>
            <a:pPr algn="l"/>
            <a:r>
              <a:rPr lang="cs-CZ" sz="1800" dirty="0"/>
              <a:t>SOk131 Sociální a interkulturní psychologie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39C07D2-2B1A-4C7A-8FCE-35D4369DB2CD}"/>
              </a:ext>
            </a:extLst>
          </p:cNvPr>
          <p:cNvSpPr txBox="1"/>
          <p:nvPr/>
        </p:nvSpPr>
        <p:spPr>
          <a:xfrm>
            <a:off x="4386470" y="5049943"/>
            <a:ext cx="6353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Pecháčková (481700), Polická </a:t>
            </a:r>
            <a:r>
              <a:rPr lang="cs-CZ" sz="1400" dirty="0"/>
              <a:t>(481291), </a:t>
            </a:r>
            <a:r>
              <a:rPr lang="cs-CZ" sz="1400" dirty="0" err="1"/>
              <a:t>Puškášová</a:t>
            </a:r>
            <a:r>
              <a:rPr lang="cs-CZ" sz="1400" dirty="0"/>
              <a:t> (322839)</a:t>
            </a:r>
          </a:p>
        </p:txBody>
      </p:sp>
    </p:spTree>
    <p:extLst>
      <p:ext uri="{BB962C8B-B14F-4D97-AF65-F5344CB8AC3E}">
        <p14:creationId xmlns:p14="http://schemas.microsoft.com/office/powerpoint/2010/main" val="3797032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51DBF5-8105-44EA-A28A-28D306DCD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28688"/>
          </a:xfrm>
        </p:spPr>
        <p:txBody>
          <a:bodyPr/>
          <a:lstStyle/>
          <a:p>
            <a:pPr algn="ctr"/>
            <a:r>
              <a:rPr lang="cs-CZ" dirty="0"/>
              <a:t>Kouření ve statistikách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CE9138-8DEF-41C1-9A24-0E2A396F4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28787"/>
            <a:ext cx="9601200" cy="4600575"/>
          </a:xfrm>
        </p:spPr>
        <p:txBody>
          <a:bodyPr>
            <a:normAutofit/>
          </a:bodyPr>
          <a:lstStyle/>
          <a:p>
            <a:r>
              <a:rPr lang="pl-PL" dirty="0"/>
              <a:t>Celosvětově se odhaduje počet kuřáků za Zemi na 1,3 miliardy</a:t>
            </a:r>
            <a:endParaRPr lang="cs-CZ" dirty="0"/>
          </a:p>
          <a:p>
            <a:r>
              <a:rPr lang="cs-CZ" dirty="0"/>
              <a:t>Na následky kouření umírá celosvětově až 50 % kuřáků.</a:t>
            </a:r>
          </a:p>
          <a:p>
            <a:r>
              <a:rPr lang="cs-CZ" dirty="0"/>
              <a:t>Na zemi zemře na následky kouření 560 lidí každou hodinu, 13 400 lidí každý den, 4,8 milionu lidí za rok.</a:t>
            </a:r>
          </a:p>
          <a:p>
            <a:r>
              <a:rPr lang="cs-CZ" dirty="0"/>
              <a:t>V dospělé populaci bylo v ČR v roce 2017 celkem 25,2 % kuřáků. Z toho více než dvě třetiny (18,4 %) představovali kuřáci, kouřící nejméně jednu cigaretu denně (2017)</a:t>
            </a:r>
          </a:p>
          <a:p>
            <a:r>
              <a:rPr lang="cs-CZ" dirty="0"/>
              <a:t>Česká populace kouří převážně klasické cigarety. Podíl jiných tabákových výrobků určených ke kouření je malý. Elektronické cigarety užívá 5,2 % současných kuřáků a bezdýmný tabák 2,5 % současných kuřáků (2017)</a:t>
            </a:r>
          </a:p>
          <a:p>
            <a:r>
              <a:rPr lang="cs-CZ" dirty="0"/>
              <a:t>V České republice v důsledku kouření každý den zemře 65 lidí. Týdně jde o 500 lidí a ročně 23 000 lidí.</a:t>
            </a:r>
          </a:p>
          <a:p>
            <a:r>
              <a:rPr lang="cs-CZ" dirty="0"/>
              <a:t>Kuřáci umírají průměrně o 15 let dříve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9360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4D783C-469C-4082-AFBD-0F85AEB6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Kouření u dětí a mladistvých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AAA23A-A084-4BA5-BE0B-9613DF734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9 z 10 kuřáků začíná kouřit před 18-tým rokem života</a:t>
            </a:r>
          </a:p>
          <a:p>
            <a:r>
              <a:rPr lang="cs-CZ" dirty="0"/>
              <a:t> V ČR aktivně kouří 250 000 dětí a mládeže do 18-ti let</a:t>
            </a:r>
          </a:p>
          <a:p>
            <a:r>
              <a:rPr lang="cs-CZ" dirty="0"/>
              <a:t>Děti v Praze vykouří svou první cigaretu v 9,5 letech v celé ČR je to pak kolem 10. roku věku.</a:t>
            </a:r>
          </a:p>
          <a:p>
            <a:r>
              <a:rPr lang="cs-CZ" dirty="0"/>
              <a:t>Polovina adolescentních kuřáků ztrácí svobodnou vůli nad tabákem v době, kdy kouří jen 7 cigaret měsíčně</a:t>
            </a:r>
          </a:p>
          <a:p>
            <a:r>
              <a:rPr lang="cs-CZ" dirty="0"/>
              <a:t>Pro vznik závislosti u dítěte je dostatečné občasné kouření po dobu 4 týdnů nebo denní kouření cigaret v množství menším než 5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8678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28B509-0281-4D17-8DF1-3CBC954FF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143000"/>
          </a:xfrm>
        </p:spPr>
        <p:txBody>
          <a:bodyPr/>
          <a:lstStyle/>
          <a:p>
            <a:pPr algn="ctr"/>
            <a:r>
              <a:rPr lang="cs-CZ" dirty="0"/>
              <a:t>Sociální experiment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624964B-858A-4698-9BBA-854D914D2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928908"/>
            <a:ext cx="4443984" cy="823912"/>
          </a:xfrm>
        </p:spPr>
        <p:txBody>
          <a:bodyPr/>
          <a:lstStyle/>
          <a:p>
            <a:r>
              <a:rPr lang="cs-CZ" dirty="0"/>
              <a:t>Varianta 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7EBF84-264C-49B2-B6C9-9A791BB625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Lokalita u školy</a:t>
            </a:r>
          </a:p>
          <a:p>
            <a:r>
              <a:rPr lang="cs-CZ" dirty="0"/>
              <a:t>Optické snížení věku</a:t>
            </a:r>
          </a:p>
          <a:p>
            <a:pPr lvl="1"/>
            <a:r>
              <a:rPr lang="cs-CZ" i="0" dirty="0"/>
              <a:t>Aktovka</a:t>
            </a:r>
          </a:p>
          <a:p>
            <a:pPr lvl="1"/>
            <a:r>
              <a:rPr lang="cs-CZ" i="0" dirty="0"/>
              <a:t>Culíky</a:t>
            </a:r>
          </a:p>
          <a:p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3481C08-39BE-4572-8567-FC636A8A4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5014" y="1928908"/>
            <a:ext cx="4443984" cy="823912"/>
          </a:xfrm>
        </p:spPr>
        <p:txBody>
          <a:bodyPr/>
          <a:lstStyle/>
          <a:p>
            <a:r>
              <a:rPr lang="cs-CZ" dirty="0"/>
              <a:t>Varianta B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4397D16-D7B4-4BD0-9FE9-A9807132FA8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Lokalita na náměstí</a:t>
            </a:r>
          </a:p>
          <a:p>
            <a:r>
              <a:rPr lang="cs-CZ" dirty="0"/>
              <a:t>Optické zvýšení věku</a:t>
            </a:r>
          </a:p>
          <a:p>
            <a:pPr lvl="1"/>
            <a:r>
              <a:rPr lang="cs-CZ" i="0" dirty="0"/>
              <a:t>Kabelka</a:t>
            </a:r>
          </a:p>
          <a:p>
            <a:pPr lvl="1"/>
            <a:r>
              <a:rPr lang="cs-CZ" i="0" dirty="0"/>
              <a:t>Líčení</a:t>
            </a:r>
          </a:p>
          <a:p>
            <a:pPr marL="530352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5461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9B9D17-DF52-41E1-BBBD-1F4BB4EE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Vyhodnocení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D8CABA-57DB-4DFF-BAA2-E74DF22F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Osloveno bylo 10 lidí (5 mužů a 5 žen) ve věku 18-40 let. </a:t>
            </a:r>
          </a:p>
          <a:p>
            <a:r>
              <a:rPr lang="cs-CZ" dirty="0"/>
              <a:t>Z tohoto počtu pouze jeden člověk nabídl cigaretu s tím, že rozhodně nemá přiznat, že je od něho.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C201FB2A-774C-494E-AEB5-A9EF96AD6B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5612316"/>
              </p:ext>
            </p:extLst>
          </p:nvPr>
        </p:nvGraphicFramePr>
        <p:xfrm>
          <a:off x="3590977" y="3429000"/>
          <a:ext cx="6528904" cy="2971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1263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E3A188E-6ECC-480B-8EDB-81F18863E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Experiment</a:t>
            </a:r>
          </a:p>
        </p:txBody>
      </p:sp>
      <p:pic>
        <p:nvPicPr>
          <p:cNvPr id="7" name="Výzkum 1">
            <a:hlinkClick r:id="" action="ppaction://media"/>
            <a:extLst>
              <a:ext uri="{FF2B5EF4-FFF2-40B4-BE49-F238E27FC236}">
                <a16:creationId xmlns:a16="http://schemas.microsoft.com/office/drawing/2014/main" id="{40D5950A-197C-4AB0-A3A9-2349510C983D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5722" y="2825750"/>
            <a:ext cx="4448175" cy="2501900"/>
          </a:xfrm>
        </p:spPr>
      </p:pic>
      <p:pic>
        <p:nvPicPr>
          <p:cNvPr id="11" name="Výzkum 2">
            <a:hlinkClick r:id="" action="ppaction://media"/>
            <a:extLst>
              <a:ext uri="{FF2B5EF4-FFF2-40B4-BE49-F238E27FC236}">
                <a16:creationId xmlns:a16="http://schemas.microsoft.com/office/drawing/2014/main" id="{854972BB-01D7-43D9-AC59-AD172AA02604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8104" y="2825750"/>
            <a:ext cx="4448175" cy="2501900"/>
          </a:xfrm>
        </p:spPr>
      </p:pic>
    </p:spTree>
    <p:extLst>
      <p:ext uri="{BB962C8B-B14F-4D97-AF65-F5344CB8AC3E}">
        <p14:creationId xmlns:p14="http://schemas.microsoft.com/office/powerpoint/2010/main" val="263197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8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63A310-ECC9-47A5-A98A-F6AFF022E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BFAEC8-008C-4D8F-B39E-0F2492650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Vlastní výzkum</a:t>
            </a:r>
          </a:p>
          <a:p>
            <a:r>
              <a:rPr lang="cs-CZ" dirty="0">
                <a:hlinkClick r:id="rId2"/>
              </a:rPr>
              <a:t>http://www.szu.cz/uploads/documents/szu/aktual/uzivani_tabaku_2017.pdf</a:t>
            </a:r>
            <a:endParaRPr lang="cs-CZ" dirty="0"/>
          </a:p>
          <a:p>
            <a:r>
              <a:rPr lang="cs-CZ" dirty="0">
                <a:hlinkClick r:id="rId3"/>
              </a:rPr>
              <a:t>https://nemocnicevitkovice.agel.cz/pracoviste/oddeleni/detske-oddeleni/informace-pro-pacienty/zavislost-na-tabaku.html</a:t>
            </a:r>
            <a:endParaRPr lang="cs-CZ" dirty="0"/>
          </a:p>
          <a:p>
            <a:r>
              <a:rPr lang="cs-CZ" dirty="0">
                <a:hlinkClick r:id="rId4"/>
              </a:rPr>
              <a:t>https://www.odvykani-koureni.cz/koureni-v-cislech</a:t>
            </a:r>
            <a:endParaRPr lang="cs-CZ" dirty="0"/>
          </a:p>
          <a:p>
            <a:r>
              <a:rPr lang="cs-CZ" dirty="0">
                <a:hlinkClick r:id="rId5"/>
              </a:rPr>
              <a:t>http://www.kurakova-plice.cz/koureni_cigaret/zajimavosti-a-statistiky/statistiky-tykajici-se-koureni/10-statistiky-tykajici-se-koureni-cigaret.html</a:t>
            </a:r>
            <a:endParaRPr lang="cs-CZ" dirty="0"/>
          </a:p>
          <a:p>
            <a:r>
              <a:rPr lang="cs-CZ" dirty="0">
                <a:hlinkClick r:id="rId6"/>
              </a:rPr>
              <a:t>https://www.anamneza.cz/Statistiky-koureni/clanek/78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0599242"/>
      </p:ext>
    </p:extLst>
  </p:cSld>
  <p:clrMapOvr>
    <a:masterClrMapping/>
  </p:clrMapOvr>
</p:sld>
</file>

<file path=ppt/theme/theme1.xml><?xml version="1.0" encoding="utf-8"?>
<a:theme xmlns:a="http://schemas.openxmlformats.org/drawingml/2006/main" name="Oříznutí">
  <a:themeElements>
    <a:clrScheme name="Oříznutí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říznutí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TM10001105[[fn=Oříznutí]]</Template>
  <TotalTime>80</TotalTime>
  <Words>195</Words>
  <Application>Microsoft Office PowerPoint</Application>
  <PresentationFormat>Širokoúhlá obrazovka</PresentationFormat>
  <Paragraphs>42</Paragraphs>
  <Slides>7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9" baseType="lpstr">
      <vt:lpstr>Franklin Gothic Book</vt:lpstr>
      <vt:lpstr>Oříznutí</vt:lpstr>
      <vt:lpstr>Dáte mi prosím cigaretu?</vt:lpstr>
      <vt:lpstr>Kouření ve statistikách</vt:lpstr>
      <vt:lpstr>Kouření u dětí a mladistvých</vt:lpstr>
      <vt:lpstr>Sociální experiment</vt:lpstr>
      <vt:lpstr>Vyhodnocení</vt:lpstr>
      <vt:lpstr>Experiment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Dáte mi prosím cigaretu?</dc:title>
  <dc:creator>Michala</dc:creator>
  <cp:lastModifiedBy>Veronika Pecháčková</cp:lastModifiedBy>
  <cp:revision>12</cp:revision>
  <dcterms:created xsi:type="dcterms:W3CDTF">2019-11-18T09:49:46Z</dcterms:created>
  <dcterms:modified xsi:type="dcterms:W3CDTF">2019-11-23T11:12:37Z</dcterms:modified>
</cp:coreProperties>
</file>