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na" initials="A" lastIdx="2" clrIdx="0">
    <p:extLst>
      <p:ext uri="{19B8F6BF-5375-455C-9EA6-DF929625EA0E}">
        <p15:presenceInfo xmlns:p15="http://schemas.microsoft.com/office/powerpoint/2012/main" userId="Al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ena\Desktop\Tabulka%20&#382;v&#253;ka&#269;k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ena\Desktop\Tabulka%20&#382;v&#253;ka&#269;k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ena\Desktop\Tabulka%20&#382;v&#253;ka&#269;k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ena\Desktop\Tabulka%20&#382;v&#253;ka&#269;k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2000" b="1" dirty="0">
                <a:solidFill>
                  <a:schemeClr val="tx1"/>
                </a:solidFill>
              </a:rPr>
              <a:t>Muži 20 – 45 let</a:t>
            </a:r>
          </a:p>
        </c:rich>
      </c:tx>
      <c:layout>
        <c:manualLayout>
          <c:xMode val="edge"/>
          <c:yMode val="edge"/>
          <c:x val="0.36249201587213942"/>
          <c:y val="2.06784773569509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Muži 20 - 45 let</a:t>
            </a:r>
            <a:r>
              <a:rPr lang="cs-CZ" sz="2000" b="0" i="0" u="none" strike="noStrike" baseline="0" dirty="0"/>
              <a:t> </a:t>
            </a:r>
            <a:endParaRPr lang="cs-CZ" sz="2000" dirty="0"/>
          </a:p>
        </c:rich>
      </c:tx>
      <c:layout>
        <c:manualLayout>
          <c:xMode val="edge"/>
          <c:yMode val="edge"/>
          <c:x val="0.39359238377257116"/>
          <c:y val="8.29136668520538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09B-4228-93B0-CE21783DE097}"/>
              </c:ext>
            </c:extLst>
          </c:dPt>
          <c:dPt>
            <c:idx val="1"/>
            <c:bubble3D val="0"/>
            <c:explosion val="1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09B-4228-93B0-CE21783DE09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List1!$B$3:$C$3</c:f>
              <c:strCache>
                <c:ptCount val="2"/>
                <c:pt idx="0">
                  <c:v>Žvýkající</c:v>
                </c:pt>
                <c:pt idx="1">
                  <c:v>Nežvýkající</c:v>
                </c:pt>
              </c:strCache>
            </c:strRef>
          </c:cat>
          <c:val>
            <c:numRef>
              <c:f>List1!$B$4:$C$4</c:f>
              <c:numCache>
                <c:formatCode>General</c:formatCode>
                <c:ptCount val="2"/>
                <c:pt idx="0">
                  <c:v>37</c:v>
                </c:pt>
                <c:pt idx="1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9B-4228-93B0-CE21783DE0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Ženy 20 - 45 le</a:t>
            </a:r>
            <a:r>
              <a:rPr lang="cs-CZ" sz="2000" b="1" i="0" u="none" strike="noStrike" baseline="0" dirty="0">
                <a:effectLst/>
              </a:rPr>
              <a:t>t</a:t>
            </a:r>
            <a:endParaRPr lang="cs-CZ" sz="2000" dirty="0"/>
          </a:p>
        </c:rich>
      </c:tx>
      <c:layout>
        <c:manualLayout>
          <c:xMode val="edge"/>
          <c:yMode val="edge"/>
          <c:x val="0.35783415370794758"/>
          <c:y val="8.0089212235361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06-4514-A172-595A1FAB3D0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706-4514-A172-595A1FAB3D0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List1!$D$3:$E$3</c:f>
              <c:strCache>
                <c:ptCount val="2"/>
                <c:pt idx="0">
                  <c:v>Žvýkající</c:v>
                </c:pt>
                <c:pt idx="1">
                  <c:v>Nežvýkající</c:v>
                </c:pt>
              </c:strCache>
            </c:strRef>
          </c:cat>
          <c:val>
            <c:numRef>
              <c:f>List1!$D$4:$E$4</c:f>
              <c:numCache>
                <c:formatCode>General</c:formatCode>
                <c:ptCount val="2"/>
                <c:pt idx="0">
                  <c:v>28</c:v>
                </c:pt>
                <c:pt idx="1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06-4514-A172-595A1FAB3D0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725934464115444"/>
          <c:y val="0.93767608853536566"/>
          <c:w val="0.41821854894344673"/>
          <c:h val="4.36364286097164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Muži 45 - 70 let</a:t>
            </a:r>
            <a:r>
              <a:rPr lang="cs-CZ" sz="2000" b="0" i="0" u="none" strike="noStrike" baseline="0" dirty="0">
                <a:solidFill>
                  <a:schemeClr val="tx1"/>
                </a:solidFill>
              </a:rPr>
              <a:t> </a:t>
            </a:r>
            <a:endParaRPr lang="cs-CZ" sz="20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3D8-4532-B7AA-CD6A0D7BECD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3D8-4532-B7AA-CD6A0D7BECD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List1!$F$3:$G$3</c:f>
              <c:strCache>
                <c:ptCount val="2"/>
                <c:pt idx="0">
                  <c:v>Žvýkající</c:v>
                </c:pt>
                <c:pt idx="1">
                  <c:v>Nežvýkající</c:v>
                </c:pt>
              </c:strCache>
            </c:strRef>
          </c:cat>
          <c:val>
            <c:numRef>
              <c:f>List1!$F$4:$G$4</c:f>
              <c:numCache>
                <c:formatCode>General</c:formatCode>
                <c:ptCount val="2"/>
                <c:pt idx="0">
                  <c:v>36</c:v>
                </c:pt>
                <c:pt idx="1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3D8-4532-B7AA-CD6A0D7BEC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Ženy 45 - 70 let</a:t>
            </a:r>
            <a:r>
              <a:rPr lang="cs-CZ" sz="1400" b="1" i="0" u="none" strike="noStrike" baseline="0" dirty="0">
                <a:effectLst/>
              </a:rPr>
              <a:t> </a:t>
            </a:r>
            <a:r>
              <a:rPr lang="cs-CZ" sz="1400" b="0" i="0" u="none" strike="noStrike" baseline="0" dirty="0"/>
              <a:t> </a:t>
            </a:r>
            <a:endParaRPr lang="cs-CZ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40-4512-84F5-0A43EB185EB9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40-4512-84F5-0A43EB185EB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List1!$H$3:$I$3</c:f>
              <c:strCache>
                <c:ptCount val="2"/>
                <c:pt idx="0">
                  <c:v>Žvýkající</c:v>
                </c:pt>
                <c:pt idx="1">
                  <c:v>Nežvýkající</c:v>
                </c:pt>
              </c:strCache>
            </c:strRef>
          </c:cat>
          <c:val>
            <c:numRef>
              <c:f>List1!$H$4:$I$4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740-4512-84F5-0A43EB185EB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20T20:21:21.409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vflzL3zYr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vflzL3zYrE?feature=oembed" TargetMode="Externa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AC542-B58A-474B-804C-0A807AAB17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Experiment „Žvýkačka“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B5FBA4-0BE3-4259-A374-CAD13B7A5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6" y="4050833"/>
            <a:ext cx="7902747" cy="1403669"/>
          </a:xfrm>
        </p:spPr>
        <p:txBody>
          <a:bodyPr>
            <a:noAutofit/>
          </a:bodyPr>
          <a:lstStyle/>
          <a:p>
            <a:r>
              <a:rPr lang="cs-CZ" sz="1200" b="1" dirty="0">
                <a:solidFill>
                  <a:schemeClr val="tx1"/>
                </a:solidFill>
              </a:rPr>
              <a:t>Jitka </a:t>
            </a:r>
            <a:r>
              <a:rPr lang="cs-CZ" sz="1200" b="1" dirty="0" err="1">
                <a:solidFill>
                  <a:schemeClr val="tx1"/>
                </a:solidFill>
              </a:rPr>
              <a:t>Trechová</a:t>
            </a:r>
            <a:endParaRPr lang="cs-CZ" sz="1200" b="1" dirty="0">
              <a:solidFill>
                <a:schemeClr val="tx1"/>
              </a:solidFill>
            </a:endParaRPr>
          </a:p>
          <a:p>
            <a:r>
              <a:rPr lang="cs-CZ" sz="1200" b="1" dirty="0">
                <a:solidFill>
                  <a:schemeClr val="tx1"/>
                </a:solidFill>
              </a:rPr>
              <a:t>Daniela </a:t>
            </a:r>
            <a:r>
              <a:rPr lang="cs-CZ" sz="1200" b="1" dirty="0" err="1">
                <a:solidFill>
                  <a:schemeClr val="tx1"/>
                </a:solidFill>
              </a:rPr>
              <a:t>Girgleová</a:t>
            </a:r>
            <a:endParaRPr lang="cs-CZ" sz="1200" b="1" dirty="0">
              <a:solidFill>
                <a:schemeClr val="tx1"/>
              </a:solidFill>
            </a:endParaRPr>
          </a:p>
          <a:p>
            <a:r>
              <a:rPr lang="cs-CZ" sz="1200" b="1" dirty="0">
                <a:solidFill>
                  <a:schemeClr val="tx1"/>
                </a:solidFill>
              </a:rPr>
              <a:t>Petra Chalupová</a:t>
            </a:r>
          </a:p>
          <a:p>
            <a:r>
              <a:rPr lang="cs-CZ" sz="1200" b="1" dirty="0">
                <a:solidFill>
                  <a:schemeClr val="tx1"/>
                </a:solidFill>
              </a:rPr>
              <a:t>Alena </a:t>
            </a:r>
            <a:r>
              <a:rPr lang="cs-CZ" sz="1200" b="1" dirty="0" err="1">
                <a:solidFill>
                  <a:schemeClr val="tx1"/>
                </a:solidFill>
              </a:rPr>
              <a:t>Juhaňáková</a:t>
            </a:r>
            <a:endParaRPr lang="cs-CZ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97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72932-05C7-4960-AF0D-00B1DC96E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251" y="945265"/>
            <a:ext cx="8845739" cy="4818927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tx1"/>
                </a:solidFill>
              </a:rPr>
              <a:t>Děkuji za pozornost</a:t>
            </a:r>
            <a:br>
              <a:rPr lang="cs-CZ" sz="3600" b="1" dirty="0">
                <a:solidFill>
                  <a:schemeClr val="tx1"/>
                </a:solidFill>
              </a:rPr>
            </a:br>
            <a:br>
              <a:rPr lang="cs-CZ" sz="3600" b="1" dirty="0">
                <a:solidFill>
                  <a:schemeClr val="tx1"/>
                </a:solidFill>
              </a:rPr>
            </a:br>
            <a:endParaRPr lang="cs-CZ" sz="36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Výsledek obrázku pro pedro žvýkačky">
            <a:extLst>
              <a:ext uri="{FF2B5EF4-FFF2-40B4-BE49-F238E27FC236}">
                <a16:creationId xmlns:a16="http://schemas.microsoft.com/office/drawing/2014/main" id="{B5B19220-4609-4B3F-B01C-126150496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309" y="3518070"/>
            <a:ext cx="2971778" cy="17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562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3DAEB6EA-9DB7-4121-A92F-CD798CB6A336}"/>
              </a:ext>
            </a:extLst>
          </p:cNvPr>
          <p:cNvSpPr/>
          <p:nvPr/>
        </p:nvSpPr>
        <p:spPr>
          <a:xfrm>
            <a:off x="776177" y="478465"/>
            <a:ext cx="83678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endParaRPr lang="cs-CZ" sz="3200" b="1" dirty="0"/>
          </a:p>
          <a:p>
            <a:r>
              <a:rPr lang="cs-CZ" sz="3600" b="1" dirty="0"/>
              <a:t>Žvýkání</a:t>
            </a:r>
          </a:p>
          <a:p>
            <a:endParaRPr lang="cs-CZ" sz="3200" b="1" dirty="0"/>
          </a:p>
          <a:p>
            <a:endParaRPr lang="cs-CZ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staří Řekové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1869 - Spojené státy americké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1906 české země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po 2. světové válce zákaz produkce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1956 obnova produkce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9164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57BA10-0836-441B-B399-21032020A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"</a:t>
            </a:r>
            <a:r>
              <a:rPr lang="en-US" sz="4000" b="1" dirty="0" err="1">
                <a:solidFill>
                  <a:schemeClr val="tx1"/>
                </a:solidFill>
              </a:rPr>
              <a:t>Beldent</a:t>
            </a:r>
            <a:r>
              <a:rPr lang="en-US" sz="4000" b="1" dirty="0">
                <a:solidFill>
                  <a:schemeClr val="tx1"/>
                </a:solidFill>
              </a:rPr>
              <a:t> chewing gum„</a:t>
            </a:r>
            <a:br>
              <a:rPr lang="cs-CZ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social experiment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sz="1000" b="1" dirty="0">
                <a:hlinkClick r:id="rId3"/>
              </a:rPr>
              <a:t>https://www.youtube.com/watch?v=svflzL3zYrE</a:t>
            </a:r>
            <a:endParaRPr lang="en-US" sz="1000" b="1" dirty="0">
              <a:solidFill>
                <a:schemeClr val="tx1"/>
              </a:solidFill>
            </a:endParaRPr>
          </a:p>
        </p:txBody>
      </p:sp>
      <p:pic>
        <p:nvPicPr>
          <p:cNvPr id="6" name="Online médium 5" title="&quot;Beldent chewing gum&quot; social experiment [promotional video]">
            <a:hlinkClick r:id="" action="ppaction://media"/>
            <a:extLst>
              <a:ext uri="{FF2B5EF4-FFF2-40B4-BE49-F238E27FC236}">
                <a16:creationId xmlns:a16="http://schemas.microsoft.com/office/drawing/2014/main" id="{29DA2C78-8943-4D2E-8E71-D08BC52DDE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88243" y="28194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5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93A67C-261A-4F7A-B424-F2A1E5F72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Experiment „žvýkačka“</a:t>
            </a:r>
          </a:p>
        </p:txBody>
      </p:sp>
      <p:pic>
        <p:nvPicPr>
          <p:cNvPr id="4" name="YouCut_20191022_210145173 (4)">
            <a:hlinkClick r:id="" action="ppaction://media"/>
            <a:extLst>
              <a:ext uri="{FF2B5EF4-FFF2-40B4-BE49-F238E27FC236}">
                <a16:creationId xmlns:a16="http://schemas.microsoft.com/office/drawing/2014/main" id="{8FAB8C13-C93D-498A-A23E-ED88002FCB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7998" y="1662877"/>
            <a:ext cx="4499820" cy="4499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890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69768B2-1EA2-49F1-A345-5B649E7F8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32460"/>
            <a:ext cx="8596668" cy="1320800"/>
          </a:xfrm>
        </p:spPr>
        <p:txBody>
          <a:bodyPr/>
          <a:lstStyle/>
          <a:p>
            <a:br>
              <a:rPr lang="cs-CZ" b="1" dirty="0">
                <a:solidFill>
                  <a:schemeClr val="tx1"/>
                </a:solidFill>
              </a:rPr>
            </a:br>
            <a:r>
              <a:rPr lang="cs-CZ" b="1" dirty="0">
                <a:solidFill>
                  <a:schemeClr val="tx1"/>
                </a:solidFill>
              </a:rPr>
              <a:t>Účastníci: </a:t>
            </a:r>
          </a:p>
        </p:txBody>
      </p:sp>
      <p:graphicFrame>
        <p:nvGraphicFramePr>
          <p:cNvPr id="10" name="Tabulka 10">
            <a:extLst>
              <a:ext uri="{FF2B5EF4-FFF2-40B4-BE49-F238E27FC236}">
                <a16:creationId xmlns:a16="http://schemas.microsoft.com/office/drawing/2014/main" id="{531735CA-D340-4199-8AA0-C63C33D4439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76220902"/>
              </p:ext>
            </p:extLst>
          </p:nvPr>
        </p:nvGraphicFramePr>
        <p:xfrm>
          <a:off x="1333642" y="2833688"/>
          <a:ext cx="794036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5090">
                  <a:extLst>
                    <a:ext uri="{9D8B030D-6E8A-4147-A177-3AD203B41FA5}">
                      <a16:colId xmlns:a16="http://schemas.microsoft.com/office/drawing/2014/main" val="572712029"/>
                    </a:ext>
                  </a:extLst>
                </a:gridCol>
                <a:gridCol w="1985090">
                  <a:extLst>
                    <a:ext uri="{9D8B030D-6E8A-4147-A177-3AD203B41FA5}">
                      <a16:colId xmlns:a16="http://schemas.microsoft.com/office/drawing/2014/main" val="2413207809"/>
                    </a:ext>
                  </a:extLst>
                </a:gridCol>
                <a:gridCol w="1985090">
                  <a:extLst>
                    <a:ext uri="{9D8B030D-6E8A-4147-A177-3AD203B41FA5}">
                      <a16:colId xmlns:a16="http://schemas.microsoft.com/office/drawing/2014/main" val="4105770460"/>
                    </a:ext>
                  </a:extLst>
                </a:gridCol>
                <a:gridCol w="1985090">
                  <a:extLst>
                    <a:ext uri="{9D8B030D-6E8A-4147-A177-3AD203B41FA5}">
                      <a16:colId xmlns:a16="http://schemas.microsoft.com/office/drawing/2014/main" val="2057987903"/>
                    </a:ext>
                  </a:extLst>
                </a:gridCol>
              </a:tblGrid>
              <a:tr h="354479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Ženy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Muži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330109"/>
                  </a:ext>
                </a:extLst>
              </a:tr>
              <a:tr h="35447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20 – 45 let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20 – 45 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88577"/>
                  </a:ext>
                </a:extLst>
              </a:tr>
              <a:tr h="61184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20 – 45 let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45 – 75 let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24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053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1132B2F1-4708-4D12-9032-CC725BAAA7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2832829"/>
              </p:ext>
            </p:extLst>
          </p:nvPr>
        </p:nvGraphicFramePr>
        <p:xfrm>
          <a:off x="1344315" y="1017269"/>
          <a:ext cx="7334865" cy="429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3D6EE856-9EA6-410D-8AC6-1B2607FC00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5543452"/>
              </p:ext>
            </p:extLst>
          </p:nvPr>
        </p:nvGraphicFramePr>
        <p:xfrm>
          <a:off x="1737719" y="809618"/>
          <a:ext cx="7334865" cy="4714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23223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1132B2F1-4708-4D12-9032-CC725BAAA7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2532908"/>
              </p:ext>
            </p:extLst>
          </p:nvPr>
        </p:nvGraphicFramePr>
        <p:xfrm>
          <a:off x="1637683" y="1050402"/>
          <a:ext cx="6979535" cy="4757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02827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2E513332-25D1-4876-933E-8B51D6ABF5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7936531"/>
              </p:ext>
            </p:extLst>
          </p:nvPr>
        </p:nvGraphicFramePr>
        <p:xfrm>
          <a:off x="1944547" y="1377387"/>
          <a:ext cx="6979533" cy="4490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6951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A97A3AEC-A984-4240-8550-CD1216147C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3432753"/>
              </p:ext>
            </p:extLst>
          </p:nvPr>
        </p:nvGraphicFramePr>
        <p:xfrm>
          <a:off x="1909823" y="1284790"/>
          <a:ext cx="6472177" cy="4722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9613482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82</TotalTime>
  <Words>115</Words>
  <Application>Microsoft Office PowerPoint</Application>
  <PresentationFormat>Širokoúhlá obrazovka</PresentationFormat>
  <Paragraphs>34</Paragraphs>
  <Slides>10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Fazeta</vt:lpstr>
      <vt:lpstr>Experiment „Žvýkačka“</vt:lpstr>
      <vt:lpstr>Prezentace aplikace PowerPoint</vt:lpstr>
      <vt:lpstr>"Beldent chewing gum„ social experiment https://www.youtube.com/watch?v=svflzL3zYrE</vt:lpstr>
      <vt:lpstr>Experiment „žvýkačka“</vt:lpstr>
      <vt:lpstr> Účastníci: 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 „Žvýkačka“</dc:title>
  <dc:creator>Alena</dc:creator>
  <cp:lastModifiedBy>Alena</cp:lastModifiedBy>
  <cp:revision>13</cp:revision>
  <dcterms:created xsi:type="dcterms:W3CDTF">2019-11-20T19:09:18Z</dcterms:created>
  <dcterms:modified xsi:type="dcterms:W3CDTF">2019-11-22T18:32:03Z</dcterms:modified>
</cp:coreProperties>
</file>