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4" r:id="rId4"/>
    <p:sldId id="258" r:id="rId5"/>
    <p:sldId id="257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2A88F-5C3E-4630-B30C-F473C918AE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experiment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D53E77-100A-4CBE-A672-9C9180DE87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Tereza Mixová, Dis.</a:t>
            </a:r>
          </a:p>
          <a:p>
            <a:r>
              <a:rPr lang="cs-CZ" dirty="0"/>
              <a:t>Lucie Němcová</a:t>
            </a:r>
          </a:p>
          <a:p>
            <a:r>
              <a:rPr lang="cs-CZ" dirty="0"/>
              <a:t>Nikol Nezdařilová</a:t>
            </a:r>
          </a:p>
          <a:p>
            <a:r>
              <a:rPr lang="cs-CZ" dirty="0"/>
              <a:t>Barbora Opletalová </a:t>
            </a:r>
          </a:p>
        </p:txBody>
      </p:sp>
    </p:spTree>
    <p:extLst>
      <p:ext uri="{BB962C8B-B14F-4D97-AF65-F5344CB8AC3E}">
        <p14:creationId xmlns:p14="http://schemas.microsoft.com/office/powerpoint/2010/main" val="389598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6D94A-FD3D-4AB6-B68C-350ED1F72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093304"/>
            <a:ext cx="9601200" cy="3581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Cíl experimentu: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Kolik lidí nás upozorní na spadenou peněženku?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Kolik žen nás upozorní a kolik mužů? 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Průběh experimentu: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Odehrával se u náměstí Svobody v době Svatomartinského koštu přibližně v 15:00 – 16:00 a ve Znojmě v dopoledních hodinách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 rámci experimentu </a:t>
            </a:r>
            <a:r>
              <a:rPr lang="cs-CZ">
                <a:latin typeface="Calibri" panose="020F0502020204030204" pitchFamily="34" charset="0"/>
                <a:cs typeface="Calibri" panose="020F0502020204030204" pitchFamily="34" charset="0"/>
              </a:rPr>
              <a:t>jsme se také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ptali 10 osob v </a:t>
            </a:r>
            <a:r>
              <a:rPr lang="cs-CZ">
                <a:latin typeface="Calibri" panose="020F0502020204030204" pitchFamily="34" charset="0"/>
                <a:cs typeface="Calibri" panose="020F0502020204030204" pitchFamily="34" charset="0"/>
              </a:rPr>
              <a:t>našem okolí, jak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by se zachovali v případě nalezení peněženky s určitým obnosem peněz </a:t>
            </a:r>
            <a:r>
              <a:rPr lang="cs-CZ">
                <a:latin typeface="Calibri" panose="020F0502020204030204" pitchFamily="34" charset="0"/>
                <a:cs typeface="Calibri" panose="020F0502020204030204" pitchFamily="34" charset="0"/>
              </a:rPr>
              <a:t>a dokladů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53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9487A-794F-42F1-B5EF-B2AC70E63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70" y="894521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Naše předpoklady – spadení peněženky: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Bude více osob, které nás upozorní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Budou nás upozorňovat spíše ženy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Neupozorní nás spíše muži 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Naše předpoklady – reakce na nalezenou peněženku: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Většina lidí peněženku vrátí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Více lidí si vezme celý obnos, nebo část a peněženku s doklady vrátí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23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BD2BD-09B9-4206-92C5-27E8A4EDA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osob nás upozornilo a kolik nikoliv?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643B9C30-EB26-485E-948F-73E8E49933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259434"/>
              </p:ext>
            </p:extLst>
          </p:nvPr>
        </p:nvGraphicFramePr>
        <p:xfrm>
          <a:off x="1371600" y="2171700"/>
          <a:ext cx="9425168" cy="2859225"/>
        </p:xfrm>
        <a:graphic>
          <a:graphicData uri="http://schemas.openxmlformats.org/drawingml/2006/table">
            <a:tbl>
              <a:tblPr firstRow="1" firstCol="1" bandRow="1"/>
              <a:tblGrid>
                <a:gridCol w="3141028">
                  <a:extLst>
                    <a:ext uri="{9D8B030D-6E8A-4147-A177-3AD203B41FA5}">
                      <a16:colId xmlns:a16="http://schemas.microsoft.com/office/drawing/2014/main" val="3242082947"/>
                    </a:ext>
                  </a:extLst>
                </a:gridCol>
                <a:gridCol w="3142070">
                  <a:extLst>
                    <a:ext uri="{9D8B030D-6E8A-4147-A177-3AD203B41FA5}">
                      <a16:colId xmlns:a16="http://schemas.microsoft.com/office/drawing/2014/main" val="2818528696"/>
                    </a:ext>
                  </a:extLst>
                </a:gridCol>
                <a:gridCol w="3142070">
                  <a:extLst>
                    <a:ext uri="{9D8B030D-6E8A-4147-A177-3AD203B41FA5}">
                      <a16:colId xmlns:a16="http://schemas.microsoft.com/office/drawing/2014/main" val="3142987113"/>
                    </a:ext>
                  </a:extLst>
                </a:gridCol>
              </a:tblGrid>
              <a:tr h="13936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 OSOB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UPOZORNILI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NEUPOZORNILI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1077304"/>
                  </a:ext>
                </a:extLst>
              </a:tr>
              <a:tr h="1465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816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47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3343E-7288-41A2-8342-D3F5EDCC0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nás upozornil?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1C439FF-5F2B-4A7B-9D52-7A934C1236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903143"/>
              </p:ext>
            </p:extLst>
          </p:nvPr>
        </p:nvGraphicFramePr>
        <p:xfrm>
          <a:off x="1630017" y="2398643"/>
          <a:ext cx="9236766" cy="3348183"/>
        </p:xfrm>
        <a:graphic>
          <a:graphicData uri="http://schemas.openxmlformats.org/drawingml/2006/table">
            <a:tbl>
              <a:tblPr firstRow="1" firstCol="1" bandRow="1"/>
              <a:tblGrid>
                <a:gridCol w="3078242">
                  <a:extLst>
                    <a:ext uri="{9D8B030D-6E8A-4147-A177-3AD203B41FA5}">
                      <a16:colId xmlns:a16="http://schemas.microsoft.com/office/drawing/2014/main" val="3639909689"/>
                    </a:ext>
                  </a:extLst>
                </a:gridCol>
                <a:gridCol w="3079262">
                  <a:extLst>
                    <a:ext uri="{9D8B030D-6E8A-4147-A177-3AD203B41FA5}">
                      <a16:colId xmlns:a16="http://schemas.microsoft.com/office/drawing/2014/main" val="1074052368"/>
                    </a:ext>
                  </a:extLst>
                </a:gridCol>
                <a:gridCol w="3079262">
                  <a:extLst>
                    <a:ext uri="{9D8B030D-6E8A-4147-A177-3AD203B41FA5}">
                      <a16:colId xmlns:a16="http://schemas.microsoft.com/office/drawing/2014/main" val="3234527913"/>
                    </a:ext>
                  </a:extLst>
                </a:gridCol>
              </a:tblGrid>
              <a:tr h="11139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UPOZORNILI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NEUPOZORNILI</a:t>
                      </a:r>
                      <a:endParaRPr lang="cs-CZ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728826"/>
                  </a:ext>
                </a:extLst>
              </a:tr>
              <a:tr h="1125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189269"/>
                  </a:ext>
                </a:extLst>
              </a:tr>
              <a:tr h="11085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297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037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E8128-FF1E-48C1-89D1-F52B5CC9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bys našel volně ležící peněženku s určitým obnosem, jak se zachováš?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784B2519-5408-4A8A-AB80-7CCFE045A1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203022"/>
              </p:ext>
            </p:extLst>
          </p:nvPr>
        </p:nvGraphicFramePr>
        <p:xfrm>
          <a:off x="2895600" y="2406927"/>
          <a:ext cx="6400800" cy="3765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97263632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3702488566"/>
                    </a:ext>
                  </a:extLst>
                </a:gridCol>
              </a:tblGrid>
              <a:tr h="899491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Možnosti odpovědi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Počet odpovědí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0027957"/>
                  </a:ext>
                </a:extLst>
              </a:tr>
              <a:tr h="899491">
                <a:tc>
                  <a:txBody>
                    <a:bodyPr/>
                    <a:lstStyle/>
                    <a:p>
                      <a:r>
                        <a:rPr lang="cs-CZ" sz="2000" b="0" dirty="0"/>
                        <a:t>Nechal bych si peníze a peněženku s doklady vrátil.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921270"/>
                  </a:ext>
                </a:extLst>
              </a:tr>
              <a:tr h="899491">
                <a:tc>
                  <a:txBody>
                    <a:bodyPr/>
                    <a:lstStyle/>
                    <a:p>
                      <a:r>
                        <a:rPr lang="cs-CZ" sz="2000" b="0" dirty="0"/>
                        <a:t>Nechal bych si peněženku.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837716"/>
                  </a:ext>
                </a:extLst>
              </a:tr>
              <a:tr h="899491">
                <a:tc>
                  <a:txBody>
                    <a:bodyPr/>
                    <a:lstStyle/>
                    <a:p>
                      <a:r>
                        <a:rPr lang="cs-CZ" sz="2000" b="0" dirty="0"/>
                        <a:t>Vrátil bych peněženku i s penězi.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26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67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ED38C-4BDB-4FFE-B48E-FA4AA0F54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Příběh nalezené peněženky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AAA164-F424-45C9-BB0E-DD2537712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Děvče (12 let) našlo po společenské akci na zemi v parku peněženku, ve které se nacházelo 15.000,- Kč, ale nebyly v ní žádné doklady. Dívka tuto peněženku vzala domů a nejdříve si ji schovala, později se však rozhodla že o tom řekne rodičům. S rodiči se rozhodli, že počkají, zda se u pořadatelů akce někdo přihlásí a nahlásí ztrátu takovéto peněženky. Nikdo se nepřihlásil, takže se rozhodli, že si peněženku nechají. Za peníze, které byly v peněžence dívce koupili notebook a nový telefon.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571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9950F-48BB-4AAF-9112-06DC83AF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2. Příběh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F69C79-EDDC-426F-AAE7-77FAB80EC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Muž si odložil na toaletě čerpací stanice na umyvadlo peněženku a odešel. Cestoval dál domů (cca 200km), než přijel domů volala mu policie ČR, že byla nalezena peněženka a že je zaslána na jeho trvalý pobyt. Pracovnice ČS při úklidu toalety našla peněženku a hned kontaktovala policii, policie podle občanského průkazu informovala majitele. Muž zaslal na ČS dárek jako poděkování.</a:t>
            </a:r>
          </a:p>
        </p:txBody>
      </p:sp>
    </p:spTree>
    <p:extLst>
      <p:ext uri="{BB962C8B-B14F-4D97-AF65-F5344CB8AC3E}">
        <p14:creationId xmlns:p14="http://schemas.microsoft.com/office/powerpoint/2010/main" val="151568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49D0C-39FE-4F85-9512-0FA57DB81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3. Příběh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D6A7DB-5298-42C1-AACE-68EF196A6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Slečna ztratila v metru v Praze peněženku, čehož si nevšimla. Po nějaké době ji však kontaktovala jiná slečna na Facebook, která ji našla. Navrhla, že se setkají na nějakém místě a peněženku si předají. Slečna, která peněženku ztratila však Prahu neznala natolik dobře, aby mohla na navržené místo dorazit. Nálezkyně nakonec dovezla slečně peněženku na místo, kde se nacházela. </a:t>
            </a:r>
          </a:p>
        </p:txBody>
      </p:sp>
    </p:spTree>
    <p:extLst>
      <p:ext uri="{BB962C8B-B14F-4D97-AF65-F5344CB8AC3E}">
        <p14:creationId xmlns:p14="http://schemas.microsoft.com/office/powerpoint/2010/main" val="21828525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86</TotalTime>
  <Words>451</Words>
  <Application>Microsoft Office PowerPoint</Application>
  <PresentationFormat>Širokoúhlá obrazovka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Calibri</vt:lpstr>
      <vt:lpstr>Franklin Gothic Book</vt:lpstr>
      <vt:lpstr>Oříznutí</vt:lpstr>
      <vt:lpstr>Sociální experiment </vt:lpstr>
      <vt:lpstr>Prezentace aplikace PowerPoint</vt:lpstr>
      <vt:lpstr>Prezentace aplikace PowerPoint</vt:lpstr>
      <vt:lpstr>Kolik osob nás upozornilo a kolik nikoliv?</vt:lpstr>
      <vt:lpstr>Kdo nás upozornil? </vt:lpstr>
      <vt:lpstr>Když bys našel volně ležící peněženku s určitým obnosem, jak se zachováš?</vt:lpstr>
      <vt:lpstr>1.Příběh nalezené peněženky</vt:lpstr>
      <vt:lpstr>2. Příběh</vt:lpstr>
      <vt:lpstr>3. Příběh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experiment</dc:title>
  <dc:creator>Tereza Mixová</dc:creator>
  <cp:lastModifiedBy>Tereza Mixová</cp:lastModifiedBy>
  <cp:revision>13</cp:revision>
  <dcterms:created xsi:type="dcterms:W3CDTF">2019-11-22T17:18:32Z</dcterms:created>
  <dcterms:modified xsi:type="dcterms:W3CDTF">2019-11-23T08:36:37Z</dcterms:modified>
</cp:coreProperties>
</file>