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Big </a:t>
            </a:r>
            <a:r>
              <a:rPr lang="cs-CZ" dirty="0" err="1" smtClean="0"/>
              <a:t>five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Denisa </a:t>
            </a:r>
            <a:r>
              <a:rPr lang="cs-CZ" dirty="0" err="1" smtClean="0"/>
              <a:t>denglerová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 v psychologii osobnosti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Obecně problematická</a:t>
            </a:r>
          </a:p>
          <a:p>
            <a:r>
              <a:rPr lang="cs-CZ" dirty="0" smtClean="0"/>
              <a:t>nejasná východiska, Propojenost, překryvy…</a:t>
            </a:r>
          </a:p>
          <a:p>
            <a:r>
              <a:rPr lang="cs-CZ" dirty="0" smtClean="0"/>
              <a:t>Není žádná jednotně akceptovaná, která by zahrnovala kompletní popis vlastností osobnosti (Abstrakce, mnohost)</a:t>
            </a:r>
          </a:p>
          <a:p>
            <a:r>
              <a:rPr lang="cs-CZ" dirty="0" smtClean="0"/>
              <a:t>Dílčí taxonomie mohou vyplývat z konkrétních teorií osobnosti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Lexikální přístup k vymezování rysů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54926"/>
            <a:ext cx="10363826" cy="3936273"/>
          </a:xfrm>
        </p:spPr>
        <p:txBody>
          <a:bodyPr>
            <a:normAutofit/>
          </a:bodyPr>
          <a:lstStyle/>
          <a:p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předpokladu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nejvýznamnější</a:t>
            </a:r>
            <a:r>
              <a:rPr lang="en-US" dirty="0"/>
              <a:t> </a:t>
            </a:r>
            <a:r>
              <a:rPr lang="en-US" dirty="0" err="1"/>
              <a:t>individuální</a:t>
            </a:r>
            <a:r>
              <a:rPr lang="en-US" dirty="0"/>
              <a:t> </a:t>
            </a:r>
            <a:r>
              <a:rPr lang="en-US" dirty="0" err="1"/>
              <a:t>diference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kódovány</a:t>
            </a:r>
            <a:r>
              <a:rPr lang="en-US" dirty="0"/>
              <a:t> v </a:t>
            </a:r>
            <a:r>
              <a:rPr lang="en-US" dirty="0" err="1"/>
              <a:t>přirozeném</a:t>
            </a:r>
            <a:r>
              <a:rPr lang="en-US" dirty="0"/>
              <a:t> </a:t>
            </a:r>
            <a:r>
              <a:rPr lang="en-US" dirty="0" err="1"/>
              <a:t>jazyce</a:t>
            </a:r>
            <a:r>
              <a:rPr lang="en-US" dirty="0"/>
              <a:t> v </a:t>
            </a:r>
            <a:r>
              <a:rPr lang="en-US" dirty="0" err="1"/>
              <a:t>podobě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slov</a:t>
            </a:r>
            <a:endParaRPr lang="en-US" dirty="0"/>
          </a:p>
          <a:p>
            <a:r>
              <a:rPr lang="en-US" dirty="0" err="1"/>
              <a:t>Psychologická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osobnostních</a:t>
            </a:r>
            <a:r>
              <a:rPr lang="en-US" dirty="0"/>
              <a:t> </a:t>
            </a:r>
            <a:r>
              <a:rPr lang="en-US" dirty="0" err="1"/>
              <a:t>deskriptorů</a:t>
            </a:r>
            <a:r>
              <a:rPr lang="en-US" dirty="0"/>
              <a:t> v </a:t>
            </a:r>
            <a:r>
              <a:rPr lang="en-US" dirty="0" err="1"/>
              <a:t>přirozeném</a:t>
            </a:r>
            <a:r>
              <a:rPr lang="en-US" dirty="0"/>
              <a:t> </a:t>
            </a:r>
            <a:r>
              <a:rPr lang="en-US" dirty="0" err="1"/>
              <a:t>jazyce</a:t>
            </a:r>
            <a:endParaRPr lang="en-US" dirty="0"/>
          </a:p>
          <a:p>
            <a:r>
              <a:rPr lang="en-US" dirty="0"/>
              <a:t>Galton, </a:t>
            </a:r>
            <a:r>
              <a:rPr lang="en-US" dirty="0" err="1"/>
              <a:t>Klages</a:t>
            </a:r>
            <a:r>
              <a:rPr lang="en-US" dirty="0"/>
              <a:t>, </a:t>
            </a:r>
            <a:r>
              <a:rPr lang="en-US" dirty="0" err="1"/>
              <a:t>Allport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Odbert</a:t>
            </a:r>
            <a:endParaRPr lang="en-US" dirty="0"/>
          </a:p>
          <a:p>
            <a:r>
              <a:rPr lang="en-US" dirty="0" err="1" smtClean="0"/>
              <a:t>Přístup</a:t>
            </a:r>
            <a:r>
              <a:rPr lang="en-US" dirty="0" smtClean="0"/>
              <a:t> </a:t>
            </a:r>
            <a:r>
              <a:rPr lang="en-US" dirty="0"/>
              <a:t>k </a:t>
            </a:r>
            <a:r>
              <a:rPr lang="en-US" dirty="0" err="1"/>
              <a:t>osobnosti</a:t>
            </a:r>
            <a:r>
              <a:rPr lang="en-US" dirty="0"/>
              <a:t> je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široký</a:t>
            </a:r>
            <a:endParaRPr lang="en-US" dirty="0"/>
          </a:p>
          <a:p>
            <a:r>
              <a:rPr lang="en-US" dirty="0" err="1"/>
              <a:t>Jde</a:t>
            </a:r>
            <a:r>
              <a:rPr lang="en-US" dirty="0"/>
              <a:t> o to </a:t>
            </a:r>
            <a:r>
              <a:rPr lang="en-US" dirty="0" err="1"/>
              <a:t>vymezit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výchozí</a:t>
            </a:r>
            <a:r>
              <a:rPr lang="en-US" dirty="0"/>
              <a:t> </a:t>
            </a:r>
            <a:r>
              <a:rPr lang="en-US" dirty="0" err="1"/>
              <a:t>materiál</a:t>
            </a:r>
            <a:r>
              <a:rPr lang="en-US" dirty="0"/>
              <a:t> pro </a:t>
            </a:r>
            <a:r>
              <a:rPr lang="en-US" dirty="0" err="1"/>
              <a:t>taxonomický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lexikální</a:t>
            </a:r>
            <a:r>
              <a:rPr lang="en-US" dirty="0"/>
              <a:t> index </a:t>
            </a:r>
            <a:r>
              <a:rPr lang="en-US" dirty="0" err="1"/>
              <a:t>termínů</a:t>
            </a:r>
            <a:r>
              <a:rPr lang="en-US" dirty="0"/>
              <a:t> </a:t>
            </a:r>
            <a:r>
              <a:rPr lang="en-US" dirty="0" err="1"/>
              <a:t>vyjadřujících</a:t>
            </a:r>
            <a:r>
              <a:rPr lang="en-US" dirty="0"/>
              <a:t>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rysů</a:t>
            </a:r>
            <a:r>
              <a:rPr lang="en-US" dirty="0"/>
              <a:t> </a:t>
            </a:r>
            <a:r>
              <a:rPr lang="en-US" dirty="0" err="1" smtClean="0"/>
              <a:t>osobnosti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 na test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lexikální analýzy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slovníku</a:t>
            </a:r>
            <a:r>
              <a:rPr lang="en-US" dirty="0"/>
              <a:t> </a:t>
            </a:r>
            <a:r>
              <a:rPr lang="en-US" dirty="0" err="1"/>
              <a:t>příslušného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se </a:t>
            </a:r>
            <a:r>
              <a:rPr lang="en-US" dirty="0" err="1"/>
              <a:t>vyberou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termíny</a:t>
            </a:r>
            <a:r>
              <a:rPr lang="en-US" dirty="0"/>
              <a:t> </a:t>
            </a:r>
            <a:r>
              <a:rPr lang="en-US" dirty="0" err="1" smtClean="0"/>
              <a:t>po</a:t>
            </a:r>
            <a:r>
              <a:rPr lang="cs-CZ" dirty="0" err="1" smtClean="0"/>
              <a:t>pisující</a:t>
            </a:r>
            <a:r>
              <a:rPr lang="en-US" dirty="0" smtClean="0"/>
              <a:t> </a:t>
            </a:r>
            <a:r>
              <a:rPr lang="en-US" dirty="0" err="1"/>
              <a:t>chování</a:t>
            </a:r>
            <a:r>
              <a:rPr lang="en-US" dirty="0"/>
              <a:t> a </a:t>
            </a:r>
            <a:r>
              <a:rPr lang="en-US" dirty="0" err="1"/>
              <a:t>prožívání</a:t>
            </a:r>
            <a:r>
              <a:rPr lang="en-US" dirty="0"/>
              <a:t> </a:t>
            </a:r>
            <a:r>
              <a:rPr lang="en-US" dirty="0" err="1"/>
              <a:t>jedince</a:t>
            </a:r>
            <a:endParaRPr lang="en-US" dirty="0"/>
          </a:p>
          <a:p>
            <a:r>
              <a:rPr lang="en-US" dirty="0" err="1" smtClean="0"/>
              <a:t>odděl</a:t>
            </a:r>
            <a:r>
              <a:rPr lang="cs-CZ" dirty="0" err="1" smtClean="0"/>
              <a:t>ení</a:t>
            </a:r>
            <a:r>
              <a:rPr lang="en-US" dirty="0" smtClean="0"/>
              <a:t> </a:t>
            </a:r>
            <a:r>
              <a:rPr lang="en-US" dirty="0" err="1" smtClean="0"/>
              <a:t>rysov</a:t>
            </a:r>
            <a:r>
              <a:rPr lang="cs-CZ" dirty="0" err="1" smtClean="0"/>
              <a:t>ých</a:t>
            </a:r>
            <a:r>
              <a:rPr lang="en-US" dirty="0" smtClean="0"/>
              <a:t> </a:t>
            </a:r>
            <a:r>
              <a:rPr lang="en-US" dirty="0" err="1" smtClean="0"/>
              <a:t>termín</a:t>
            </a:r>
            <a:r>
              <a:rPr lang="cs-CZ" dirty="0" smtClean="0"/>
              <a:t>ů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termínů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popisují</a:t>
            </a:r>
            <a:r>
              <a:rPr lang="en-US" dirty="0"/>
              <a:t> </a:t>
            </a:r>
            <a:r>
              <a:rPr lang="en-US" dirty="0" err="1"/>
              <a:t>emoce</a:t>
            </a:r>
            <a:r>
              <a:rPr lang="en-US" dirty="0"/>
              <a:t>, </a:t>
            </a:r>
            <a:r>
              <a:rPr lang="en-US" dirty="0" err="1"/>
              <a:t>postoje</a:t>
            </a:r>
            <a:r>
              <a:rPr lang="en-US" dirty="0"/>
              <a:t>, </a:t>
            </a:r>
            <a:r>
              <a:rPr lang="en-US" dirty="0" err="1"/>
              <a:t>charakteristiky</a:t>
            </a:r>
            <a:r>
              <a:rPr lang="en-US" dirty="0"/>
              <a:t> </a:t>
            </a:r>
            <a:r>
              <a:rPr lang="en-US" dirty="0" err="1"/>
              <a:t>zevnějšku</a:t>
            </a:r>
            <a:r>
              <a:rPr lang="en-US" dirty="0"/>
              <a:t> </a:t>
            </a:r>
            <a:r>
              <a:rPr lang="en-US" dirty="0" err="1" smtClean="0"/>
              <a:t>atd</a:t>
            </a:r>
            <a:r>
              <a:rPr lang="cs-CZ" dirty="0" smtClean="0"/>
              <a:t>.</a:t>
            </a:r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škálách</a:t>
            </a:r>
            <a:r>
              <a:rPr lang="en-US" dirty="0"/>
              <a:t> </a:t>
            </a:r>
            <a:r>
              <a:rPr lang="en-US" dirty="0" err="1"/>
              <a:t>posuzují</a:t>
            </a:r>
            <a:r>
              <a:rPr lang="en-US" dirty="0"/>
              <a:t> </a:t>
            </a:r>
            <a:r>
              <a:rPr lang="en-US" dirty="0" err="1"/>
              <a:t>respondenti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a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známé</a:t>
            </a:r>
            <a:r>
              <a:rPr lang="en-US" dirty="0"/>
              <a:t> </a:t>
            </a:r>
            <a:r>
              <a:rPr lang="en-US" dirty="0" err="1"/>
              <a:t>osoby</a:t>
            </a:r>
            <a:endParaRPr lang="en-US" dirty="0"/>
          </a:p>
          <a:p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odpovědi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podrobeny</a:t>
            </a:r>
            <a:r>
              <a:rPr lang="en-US" dirty="0"/>
              <a:t> </a:t>
            </a:r>
            <a:r>
              <a:rPr lang="en-US" dirty="0" err="1"/>
              <a:t>faktorové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US" dirty="0"/>
          </a:p>
          <a:p>
            <a:r>
              <a:rPr lang="en-US" dirty="0" err="1" smtClean="0"/>
              <a:t>odvození</a:t>
            </a:r>
            <a:r>
              <a:rPr lang="en-US" dirty="0" smtClean="0"/>
              <a:t> </a:t>
            </a:r>
            <a:r>
              <a:rPr lang="cs-CZ" dirty="0" smtClean="0"/>
              <a:t>různých modelů osobnosti (big </a:t>
            </a:r>
            <a:r>
              <a:rPr lang="cs-CZ" dirty="0" err="1" smtClean="0"/>
              <a:t>Five</a:t>
            </a:r>
            <a:r>
              <a:rPr lang="cs-CZ" dirty="0" smtClean="0"/>
              <a:t>, big </a:t>
            </a:r>
            <a:r>
              <a:rPr lang="cs-CZ" dirty="0" err="1" smtClean="0"/>
              <a:t>seven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Big </a:t>
            </a:r>
            <a:r>
              <a:rPr lang="cs-CZ" dirty="0" err="1" smtClean="0"/>
              <a:t>five</a:t>
            </a:r>
            <a:r>
              <a:rPr lang="cs-CZ" dirty="0" smtClean="0"/>
              <a:t> – dimenze (OCEAN)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59132"/>
            <a:ext cx="10363826" cy="403206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3"/>
                </a:solidFill>
              </a:rPr>
              <a:t>otevřenost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vůči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zkušenosti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chemeClr val="accent3"/>
                </a:solidFill>
              </a:rPr>
              <a:t>O</a:t>
            </a:r>
            <a:r>
              <a:rPr lang="en-US" dirty="0"/>
              <a:t>penness to experience) </a:t>
            </a:r>
            <a:r>
              <a:rPr lang="en-US" dirty="0" smtClean="0"/>
              <a:t>–</a:t>
            </a:r>
            <a:r>
              <a:rPr lang="cs-CZ" dirty="0" smtClean="0"/>
              <a:t> </a:t>
            </a:r>
            <a:r>
              <a:rPr lang="en-US" dirty="0" err="1" smtClean="0"/>
              <a:t>citlivost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podněty</a:t>
            </a:r>
            <a:r>
              <a:rPr lang="en-US" dirty="0"/>
              <a:t>, </a:t>
            </a:r>
            <a:r>
              <a:rPr lang="cs-CZ" dirty="0" smtClean="0"/>
              <a:t>OSOBY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/>
              <a:t>zvědavé</a:t>
            </a:r>
            <a:r>
              <a:rPr lang="en-US" dirty="0"/>
              <a:t>, </a:t>
            </a:r>
            <a:r>
              <a:rPr lang="en-US" dirty="0" err="1"/>
              <a:t>originální</a:t>
            </a:r>
            <a:r>
              <a:rPr lang="en-US" dirty="0"/>
              <a:t>, </a:t>
            </a:r>
            <a:r>
              <a:rPr lang="en-US" dirty="0" err="1"/>
              <a:t>kreativní</a:t>
            </a:r>
            <a:r>
              <a:rPr lang="en-US" dirty="0"/>
              <a:t>, </a:t>
            </a:r>
            <a:r>
              <a:rPr lang="en-US" dirty="0" err="1"/>
              <a:t>intelektuální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chemeClr val="accent3"/>
                </a:solidFill>
              </a:rPr>
              <a:t>svědomitost</a:t>
            </a:r>
            <a:r>
              <a:rPr lang="en-US" dirty="0"/>
              <a:t> (</a:t>
            </a:r>
            <a:r>
              <a:rPr lang="en-US" b="1" dirty="0">
                <a:solidFill>
                  <a:schemeClr val="accent3"/>
                </a:solidFill>
              </a:rPr>
              <a:t>C</a:t>
            </a:r>
            <a:r>
              <a:rPr lang="en-US" dirty="0"/>
              <a:t>onscientiousness) – </a:t>
            </a:r>
            <a:r>
              <a:rPr lang="en-US" dirty="0" err="1" smtClean="0"/>
              <a:t>kontrol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podnětů</a:t>
            </a:r>
            <a:r>
              <a:rPr lang="cs-CZ" dirty="0" smtClean="0"/>
              <a:t>, </a:t>
            </a:r>
            <a:r>
              <a:rPr lang="en-US" dirty="0" err="1" smtClean="0"/>
              <a:t>Jedná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především</a:t>
            </a:r>
            <a:r>
              <a:rPr lang="en-US" dirty="0"/>
              <a:t> o </a:t>
            </a:r>
            <a:r>
              <a:rPr lang="en-US" dirty="0" err="1"/>
              <a:t>sebekontrolu</a:t>
            </a:r>
            <a:r>
              <a:rPr lang="en-US" dirty="0"/>
              <a:t>, </a:t>
            </a:r>
            <a:r>
              <a:rPr lang="en-US" dirty="0" err="1"/>
              <a:t>organizování</a:t>
            </a:r>
            <a:r>
              <a:rPr lang="en-US" dirty="0"/>
              <a:t> a </a:t>
            </a:r>
            <a:r>
              <a:rPr lang="en-US" dirty="0" err="1"/>
              <a:t>realizování</a:t>
            </a:r>
            <a:r>
              <a:rPr lang="en-US" dirty="0"/>
              <a:t> </a:t>
            </a:r>
            <a:r>
              <a:rPr lang="en-US" dirty="0" err="1" smtClean="0"/>
              <a:t>úkolů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Osoby</a:t>
            </a:r>
            <a:r>
              <a:rPr lang="cs-CZ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/>
              <a:t>dochvilné</a:t>
            </a:r>
            <a:r>
              <a:rPr lang="en-US" dirty="0"/>
              <a:t>, </a:t>
            </a:r>
            <a:r>
              <a:rPr lang="en-US" dirty="0" err="1"/>
              <a:t>spolehlivé</a:t>
            </a:r>
            <a:r>
              <a:rPr lang="en-US" dirty="0"/>
              <a:t>, </a:t>
            </a:r>
            <a:r>
              <a:rPr lang="en-US" dirty="0" err="1"/>
              <a:t>výkonné</a:t>
            </a:r>
            <a:r>
              <a:rPr lang="en-US" dirty="0"/>
              <a:t>, </a:t>
            </a:r>
            <a:r>
              <a:rPr lang="en-US" dirty="0" err="1"/>
              <a:t>uspořádané</a:t>
            </a:r>
            <a:r>
              <a:rPr lang="en-US" dirty="0"/>
              <a:t>, </a:t>
            </a:r>
            <a:r>
              <a:rPr lang="en-US" dirty="0" err="1"/>
              <a:t>cílevědomé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chemeClr val="accent3"/>
                </a:solidFill>
              </a:rPr>
              <a:t>extraverze</a:t>
            </a:r>
            <a:r>
              <a:rPr lang="en-US" dirty="0"/>
              <a:t> (</a:t>
            </a:r>
            <a:r>
              <a:rPr lang="en-US" b="1" dirty="0">
                <a:solidFill>
                  <a:schemeClr val="accent3"/>
                </a:solidFill>
              </a:rPr>
              <a:t>E</a:t>
            </a:r>
            <a:r>
              <a:rPr lang="en-US" dirty="0"/>
              <a:t>xtraversion) – </a:t>
            </a:r>
            <a:r>
              <a:rPr lang="en-US" dirty="0" err="1" smtClean="0"/>
              <a:t>rozdíly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sociabilitě</a:t>
            </a:r>
            <a:r>
              <a:rPr lang="en-US" dirty="0"/>
              <a:t> a </a:t>
            </a:r>
            <a:r>
              <a:rPr lang="en-US" dirty="0" err="1"/>
              <a:t>aktivitě</a:t>
            </a:r>
            <a:r>
              <a:rPr lang="en-US" dirty="0"/>
              <a:t> </a:t>
            </a:r>
            <a:r>
              <a:rPr lang="en-US" dirty="0" err="1" smtClean="0"/>
              <a:t>lidí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Osoby</a:t>
            </a:r>
            <a:r>
              <a:rPr lang="en-US" dirty="0" smtClean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společenské</a:t>
            </a:r>
            <a:r>
              <a:rPr lang="en-US" dirty="0"/>
              <a:t>, </a:t>
            </a:r>
            <a:r>
              <a:rPr lang="en-US" dirty="0" err="1"/>
              <a:t>komunikativní</a:t>
            </a:r>
            <a:r>
              <a:rPr lang="en-US" dirty="0"/>
              <a:t>, </a:t>
            </a:r>
            <a:r>
              <a:rPr lang="en-US" dirty="0" err="1"/>
              <a:t>výmluvné</a:t>
            </a:r>
            <a:r>
              <a:rPr lang="en-US" dirty="0"/>
              <a:t>, </a:t>
            </a:r>
            <a:r>
              <a:rPr lang="en-US" dirty="0" err="1"/>
              <a:t>přátelské</a:t>
            </a:r>
            <a:r>
              <a:rPr lang="en-US" dirty="0"/>
              <a:t>,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 smtClean="0"/>
              <a:t>sebejist</a:t>
            </a:r>
            <a:r>
              <a:rPr lang="cs-CZ" dirty="0" smtClean="0"/>
              <a:t>é</a:t>
            </a:r>
            <a:r>
              <a:rPr lang="en-US" dirty="0" smtClean="0"/>
              <a:t>, </a:t>
            </a:r>
            <a:r>
              <a:rPr lang="en-US" dirty="0" err="1"/>
              <a:t>aktivní</a:t>
            </a:r>
            <a:r>
              <a:rPr lang="en-US" dirty="0"/>
              <a:t>, </a:t>
            </a:r>
            <a:r>
              <a:rPr lang="en-US" dirty="0" err="1" smtClean="0"/>
              <a:t>energi</a:t>
            </a:r>
            <a:r>
              <a:rPr lang="cs-CZ" dirty="0" err="1" smtClean="0"/>
              <a:t>cké</a:t>
            </a:r>
            <a:r>
              <a:rPr lang="en-US" dirty="0" smtClean="0"/>
              <a:t>, </a:t>
            </a:r>
            <a:r>
              <a:rPr lang="en-US" dirty="0" err="1" smtClean="0"/>
              <a:t>optimisti</a:t>
            </a:r>
            <a:r>
              <a:rPr lang="cs-CZ" dirty="0" err="1" smtClean="0"/>
              <a:t>cké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Big </a:t>
            </a:r>
            <a:r>
              <a:rPr lang="cs-CZ" dirty="0" err="1" smtClean="0"/>
              <a:t>five</a:t>
            </a:r>
            <a:r>
              <a:rPr lang="cs-CZ" dirty="0" smtClean="0"/>
              <a:t> - dimenze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3"/>
                </a:solidFill>
              </a:rPr>
              <a:t>přívětivost</a:t>
            </a:r>
            <a:r>
              <a:rPr lang="en-US" dirty="0"/>
              <a:t> (</a:t>
            </a:r>
            <a:r>
              <a:rPr lang="en-US" b="1" dirty="0">
                <a:solidFill>
                  <a:schemeClr val="accent3"/>
                </a:solidFill>
              </a:rPr>
              <a:t>A</a:t>
            </a:r>
            <a:r>
              <a:rPr lang="en-US" dirty="0"/>
              <a:t>greeableness) – </a:t>
            </a:r>
            <a:r>
              <a:rPr lang="en-US" dirty="0" err="1" smtClean="0"/>
              <a:t>ochota</a:t>
            </a:r>
            <a:r>
              <a:rPr lang="en-US" dirty="0" smtClean="0"/>
              <a:t> </a:t>
            </a:r>
            <a:r>
              <a:rPr lang="en-US" dirty="0" err="1"/>
              <a:t>pomáhat</a:t>
            </a:r>
            <a:r>
              <a:rPr lang="en-US" dirty="0"/>
              <a:t> </a:t>
            </a:r>
            <a:r>
              <a:rPr lang="en-US" dirty="0" err="1" smtClean="0"/>
              <a:t>druhým</a:t>
            </a:r>
            <a:r>
              <a:rPr lang="cs-CZ" dirty="0" smtClean="0"/>
              <a:t>, </a:t>
            </a:r>
            <a:r>
              <a:rPr lang="en-US" dirty="0" err="1" smtClean="0"/>
              <a:t>tendenc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důvěřovat</a:t>
            </a:r>
            <a:r>
              <a:rPr lang="en-US" dirty="0"/>
              <a:t> </a:t>
            </a:r>
            <a:r>
              <a:rPr lang="en-US" dirty="0" err="1"/>
              <a:t>druhým</a:t>
            </a:r>
            <a:r>
              <a:rPr lang="en-US" dirty="0"/>
              <a:t> </a:t>
            </a:r>
            <a:r>
              <a:rPr lang="en-US" dirty="0" err="1" smtClean="0"/>
              <a:t>lidem</a:t>
            </a:r>
            <a:r>
              <a:rPr lang="cs-CZ" dirty="0" smtClean="0"/>
              <a:t>, </a:t>
            </a:r>
            <a:r>
              <a:rPr lang="en-US" dirty="0" err="1" smtClean="0"/>
              <a:t>vyhledávání</a:t>
            </a:r>
            <a:r>
              <a:rPr lang="en-US" dirty="0" smtClean="0"/>
              <a:t> </a:t>
            </a:r>
            <a:r>
              <a:rPr lang="en-US" dirty="0" err="1" smtClean="0"/>
              <a:t>spolupráce</a:t>
            </a:r>
            <a:r>
              <a:rPr lang="cs-CZ" dirty="0" smtClean="0"/>
              <a:t>, </a:t>
            </a:r>
            <a:r>
              <a:rPr lang="en-US" dirty="0" err="1" smtClean="0"/>
              <a:t>laskavé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vlídné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k </a:t>
            </a:r>
            <a:r>
              <a:rPr lang="en-US" dirty="0" err="1"/>
              <a:t>druhým</a:t>
            </a:r>
            <a:r>
              <a:rPr lang="en-US" dirty="0"/>
              <a:t>. </a:t>
            </a:r>
            <a:r>
              <a:rPr lang="en-US" dirty="0" err="1" smtClean="0"/>
              <a:t>Osoby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vysokým</a:t>
            </a:r>
            <a:r>
              <a:rPr lang="en-US" dirty="0"/>
              <a:t> </a:t>
            </a:r>
            <a:r>
              <a:rPr lang="en-US" dirty="0" err="1"/>
              <a:t>skóre</a:t>
            </a:r>
            <a:r>
              <a:rPr lang="en-US" dirty="0"/>
              <a:t> </a:t>
            </a:r>
            <a:r>
              <a:rPr lang="en-US" dirty="0" err="1"/>
              <a:t>přívětivosti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příjemné</a:t>
            </a:r>
            <a:r>
              <a:rPr lang="en-US" dirty="0"/>
              <a:t>, </a:t>
            </a:r>
            <a:r>
              <a:rPr lang="en-US" dirty="0" err="1"/>
              <a:t>vřelé</a:t>
            </a:r>
            <a:r>
              <a:rPr lang="en-US" dirty="0"/>
              <a:t>, </a:t>
            </a:r>
            <a:r>
              <a:rPr lang="en-US" dirty="0" err="1"/>
              <a:t>citlivé</a:t>
            </a:r>
            <a:r>
              <a:rPr lang="en-US" dirty="0"/>
              <a:t> a </a:t>
            </a:r>
            <a:r>
              <a:rPr lang="en-US" dirty="0" err="1"/>
              <a:t>vlídné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chemeClr val="accent3"/>
                </a:solidFill>
              </a:rPr>
              <a:t>neuroticismus</a:t>
            </a:r>
            <a:r>
              <a:rPr lang="en-US" dirty="0"/>
              <a:t> (</a:t>
            </a:r>
            <a:r>
              <a:rPr lang="en-US" b="1" dirty="0">
                <a:solidFill>
                  <a:schemeClr val="accent3"/>
                </a:solidFill>
              </a:rPr>
              <a:t>N</a:t>
            </a:r>
            <a:r>
              <a:rPr lang="en-US" dirty="0"/>
              <a:t>euroticism) – </a:t>
            </a:r>
            <a:r>
              <a:rPr lang="cs-CZ" dirty="0" smtClean="0"/>
              <a:t>popisuje </a:t>
            </a:r>
            <a:r>
              <a:rPr lang="en-US" dirty="0" err="1" smtClean="0"/>
              <a:t>prožívá</a:t>
            </a:r>
            <a:r>
              <a:rPr lang="cs-CZ" dirty="0" smtClean="0"/>
              <a:t>ní</a:t>
            </a:r>
            <a:r>
              <a:rPr lang="en-US" dirty="0" smtClean="0"/>
              <a:t> </a:t>
            </a:r>
            <a:r>
              <a:rPr lang="en-US" dirty="0" err="1" smtClean="0"/>
              <a:t>negativní</a:t>
            </a:r>
            <a:r>
              <a:rPr lang="cs-CZ" dirty="0" smtClean="0"/>
              <a:t>ch</a:t>
            </a:r>
            <a:r>
              <a:rPr lang="en-US" dirty="0" smtClean="0"/>
              <a:t> </a:t>
            </a:r>
            <a:r>
              <a:rPr lang="en-US" dirty="0" err="1" smtClean="0"/>
              <a:t>emoc</a:t>
            </a:r>
            <a:r>
              <a:rPr lang="cs-CZ" dirty="0" smtClean="0"/>
              <a:t>í,</a:t>
            </a:r>
            <a:r>
              <a:rPr lang="en-US" dirty="0" smtClean="0"/>
              <a:t> </a:t>
            </a:r>
            <a:r>
              <a:rPr lang="en-US" dirty="0" err="1"/>
              <a:t>Zásadním</a:t>
            </a:r>
            <a:r>
              <a:rPr lang="en-US" dirty="0"/>
              <a:t> </a:t>
            </a:r>
            <a:r>
              <a:rPr lang="en-US" dirty="0" err="1"/>
              <a:t>bodem</a:t>
            </a:r>
            <a:r>
              <a:rPr lang="en-US" dirty="0"/>
              <a:t> </a:t>
            </a:r>
            <a:r>
              <a:rPr lang="en-US" dirty="0" err="1"/>
              <a:t>neuroticismu</a:t>
            </a:r>
            <a:r>
              <a:rPr lang="en-US" dirty="0"/>
              <a:t> je </a:t>
            </a:r>
            <a:r>
              <a:rPr lang="en-US" dirty="0" err="1"/>
              <a:t>tendence</a:t>
            </a:r>
            <a:r>
              <a:rPr lang="en-US" dirty="0"/>
              <a:t> </a:t>
            </a:r>
            <a:r>
              <a:rPr lang="en-US" dirty="0" err="1"/>
              <a:t>prožívat</a:t>
            </a:r>
            <a:r>
              <a:rPr lang="en-US" dirty="0"/>
              <a:t> </a:t>
            </a:r>
            <a:r>
              <a:rPr lang="cs-CZ" dirty="0" smtClean="0"/>
              <a:t>intenzivně </a:t>
            </a:r>
            <a:r>
              <a:rPr lang="en-US" dirty="0" err="1" smtClean="0"/>
              <a:t>negativní</a:t>
            </a:r>
            <a:r>
              <a:rPr lang="en-US" dirty="0" smtClean="0"/>
              <a:t> </a:t>
            </a:r>
            <a:r>
              <a:rPr lang="en-US" dirty="0" err="1"/>
              <a:t>citové</a:t>
            </a:r>
            <a:r>
              <a:rPr lang="en-US" dirty="0"/>
              <a:t> </a:t>
            </a:r>
            <a:r>
              <a:rPr lang="en-US" dirty="0" err="1"/>
              <a:t>stavy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smutek</a:t>
            </a:r>
            <a:r>
              <a:rPr lang="en-US" dirty="0"/>
              <a:t>, </a:t>
            </a:r>
            <a:r>
              <a:rPr lang="en-US" dirty="0" err="1"/>
              <a:t>obavy</a:t>
            </a:r>
            <a:r>
              <a:rPr lang="en-US" dirty="0"/>
              <a:t>, </a:t>
            </a:r>
            <a:r>
              <a:rPr lang="en-US" dirty="0" err="1"/>
              <a:t>vina</a:t>
            </a:r>
            <a:r>
              <a:rPr lang="en-US" dirty="0"/>
              <a:t>, </a:t>
            </a:r>
            <a:r>
              <a:rPr lang="en-US" dirty="0" err="1"/>
              <a:t>hněv</a:t>
            </a:r>
            <a:r>
              <a:rPr lang="en-US" dirty="0"/>
              <a:t>. </a:t>
            </a:r>
            <a:r>
              <a:rPr lang="en-US" dirty="0" err="1"/>
              <a:t>Osoby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skórují</a:t>
            </a:r>
            <a:r>
              <a:rPr lang="en-US" dirty="0"/>
              <a:t> </a:t>
            </a:r>
            <a:r>
              <a:rPr lang="en-US" dirty="0" err="1"/>
              <a:t>vysoko</a:t>
            </a:r>
            <a:r>
              <a:rPr lang="en-US" dirty="0"/>
              <a:t> v </a:t>
            </a:r>
            <a:r>
              <a:rPr lang="en-US" dirty="0" err="1"/>
              <a:t>neuroticismu</a:t>
            </a:r>
            <a:r>
              <a:rPr lang="en-US" dirty="0"/>
              <a:t>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 smtClean="0"/>
              <a:t>úzkostné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 err="1"/>
              <a:t>náladové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8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Big </a:t>
            </a:r>
            <a:r>
              <a:rPr lang="cs-CZ" dirty="0" err="1" smtClean="0"/>
              <a:t>seven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81159"/>
          </a:xfrm>
        </p:spPr>
        <p:txBody>
          <a:bodyPr>
            <a:normAutofit/>
          </a:bodyPr>
          <a:lstStyle/>
          <a:p>
            <a:r>
              <a:rPr lang="cs-CZ" dirty="0" err="1" smtClean="0"/>
              <a:t>Šestifaktorový</a:t>
            </a:r>
            <a:r>
              <a:rPr lang="cs-CZ" dirty="0" smtClean="0"/>
              <a:t> model (v ČR používaný inventář) </a:t>
            </a:r>
            <a:r>
              <a:rPr lang="cs-CZ" dirty="0" err="1" smtClean="0"/>
              <a:t>hexaco</a:t>
            </a:r>
            <a:r>
              <a:rPr lang="cs-CZ" dirty="0" smtClean="0"/>
              <a:t> přidává 6. </a:t>
            </a:r>
            <a:r>
              <a:rPr lang="cs-CZ" dirty="0"/>
              <a:t>dimenzi </a:t>
            </a:r>
            <a:r>
              <a:rPr lang="cs-CZ" b="1" dirty="0" smtClean="0">
                <a:solidFill>
                  <a:schemeClr val="accent3"/>
                </a:solidFill>
              </a:rPr>
              <a:t>Poctivost-pokora</a:t>
            </a:r>
            <a:r>
              <a:rPr lang="cs-CZ" dirty="0" smtClean="0"/>
              <a:t> – zahrnuje  opravdovost, čestnost, vyhýbání se chamtivosti, skromnost atd.</a:t>
            </a:r>
          </a:p>
          <a:p>
            <a:r>
              <a:rPr lang="cs-CZ" dirty="0" err="1" smtClean="0"/>
              <a:t>Sedmifaktorový</a:t>
            </a:r>
            <a:r>
              <a:rPr lang="cs-CZ" dirty="0" smtClean="0"/>
              <a:t> model k big </a:t>
            </a:r>
            <a:r>
              <a:rPr lang="cs-CZ" dirty="0" err="1" smtClean="0"/>
              <a:t>five</a:t>
            </a:r>
            <a:r>
              <a:rPr lang="cs-CZ" dirty="0" smtClean="0"/>
              <a:t> přidává</a:t>
            </a:r>
          </a:p>
          <a:p>
            <a:pPr lvl="1"/>
            <a:r>
              <a:rPr lang="cs-CZ" b="1" dirty="0" smtClean="0">
                <a:solidFill>
                  <a:schemeClr val="accent3"/>
                </a:solidFill>
              </a:rPr>
              <a:t>Pozitivní valence </a:t>
            </a:r>
            <a:r>
              <a:rPr lang="cs-CZ" dirty="0" smtClean="0"/>
              <a:t>– extrémně pozitivní hodnocení člověka (</a:t>
            </a:r>
            <a:r>
              <a:rPr lang="cs-CZ" dirty="0" err="1" smtClean="0"/>
              <a:t>vyjímečný</a:t>
            </a:r>
            <a:r>
              <a:rPr lang="cs-CZ" dirty="0" smtClean="0"/>
              <a:t>, důležitý, velmi chytrý,…)</a:t>
            </a:r>
          </a:p>
          <a:p>
            <a:pPr lvl="1"/>
            <a:r>
              <a:rPr lang="cs-CZ" b="1" dirty="0" smtClean="0">
                <a:solidFill>
                  <a:schemeClr val="accent3"/>
                </a:solidFill>
              </a:rPr>
              <a:t>Negativní valence </a:t>
            </a:r>
            <a:r>
              <a:rPr lang="cs-CZ" dirty="0" smtClean="0"/>
              <a:t>- </a:t>
            </a:r>
            <a:r>
              <a:rPr lang="cs-CZ" dirty="0"/>
              <a:t>extrémně </a:t>
            </a:r>
            <a:r>
              <a:rPr lang="cs-CZ" dirty="0" smtClean="0"/>
              <a:t>NEGATIVNÍ </a:t>
            </a:r>
            <a:r>
              <a:rPr lang="cs-CZ" dirty="0"/>
              <a:t>hodnocení člověka </a:t>
            </a:r>
            <a:r>
              <a:rPr lang="cs-CZ" dirty="0" smtClean="0"/>
              <a:t>(ďábelský, nemorální, všehoschopný, znechucující…)</a:t>
            </a:r>
          </a:p>
          <a:p>
            <a:pPr lvl="1"/>
            <a:r>
              <a:rPr lang="cs-CZ" dirty="0" smtClean="0"/>
              <a:t>Spíše charakterové a hodnotové aspekty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327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226632"/>
            <a:ext cx="10364451" cy="5310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Neplést s velkou pětkou z oblasti zoologie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040386"/>
            <a:ext cx="4572000" cy="304680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3626593"/>
            <a:ext cx="4572000" cy="2986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8" y="1040386"/>
            <a:ext cx="3901440" cy="27340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8" y="3774442"/>
            <a:ext cx="3933756" cy="29503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37" y="2582600"/>
            <a:ext cx="4114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49</TotalTime>
  <Words>428</Words>
  <Application>Microsoft Office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Tw Cen MT</vt:lpstr>
      <vt:lpstr>Wingdings</vt:lpstr>
      <vt:lpstr>Kapka</vt:lpstr>
      <vt:lpstr>Big five</vt:lpstr>
      <vt:lpstr>Taxonomie v psychologii osobnosti</vt:lpstr>
      <vt:lpstr>Lexikální přístup k vymezování rysů</vt:lpstr>
      <vt:lpstr>ČAS na test</vt:lpstr>
      <vt:lpstr>Postup lexikální analýzy</vt:lpstr>
      <vt:lpstr>Big five – dimenze (OCEAN)</vt:lpstr>
      <vt:lpstr>Big five - dimenze</vt:lpstr>
      <vt:lpstr>Big seven</vt:lpstr>
      <vt:lpstr>Neplést s velkou pětkou z oblasti zoologie 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five</dc:title>
  <dc:creator>Hewlett-Packard Company</dc:creator>
  <cp:lastModifiedBy>Denglerova</cp:lastModifiedBy>
  <cp:revision>5</cp:revision>
  <dcterms:created xsi:type="dcterms:W3CDTF">2018-10-27T13:48:27Z</dcterms:created>
  <dcterms:modified xsi:type="dcterms:W3CDTF">2018-11-05T11:43:55Z</dcterms:modified>
</cp:coreProperties>
</file>