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2" r:id="rId4"/>
    <p:sldMasterId id="2147483703" r:id="rId5"/>
    <p:sldMasterId id="2147483704" r:id="rId6"/>
    <p:sldMasterId id="214748370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</p:sldIdLst>
  <p:sldSz cy="5143500" cx="9144000"/>
  <p:notesSz cx="6858000" cy="9144000"/>
  <p:embeddedFontLst>
    <p:embeddedFont>
      <p:font typeface="Playfair Display"/>
      <p:regular r:id="rId78"/>
      <p:bold r:id="rId79"/>
      <p:italic r:id="rId80"/>
      <p:boldItalic r:id="rId81"/>
    </p:embeddedFont>
    <p:embeddedFont>
      <p:font typeface="Montserrat"/>
      <p:regular r:id="rId82"/>
      <p:bold r:id="rId83"/>
      <p:italic r:id="rId84"/>
      <p:boldItalic r:id="rId85"/>
    </p:embeddedFont>
    <p:embeddedFont>
      <p:font typeface="Candara"/>
      <p:regular r:id="rId86"/>
      <p:bold r:id="rId87"/>
      <p:italic r:id="rId88"/>
      <p:boldItalic r:id="rId89"/>
    </p:embeddedFont>
    <p:embeddedFont>
      <p:font typeface="Oswald"/>
      <p:regular r:id="rId90"/>
      <p:bold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2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font" Target="fonts/Montserrat-italic.fntdata"/><Relationship Id="rId83" Type="http://schemas.openxmlformats.org/officeDocument/2006/relationships/font" Target="fonts/Montserrat-bold.fntdata"/><Relationship Id="rId42" Type="http://schemas.openxmlformats.org/officeDocument/2006/relationships/slide" Target="slides/slide34.xml"/><Relationship Id="rId86" Type="http://schemas.openxmlformats.org/officeDocument/2006/relationships/font" Target="fonts/Candara-regular.fntdata"/><Relationship Id="rId41" Type="http://schemas.openxmlformats.org/officeDocument/2006/relationships/slide" Target="slides/slide33.xml"/><Relationship Id="rId85" Type="http://schemas.openxmlformats.org/officeDocument/2006/relationships/font" Target="fonts/Montserrat-boldItalic.fntdata"/><Relationship Id="rId44" Type="http://schemas.openxmlformats.org/officeDocument/2006/relationships/slide" Target="slides/slide36.xml"/><Relationship Id="rId88" Type="http://schemas.openxmlformats.org/officeDocument/2006/relationships/font" Target="fonts/Candara-italic.fntdata"/><Relationship Id="rId43" Type="http://schemas.openxmlformats.org/officeDocument/2006/relationships/slide" Target="slides/slide35.xml"/><Relationship Id="rId87" Type="http://schemas.openxmlformats.org/officeDocument/2006/relationships/font" Target="fonts/Candara-bold.fntdata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9" Type="http://schemas.openxmlformats.org/officeDocument/2006/relationships/font" Target="fonts/Candara-boldItalic.fntdata"/><Relationship Id="rId80" Type="http://schemas.openxmlformats.org/officeDocument/2006/relationships/font" Target="fonts/PlayfairDisplay-italic.fntdata"/><Relationship Id="rId82" Type="http://schemas.openxmlformats.org/officeDocument/2006/relationships/font" Target="fonts/Montserrat-regular.fntdata"/><Relationship Id="rId81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font" Target="fonts/PlayfairDisplay-bold.fntdata"/><Relationship Id="rId34" Type="http://schemas.openxmlformats.org/officeDocument/2006/relationships/slide" Target="slides/slide26.xml"/><Relationship Id="rId78" Type="http://schemas.openxmlformats.org/officeDocument/2006/relationships/font" Target="fonts/PlayfairDisplay-regular.fntdata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91" Type="http://schemas.openxmlformats.org/officeDocument/2006/relationships/font" Target="fonts/Oswald-bold.fntdata"/><Relationship Id="rId90" Type="http://schemas.openxmlformats.org/officeDocument/2006/relationships/font" Target="fonts/Oswald-regular.fntdata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b2603ebb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60b2603eb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23391b84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23391b84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b2603ebb_0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60b2603eb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60b2603ebb_0_2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0b2603ebb_0_2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60b2603eb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g60b2603ebb_0_2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1d2478e97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61d2478e9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252a5e2a9bd04c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2252a5e2a9bd04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1d2478e97_0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61d2478e97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g61d2478e97_0_3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1d2478e97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1d2478e97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1d2478e97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1d2478e97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1d2478e97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61d2478e9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61d2478e97_0_1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1d2478e97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61d2478e9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3" name="Google Shape;503;g61d2478e97_0_1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61f3bfee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61f3bfee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1d2478e97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61d2478e9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g61d2478e97_0_1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1d2478e97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61d2478e97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g61d2478e97_0_1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61d2478e97_0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61d2478e9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g61d2478e97_0_1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1d2478e97_0_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61d2478e9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61d2478e97_0_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1f3bfee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1f3bfee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0b2603ebb_0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60b2603eb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g60b2603ebb_0_2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623391b8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623391b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23391b84b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g623391b8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623391b84b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623391b84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g623391b84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g623391b84b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b2603ebb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60b2603eb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60b2603ebb_0_1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23391b84b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623391b84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g623391b84b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23391b84b_0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g623391b84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g623391b84b_0_2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23391b84b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623391b84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g623391b84b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23391b84b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g623391b84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g623391b84b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23391b84b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623391b84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g623391b84b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23391b84b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g623391b84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g623391b84b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623391b84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623391b84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75975d9ec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75975d9e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g75975d9ec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6ba1b60829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6ba1b6082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ba1b60829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g6ba1b6082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g6ba1b60829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0b2603ebb_0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60b2603eb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60b2603ebb_0_2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6ba1b60829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g6ba1b608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ba1b60829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6ba1b608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g6ba1b60829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6ba1b60829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g6ba1b60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2" name="Google Shape;682;g6ba1b60829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ba1b60829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g6ba1b6082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0" name="Google Shape;690;g6ba1b60829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6ba1b60829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6ba1b6082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8" name="Google Shape;698;g6ba1b60829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ba1b60829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6ba1b6082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23391b84b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g623391b84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23391b84b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g623391b84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623391b84b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g623391b84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6ba1b60829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6ba1b6082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0" name="Google Shape;730;g6ba1b60829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0b2603ebb_0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60b2603eb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60b2603ebb_0_2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ba1b6082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6ba1b608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6ba1b60829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g6ba1b608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4" name="Google Shape;744;g6ba1b60829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0c131b52b8e43d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10c131b52b8e43dd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0c131b52b8e43d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10c131b52b8e43dd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ce1afa37d72a3e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ce1afa37d72a3e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ce1afa37d72a3e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ce1afa37d72a3e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6716efdf5c1173e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6716efdf5c1173e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7576ae87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7576ae87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ce1afa37d72a3e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3ce1afa37d72a3e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6ba1b608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6ba1b60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0b2603ebb_0_2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60b2603eb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60b2603ebb_0_2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75975d9ec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75975d9e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75b80bcb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75b80bcb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76001948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76001948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623391b84b_0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g623391b84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623391b84b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g623391b84b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23391b84b_0_2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g623391b84b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9" name="Google Shape;829;g623391b84b_0_2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623391b84b_0_3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6" name="Google Shape;836;g623391b84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7" name="Google Shape;837;g623391b84b_0_3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623391b84b_0_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g623391b84b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5" name="Google Shape;845;g623391b84b_0_3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623391b84b_0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g623391b84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3" name="Google Shape;853;g623391b84b_0_2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623391b84b_0_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g623391b84b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1" name="Google Shape;861;g623391b84b_0_2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0b2603ebb_0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60b2603eb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60b2603ebb_0_3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0b2603ebb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60b2603eb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60b2603ebb_0_2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23391b84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23391b84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2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2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>
  <p:cSld name="Záhlaví části">
    <p:bg>
      <p:bgPr>
        <a:solidFill>
          <a:srgbClr val="F4CC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/>
          <p:nvPr/>
        </p:nvSpPr>
        <p:spPr>
          <a:xfrm>
            <a:off x="228600" y="171450"/>
            <a:ext cx="8695800" cy="35526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6047439" y="3152694"/>
            <a:ext cx="2876431" cy="535520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24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2" name="Google Shape;132;p29"/>
          <p:cNvSpPr/>
          <p:nvPr/>
        </p:nvSpPr>
        <p:spPr>
          <a:xfrm>
            <a:off x="2619321" y="3056468"/>
            <a:ext cx="5544517" cy="637603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3" name="Google Shape;133;p29"/>
          <p:cNvSpPr/>
          <p:nvPr/>
        </p:nvSpPr>
        <p:spPr>
          <a:xfrm>
            <a:off x="2828728" y="3065672"/>
            <a:ext cx="5467982" cy="580705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5609489" y="3055631"/>
            <a:ext cx="3308002" cy="488661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211665" y="3043917"/>
            <a:ext cx="8723372" cy="997406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690032" y="184767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33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1367365" y="1078086"/>
            <a:ext cx="64176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bg>
      <p:bgPr>
        <a:solidFill>
          <a:srgbClr val="F4CCCC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/>
          <p:nvPr/>
        </p:nvSpPr>
        <p:spPr>
          <a:xfrm>
            <a:off x="228600" y="171450"/>
            <a:ext cx="8695800" cy="45264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43" name="Google Shape;143;p30"/>
          <p:cNvGrpSpPr/>
          <p:nvPr/>
        </p:nvGrpSpPr>
        <p:grpSpPr>
          <a:xfrm>
            <a:off x="211485" y="4015633"/>
            <a:ext cx="8723976" cy="998756"/>
            <a:chOff x="-3905250" y="4294188"/>
            <a:chExt cx="13011150" cy="1892300"/>
          </a:xfrm>
        </p:grpSpPr>
        <p:sp>
          <p:nvSpPr>
            <p:cNvPr id="144" name="Google Shape;144;p3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4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9" name="Google Shape;149;p30"/>
          <p:cNvSpPr txBox="1"/>
          <p:nvPr>
            <p:ph type="title"/>
          </p:nvPr>
        </p:nvSpPr>
        <p:spPr>
          <a:xfrm>
            <a:off x="4874155" y="254000"/>
            <a:ext cx="38127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1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4868333" y="2089150"/>
            <a:ext cx="3818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35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4" name="Google Shape;154;p30"/>
          <p:cNvSpPr/>
          <p:nvPr>
            <p:ph idx="2" type="pic"/>
          </p:nvPr>
        </p:nvSpPr>
        <p:spPr>
          <a:xfrm>
            <a:off x="838200" y="1028700"/>
            <a:ext cx="3566100" cy="21945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63" name="Google Shape;163;p3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3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8" name="Google Shape;168;p3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1" name="Google Shape;171;p33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4" name="Google Shape;174;p34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5" name="Google Shape;175;p34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7" name="Google Shape;177;p3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5" name="Google Shape;185;p3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1" name="Google Shape;191;p3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95" name="Google Shape;195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2" name="Google Shape;202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42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7" name="Google Shape;207;p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09" name="Google Shape;209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4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>
  <p:cSld name="Záhlaví části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/>
          <p:nvPr/>
        </p:nvSpPr>
        <p:spPr>
          <a:xfrm>
            <a:off x="228600" y="171450"/>
            <a:ext cx="8695800" cy="35526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9" name="Google Shape;219;p45"/>
          <p:cNvSpPr/>
          <p:nvPr/>
        </p:nvSpPr>
        <p:spPr>
          <a:xfrm>
            <a:off x="6047439" y="3152694"/>
            <a:ext cx="2876431" cy="535520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24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0" name="Google Shape;220;p45"/>
          <p:cNvSpPr/>
          <p:nvPr/>
        </p:nvSpPr>
        <p:spPr>
          <a:xfrm>
            <a:off x="2619321" y="3056468"/>
            <a:ext cx="5544517" cy="637603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2828728" y="3065672"/>
            <a:ext cx="5467982" cy="580705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5609489" y="3055631"/>
            <a:ext cx="3308002" cy="488661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211665" y="3043917"/>
            <a:ext cx="8723372" cy="997406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4" name="Google Shape;224;p45"/>
          <p:cNvSpPr txBox="1"/>
          <p:nvPr>
            <p:ph type="title"/>
          </p:nvPr>
        </p:nvSpPr>
        <p:spPr>
          <a:xfrm>
            <a:off x="690032" y="184767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33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5" name="Google Shape;225;p45"/>
          <p:cNvSpPr txBox="1"/>
          <p:nvPr>
            <p:ph idx="1" type="body"/>
          </p:nvPr>
        </p:nvSpPr>
        <p:spPr>
          <a:xfrm>
            <a:off x="1367365" y="1078086"/>
            <a:ext cx="64176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26" name="Google Shape;226;p45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27" name="Google Shape;227;p45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28" name="Google Shape;228;p4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/>
          <p:nvPr/>
        </p:nvSpPr>
        <p:spPr>
          <a:xfrm>
            <a:off x="228600" y="171450"/>
            <a:ext cx="8695800" cy="45264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31" name="Google Shape;231;p46"/>
          <p:cNvGrpSpPr/>
          <p:nvPr/>
        </p:nvGrpSpPr>
        <p:grpSpPr>
          <a:xfrm>
            <a:off x="211485" y="4015633"/>
            <a:ext cx="8723976" cy="998756"/>
            <a:chOff x="-3905250" y="4294188"/>
            <a:chExt cx="13011150" cy="1892300"/>
          </a:xfrm>
        </p:grpSpPr>
        <p:sp>
          <p:nvSpPr>
            <p:cNvPr id="232" name="Google Shape;232;p4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4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3" name="Google Shape;233;p4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4" name="Google Shape;234;p4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5" name="Google Shape;235;p4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6" name="Google Shape;236;p4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7" name="Google Shape;237;p46"/>
          <p:cNvSpPr txBox="1"/>
          <p:nvPr>
            <p:ph type="title"/>
          </p:nvPr>
        </p:nvSpPr>
        <p:spPr>
          <a:xfrm>
            <a:off x="4874155" y="254000"/>
            <a:ext cx="38127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1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46"/>
          <p:cNvSpPr txBox="1"/>
          <p:nvPr>
            <p:ph idx="1" type="body"/>
          </p:nvPr>
        </p:nvSpPr>
        <p:spPr>
          <a:xfrm>
            <a:off x="4868333" y="2089150"/>
            <a:ext cx="3818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35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9" name="Google Shape;239;p46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0" name="Google Shape;240;p46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1" name="Google Shape;241;p4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42" name="Google Shape;242;p46"/>
          <p:cNvSpPr/>
          <p:nvPr>
            <p:ph idx="2" type="pic"/>
          </p:nvPr>
        </p:nvSpPr>
        <p:spPr>
          <a:xfrm>
            <a:off x="838200" y="1028700"/>
            <a:ext cx="3566100" cy="21945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/>
          <p:nvPr/>
        </p:nvSpPr>
        <p:spPr>
          <a:xfrm>
            <a:off x="228600" y="171450"/>
            <a:ext cx="8695800" cy="45264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58" name="Google Shape;258;p48"/>
          <p:cNvGrpSpPr/>
          <p:nvPr/>
        </p:nvGrpSpPr>
        <p:grpSpPr>
          <a:xfrm>
            <a:off x="211485" y="4015633"/>
            <a:ext cx="8723976" cy="998756"/>
            <a:chOff x="-3905250" y="4294188"/>
            <a:chExt cx="13011150" cy="1892300"/>
          </a:xfrm>
        </p:grpSpPr>
        <p:sp>
          <p:nvSpPr>
            <p:cNvPr id="259" name="Google Shape;259;p4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0" name="Google Shape;260;p48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1" name="Google Shape;261;p4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2" name="Google Shape;262;p4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3" name="Google Shape;263;p48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4" name="Google Shape;264;p48"/>
          <p:cNvSpPr txBox="1"/>
          <p:nvPr>
            <p:ph type="ctrTitle"/>
          </p:nvPr>
        </p:nvSpPr>
        <p:spPr>
          <a:xfrm>
            <a:off x="685800" y="1200150"/>
            <a:ext cx="77724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" name="Google Shape;265;p48"/>
          <p:cNvSpPr txBox="1"/>
          <p:nvPr>
            <p:ph idx="1" type="subTitle"/>
          </p:nvPr>
        </p:nvSpPr>
        <p:spPr>
          <a:xfrm>
            <a:off x="1371600" y="2667001"/>
            <a:ext cx="64008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6" name="Google Shape;266;p48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7" name="Google Shape;267;p48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8" name="Google Shape;268;p4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2" name="Google Shape;272;p49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3" name="Google Shape;273;p4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74" name="Google Shape;274;p49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" name="Google Shape;277;p50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8" name="Google Shape;278;p50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9" name="Google Shape;279;p5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/>
          <p:nvPr/>
        </p:nvSpPr>
        <p:spPr>
          <a:xfrm>
            <a:off x="228600" y="171450"/>
            <a:ext cx="8695800" cy="35526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2" name="Google Shape;282;p51"/>
          <p:cNvSpPr/>
          <p:nvPr/>
        </p:nvSpPr>
        <p:spPr>
          <a:xfrm>
            <a:off x="6047438" y="3152694"/>
            <a:ext cx="2876431" cy="535520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3" name="Google Shape;283;p51"/>
          <p:cNvSpPr/>
          <p:nvPr/>
        </p:nvSpPr>
        <p:spPr>
          <a:xfrm>
            <a:off x="2619320" y="3056467"/>
            <a:ext cx="5544517" cy="637604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4" name="Google Shape;284;p51"/>
          <p:cNvSpPr/>
          <p:nvPr/>
        </p:nvSpPr>
        <p:spPr>
          <a:xfrm>
            <a:off x="2828728" y="3065672"/>
            <a:ext cx="5467982" cy="580704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5" name="Google Shape;285;p51"/>
          <p:cNvSpPr/>
          <p:nvPr/>
        </p:nvSpPr>
        <p:spPr>
          <a:xfrm>
            <a:off x="5609489" y="3055630"/>
            <a:ext cx="3308002" cy="488662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6" name="Google Shape;286;p51"/>
          <p:cNvSpPr/>
          <p:nvPr/>
        </p:nvSpPr>
        <p:spPr>
          <a:xfrm>
            <a:off x="211665" y="3043916"/>
            <a:ext cx="8723372" cy="997406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7" name="Google Shape;287;p51"/>
          <p:cNvSpPr txBox="1"/>
          <p:nvPr>
            <p:ph type="title"/>
          </p:nvPr>
        </p:nvSpPr>
        <p:spPr>
          <a:xfrm>
            <a:off x="690032" y="184767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1" type="body"/>
          </p:nvPr>
        </p:nvSpPr>
        <p:spPr>
          <a:xfrm>
            <a:off x="1367365" y="1078086"/>
            <a:ext cx="64176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9" name="Google Shape;289;p51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0" name="Google Shape;290;p51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1" name="Google Shape;291;p5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5" name="Google Shape;295;p52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6" name="Google Shape;296;p5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97" name="Google Shape;297;p52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676656" y="2008586"/>
            <a:ext cx="38223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2" type="body"/>
          </p:nvPr>
        </p:nvSpPr>
        <p:spPr>
          <a:xfrm>
            <a:off x="677332" y="2571750"/>
            <a:ext cx="38202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3" name="Google Shape;303;p53"/>
          <p:cNvSpPr txBox="1"/>
          <p:nvPr>
            <p:ph idx="3" type="body"/>
          </p:nvPr>
        </p:nvSpPr>
        <p:spPr>
          <a:xfrm>
            <a:off x="4648200" y="2008585"/>
            <a:ext cx="38223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4" name="Google Shape;304;p53"/>
          <p:cNvSpPr txBox="1"/>
          <p:nvPr>
            <p:ph idx="4" type="body"/>
          </p:nvPr>
        </p:nvSpPr>
        <p:spPr>
          <a:xfrm>
            <a:off x="4645025" y="2571750"/>
            <a:ext cx="38223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5" name="Google Shape;305;p5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6" name="Google Shape;306;p5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7" name="Google Shape;307;p5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/>
          <p:nvPr/>
        </p:nvSpPr>
        <p:spPr>
          <a:xfrm>
            <a:off x="228600" y="171450"/>
            <a:ext cx="8695800" cy="10698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10" name="Google Shape;310;p54"/>
          <p:cNvGrpSpPr/>
          <p:nvPr/>
        </p:nvGrpSpPr>
        <p:grpSpPr>
          <a:xfrm>
            <a:off x="211645" y="535702"/>
            <a:ext cx="8723434" cy="997431"/>
            <a:chOff x="-3905251" y="4294188"/>
            <a:chExt cx="13027829" cy="1892300"/>
          </a:xfrm>
        </p:grpSpPr>
        <p:sp>
          <p:nvSpPr>
            <p:cNvPr id="311" name="Google Shape;311;p5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2" name="Google Shape;312;p5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3" name="Google Shape;313;p5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4" name="Google Shape;314;p5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5" name="Google Shape;315;p54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16" name="Google Shape;316;p54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17" name="Google Shape;317;p54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18" name="Google Shape;318;p5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/>
          <p:nvPr/>
        </p:nvSpPr>
        <p:spPr>
          <a:xfrm>
            <a:off x="228600" y="171450"/>
            <a:ext cx="8695800" cy="10698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1" name="Google Shape;321;p55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2" name="Google Shape;322;p55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3" name="Google Shape;323;p5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24" name="Google Shape;324;p55"/>
          <p:cNvSpPr txBox="1"/>
          <p:nvPr>
            <p:ph idx="1" type="body"/>
          </p:nvPr>
        </p:nvSpPr>
        <p:spPr>
          <a:xfrm>
            <a:off x="914400" y="2686050"/>
            <a:ext cx="33528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325" name="Google Shape;325;p55"/>
          <p:cNvGrpSpPr/>
          <p:nvPr/>
        </p:nvGrpSpPr>
        <p:grpSpPr>
          <a:xfrm>
            <a:off x="211485" y="535804"/>
            <a:ext cx="8723976" cy="998756"/>
            <a:chOff x="-3905250" y="4294188"/>
            <a:chExt cx="13011150" cy="1892300"/>
          </a:xfrm>
        </p:grpSpPr>
        <p:sp>
          <p:nvSpPr>
            <p:cNvPr id="326" name="Google Shape;326;p5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7" name="Google Shape;327;p55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8" name="Google Shape;328;p5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9" name="Google Shape;329;p5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0" name="Google Shape;330;p55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31" name="Google Shape;331;p55"/>
          <p:cNvSpPr txBox="1"/>
          <p:nvPr>
            <p:ph type="title"/>
          </p:nvPr>
        </p:nvSpPr>
        <p:spPr>
          <a:xfrm>
            <a:off x="914400" y="1714500"/>
            <a:ext cx="33528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2" name="Google Shape;332;p55"/>
          <p:cNvSpPr txBox="1"/>
          <p:nvPr>
            <p:ph idx="2" type="body"/>
          </p:nvPr>
        </p:nvSpPr>
        <p:spPr>
          <a:xfrm>
            <a:off x="4651962" y="1371600"/>
            <a:ext cx="39042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/>
          <p:nvPr/>
        </p:nvSpPr>
        <p:spPr>
          <a:xfrm>
            <a:off x="228600" y="171450"/>
            <a:ext cx="8695800" cy="45264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35" name="Google Shape;335;p56"/>
          <p:cNvGrpSpPr/>
          <p:nvPr/>
        </p:nvGrpSpPr>
        <p:grpSpPr>
          <a:xfrm>
            <a:off x="211485" y="4015633"/>
            <a:ext cx="8723976" cy="998756"/>
            <a:chOff x="-3905250" y="4294188"/>
            <a:chExt cx="13011150" cy="1892300"/>
          </a:xfrm>
        </p:grpSpPr>
        <p:sp>
          <p:nvSpPr>
            <p:cNvPr id="336" name="Google Shape;336;p5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7" name="Google Shape;337;p5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8" name="Google Shape;338;p5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9" name="Google Shape;339;p5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40" name="Google Shape;340;p5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41" name="Google Shape;341;p56"/>
          <p:cNvSpPr txBox="1"/>
          <p:nvPr>
            <p:ph type="title"/>
          </p:nvPr>
        </p:nvSpPr>
        <p:spPr>
          <a:xfrm>
            <a:off x="4874155" y="254000"/>
            <a:ext cx="38127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2" name="Google Shape;342;p56"/>
          <p:cNvSpPr txBox="1"/>
          <p:nvPr>
            <p:ph idx="1" type="body"/>
          </p:nvPr>
        </p:nvSpPr>
        <p:spPr>
          <a:xfrm>
            <a:off x="4868333" y="2089150"/>
            <a:ext cx="3818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3" name="Google Shape;343;p56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4" name="Google Shape;344;p56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5" name="Google Shape;345;p5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46" name="Google Shape;346;p56"/>
          <p:cNvSpPr/>
          <p:nvPr>
            <p:ph idx="2" type="pic"/>
          </p:nvPr>
        </p:nvSpPr>
        <p:spPr>
          <a:xfrm>
            <a:off x="838200" y="1028700"/>
            <a:ext cx="3566100" cy="21948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9" name="Google Shape;349;p57"/>
          <p:cNvSpPr txBox="1"/>
          <p:nvPr>
            <p:ph idx="1" type="body"/>
          </p:nvPr>
        </p:nvSpPr>
        <p:spPr>
          <a:xfrm rot="5400000">
            <a:off x="3282400" y="-403600"/>
            <a:ext cx="25878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0" name="Google Shape;350;p57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1" name="Google Shape;351;p57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2" name="Google Shape;352;p5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/>
          <p:nvPr/>
        </p:nvSpPr>
        <p:spPr>
          <a:xfrm>
            <a:off x="228600" y="171450"/>
            <a:ext cx="8695800" cy="10698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5" name="Google Shape;355;p58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6" name="Google Shape;356;p58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7" name="Google Shape;357;p5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358" name="Google Shape;358;p58"/>
          <p:cNvGrpSpPr/>
          <p:nvPr/>
        </p:nvGrpSpPr>
        <p:grpSpPr>
          <a:xfrm>
            <a:off x="211485" y="535804"/>
            <a:ext cx="8723976" cy="998756"/>
            <a:chOff x="-3905250" y="4294188"/>
            <a:chExt cx="13011150" cy="1892300"/>
          </a:xfrm>
        </p:grpSpPr>
        <p:sp>
          <p:nvSpPr>
            <p:cNvPr id="359" name="Google Shape;359;p5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0" name="Google Shape;360;p58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1" name="Google Shape;361;p5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2" name="Google Shape;362;p5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3" name="Google Shape;363;p58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64" name="Google Shape;364;p58"/>
          <p:cNvSpPr txBox="1"/>
          <p:nvPr>
            <p:ph type="title"/>
          </p:nvPr>
        </p:nvSpPr>
        <p:spPr>
          <a:xfrm rot="5400000">
            <a:off x="5975250" y="1740000"/>
            <a:ext cx="3365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 rot="5400000">
            <a:off x="1784250" y="-241200"/>
            <a:ext cx="3365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rgbClr val="F4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rgbClr val="F4CC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accent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/>
          <p:nvPr/>
        </p:nvSpPr>
        <p:spPr>
          <a:xfrm>
            <a:off x="228600" y="171450"/>
            <a:ext cx="8695800" cy="18516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5" name="Google Shape;245;p47"/>
          <p:cNvGrpSpPr/>
          <p:nvPr/>
        </p:nvGrpSpPr>
        <p:grpSpPr>
          <a:xfrm>
            <a:off x="211645" y="1259630"/>
            <a:ext cx="8723434" cy="997431"/>
            <a:chOff x="-3905251" y="4294188"/>
            <a:chExt cx="13027829" cy="1892300"/>
          </a:xfrm>
        </p:grpSpPr>
        <p:sp>
          <p:nvSpPr>
            <p:cNvPr id="246" name="Google Shape;246;p4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7" name="Google Shape;247;p47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8" name="Google Shape;248;p4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4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0" name="Google Shape;250;p47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51" name="Google Shape;251;p47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2" name="Google Shape;252;p47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3" name="Google Shape;253;p47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4" name="Google Shape;254;p4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55" name="Google Shape;255;p47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J25d9aC1GZA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Vo2ovUGH2Uc?t=6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dailymotion.com/video/x70b3b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youtu.be/QX_oy9614HQ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youtu.be/QX_oy9614HQ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youtu.be/7yk_BuODdMY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eduo.cz/komunikace-s-lidmi-v-souladu-s-fungovanim-mozku/lekce/5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eduo.cz/komunikace-s-lidmi-v-souladu-s-fungovanim-mozku" TargetMode="External"/><Relationship Id="rId4" Type="http://schemas.openxmlformats.org/officeDocument/2006/relationships/hyperlink" Target="https://www.seduo.cz/komunikace-s-lidmi-v-souladu-s-fungovanim-mozku" TargetMode="External"/><Relationship Id="rId5" Type="http://schemas.openxmlformats.org/officeDocument/2006/relationships/hyperlink" Target="https://www.seduo.cz/komunikace-s-lidmi-v-souladu-s-fungovanim-mozku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youtu.be/v3o85G-N0TE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manipulatori.cz/iracionalni-konformita-proc-podlehame-tlaku-okoli/" TargetMode="External"/><Relationship Id="rId4" Type="http://schemas.openxmlformats.org/officeDocument/2006/relationships/hyperlink" Target="https://manipulatori.cz/iracionalni-konformita-proc-podlehame-tlaku-okoli/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cs.wikipedia.org/wiki/Soci%C3%A1ln%C3%AD_role" TargetMode="External"/><Relationship Id="rId4" Type="http://schemas.openxmlformats.org/officeDocument/2006/relationships/hyperlink" Target="https://cs.wikipedia.org/wiki/Dorozum%C3%ADv%C3%A1n%C3%AD" TargetMode="External"/><Relationship Id="rId5" Type="http://schemas.openxmlformats.org/officeDocument/2006/relationships/hyperlink" Target="https://cs.wikipedia.org/wiki/Norma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www.knihydobrovsky.cz/autori/ivan-slamenik-148891" TargetMode="External"/><Relationship Id="rId4" Type="http://schemas.openxmlformats.org/officeDocument/2006/relationships/hyperlink" Target="https://www.knihydobrovsky.cz/autori/vyrost-jozef-217242" TargetMode="External"/><Relationship Id="rId5" Type="http://schemas.openxmlformats.org/officeDocument/2006/relationships/hyperlink" Target="https://www.knihydobrovsky.cz/autori/vyrost-jozef-217242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7477@mail.muni.cz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cs"/>
              <a:t>SOCIÁLNÍ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cs"/>
              <a:t>PSYCHOLOGIE</a:t>
            </a:r>
            <a:endParaRPr/>
          </a:p>
        </p:txBody>
      </p:sp>
      <p:sp>
        <p:nvSpPr>
          <p:cNvPr id="371" name="Google Shape;371;p59"/>
          <p:cNvSpPr txBox="1"/>
          <p:nvPr>
            <p:ph idx="1" type="subTitle"/>
          </p:nvPr>
        </p:nvSpPr>
        <p:spPr>
          <a:xfrm>
            <a:off x="344250" y="3550650"/>
            <a:ext cx="21834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/>
              <a:t>podzim</a:t>
            </a:r>
            <a:r>
              <a:rPr lang="cs"/>
              <a:t> 2019 </a:t>
            </a:r>
            <a:endParaRPr/>
          </a:p>
        </p:txBody>
      </p:sp>
      <p:sp>
        <p:nvSpPr>
          <p:cNvPr id="372" name="Google Shape;372;p59"/>
          <p:cNvSpPr txBox="1"/>
          <p:nvPr/>
        </p:nvSpPr>
        <p:spPr>
          <a:xfrm rot="-1615918">
            <a:off x="5796435" y="3677444"/>
            <a:ext cx="3352158" cy="43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" sz="18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MGR. ZUZANA KROČÁKOVÁ</a:t>
            </a:r>
            <a:endParaRPr b="1" i="0" sz="18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8"/>
          <p:cNvSpPr txBox="1"/>
          <p:nvPr>
            <p:ph idx="1" type="body"/>
          </p:nvPr>
        </p:nvSpPr>
        <p:spPr>
          <a:xfrm>
            <a:off x="554275" y="1193350"/>
            <a:ext cx="7725900" cy="36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8" name="Google Shape;438;p68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Styl práce v semináři </a:t>
            </a:r>
            <a:endParaRPr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aneb Konstruktivismus</a:t>
            </a:r>
            <a:endParaRPr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39" name="Google Shape;43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324" y="1193350"/>
            <a:ext cx="4598379" cy="38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9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Čím se (podle vás) zabývá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Jaká jsou její témata, která zkoumá?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ní můžete využít?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46" name="Google Shape;446;p6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47" name="Google Shape;447;p69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(volné psaní)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/>
          <p:nvPr>
            <p:ph idx="1" type="body"/>
          </p:nvPr>
        </p:nvSpPr>
        <p:spPr>
          <a:xfrm>
            <a:off x="457200" y="1193350"/>
            <a:ext cx="8365200" cy="3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inspirace metodou Dylana Wiliama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další techniky v </a:t>
            </a:r>
            <a:r>
              <a:rPr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The Classroom Experiment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14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zkrácená verze:</a:t>
            </a:r>
            <a:endParaRPr sz="14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https://youtu.be/b0TTgeSn7ys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4" name="Google Shape;454;p7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55" name="Google Shape;455;p70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AKTIVITZACE  losováním jmen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56" name="Google Shape;45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000" y="2314457"/>
            <a:ext cx="3990999" cy="28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>
                <a:highlight>
                  <a:srgbClr val="C9DAF8"/>
                </a:highlight>
              </a:rPr>
              <a:t>Zátěžové situace</a:t>
            </a:r>
            <a:endParaRPr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893097" y="-892975"/>
            <a:ext cx="5357803" cy="7143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3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 náročné situace, které ke svému zvládnutí vyžadují zvýšené úsilí a které jsou doprovázeny silnými emocemi.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</a:t>
            </a:r>
            <a:endParaRPr b="1" sz="3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↠ DEPRIVACE</a:t>
            </a:r>
            <a:endParaRPr b="1" sz="3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b="1" sz="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STRES</a:t>
            </a:r>
            <a:endParaRPr b="1" sz="3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b="1" sz="3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NÁROČNÉ ŽIVOTNÍ SITUACE (komplexní)</a:t>
            </a:r>
            <a:endParaRPr b="1" sz="3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3" name="Google Shape;473;p7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74" name="Google Shape;474;p73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 	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550" y="0"/>
            <a:ext cx="4164450" cy="30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74"/>
          <p:cNvSpPr txBox="1"/>
          <p:nvPr/>
        </p:nvSpPr>
        <p:spPr>
          <a:xfrm>
            <a:off x="4572000" y="3991200"/>
            <a:ext cx="45720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chemeClr val="accent5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STRES		 Co to je? </a:t>
            </a:r>
            <a:endParaRPr/>
          </a:p>
        </p:txBody>
      </p:sp>
      <p:sp>
        <p:nvSpPr>
          <p:cNvPr id="481" name="Google Shape;481;p74"/>
          <p:cNvSpPr txBox="1"/>
          <p:nvPr/>
        </p:nvSpPr>
        <p:spPr>
          <a:xfrm>
            <a:off x="173325" y="309175"/>
            <a:ext cx="4736100" cy="4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Stres je možné v nejobecnějším pojetí vymezit jako fenomén, který vzniká v důsledku </a:t>
            </a:r>
            <a:r>
              <a:rPr b="1"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nerovnováhy</a:t>
            </a:r>
            <a:r>
              <a:rPr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mezi úrovní nejrůznějších životních </a:t>
            </a:r>
            <a:r>
              <a:rPr b="1"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nároků a adaptivních schopností </a:t>
            </a:r>
            <a:r>
              <a:rPr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člověka je přiměřeným způsobem zvládat.“</a:t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2"/>
                </a:solidFill>
              </a:rPr>
              <a:t>MLČÁK, Zdeněk. </a:t>
            </a:r>
            <a:r>
              <a:rPr i="1" lang="cs" sz="1100">
                <a:solidFill>
                  <a:schemeClr val="dk2"/>
                </a:solidFill>
              </a:rPr>
              <a:t>Psychologie zdraví a nemoci</a:t>
            </a:r>
            <a:r>
              <a:rPr lang="cs" sz="1100">
                <a:solidFill>
                  <a:schemeClr val="dk2"/>
                </a:solidFill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Playfair Display"/>
                <a:ea typeface="Playfair Display"/>
                <a:cs typeface="Playfair Display"/>
                <a:sym typeface="Playfair Display"/>
              </a:rPr>
              <a:t>PŘÍČINY a REAKCE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87" name="Google Shape;487;p75"/>
          <p:cNvSpPr txBox="1"/>
          <p:nvPr>
            <p:ph idx="1" type="body"/>
          </p:nvPr>
        </p:nvSpPr>
        <p:spPr>
          <a:xfrm>
            <a:off x="311700" y="1234050"/>
            <a:ext cx="3999900" cy="2504100"/>
          </a:xfrm>
          <a:prstGeom prst="rect">
            <a:avLst/>
          </a:prstGeom>
          <a:solidFill>
            <a:srgbClr val="EA99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073763"/>
                </a:solidFill>
              </a:rPr>
              <a:t>STRESORY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...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...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...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488" name="Google Shape;488;p75"/>
          <p:cNvSpPr txBox="1"/>
          <p:nvPr>
            <p:ph idx="2" type="body"/>
          </p:nvPr>
        </p:nvSpPr>
        <p:spPr>
          <a:xfrm>
            <a:off x="4832400" y="1234050"/>
            <a:ext cx="3999900" cy="2405700"/>
          </a:xfrm>
          <a:prstGeom prst="rect">
            <a:avLst/>
          </a:prstGeom>
          <a:solidFill>
            <a:srgbClr val="EA99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073763"/>
                </a:solidFill>
              </a:rPr>
              <a:t>REAKCE ORGANISMU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...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...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...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➢"/>
            </a:pPr>
            <a:r>
              <a:rPr b="1" lang="cs" sz="2400">
                <a:solidFill>
                  <a:srgbClr val="073763"/>
                </a:solidFill>
              </a:rPr>
              <a:t>více např. </a:t>
            </a:r>
            <a:r>
              <a:rPr b="1" lang="cs" sz="2400" u="sng">
                <a:solidFill>
                  <a:schemeClr val="hlink"/>
                </a:solidFill>
                <a:hlinkClick r:id="rId3"/>
              </a:rPr>
              <a:t>zde</a:t>
            </a:r>
            <a:r>
              <a:rPr b="1" lang="cs" sz="2400">
                <a:solidFill>
                  <a:srgbClr val="073763"/>
                </a:solidFill>
              </a:rPr>
              <a:t> </a:t>
            </a:r>
            <a:endParaRPr b="1" sz="24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489" name="Google Shape;489;p75"/>
          <p:cNvSpPr txBox="1"/>
          <p:nvPr/>
        </p:nvSpPr>
        <p:spPr>
          <a:xfrm>
            <a:off x="370075" y="3822500"/>
            <a:ext cx="8375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COPING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= behaviorální, kognitivní nebo sociální snahy osoby regulovat, omezovat nebo překonávat vnitřní či vnější napětí plynoucí z interakce osoby a prostředí. Na coping se dá nahlížet jako na dispoziční charakteristiku nebo jako na situační charakteristiku nebo jako interakci obou.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 txBox="1"/>
          <p:nvPr>
            <p:ph idx="1" type="body"/>
          </p:nvPr>
        </p:nvSpPr>
        <p:spPr>
          <a:xfrm>
            <a:off x="457200" y="1162875"/>
            <a:ext cx="50208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Stav, vznikající ze skutečnosti, že jedinec nemohl náležitě uspokojit své potřeby.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 se projevuje nepříjemnými pocity 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nutnost reagovat</a:t>
            </a:r>
            <a:endParaRPr sz="3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96" name="Google Shape;496;p7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97" name="Google Shape;497;p76"/>
          <p:cNvSpPr txBox="1"/>
          <p:nvPr>
            <p:ph type="title"/>
          </p:nvPr>
        </p:nvSpPr>
        <p:spPr>
          <a:xfrm>
            <a:off x="457200" y="253750"/>
            <a:ext cx="50208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98" name="Google Shape;49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7894" y="0"/>
            <a:ext cx="36661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76"/>
          <p:cNvSpPr/>
          <p:nvPr/>
        </p:nvSpPr>
        <p:spPr>
          <a:xfrm>
            <a:off x="3527625" y="3347675"/>
            <a:ext cx="704700" cy="27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7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KOULE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 sz="230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Suis Donc Tu Es</a:t>
            </a:r>
            <a:endParaRPr sz="3000">
              <a:solidFill>
                <a:srgbClr val="9999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 ní?</a:t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06" name="Google Shape;506;p7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07" name="Google Shape;507;p77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EMOČNÍ ZÁTĚŽ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9875" y="54900"/>
            <a:ext cx="6194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 txBox="1"/>
          <p:nvPr>
            <p:ph idx="1" type="body"/>
          </p:nvPr>
        </p:nvSpPr>
        <p:spPr>
          <a:xfrm>
            <a:off x="676650" y="1356527"/>
            <a:ext cx="3822300" cy="3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Úkol č. 1: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Napište tři myšlenky, které považujete z minulé hodiny za důležité z hlediska problematiky zátěžových situací.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Využijte svých poznámek.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13" name="Google Shape;513;p78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si pamatuju?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14" name="Google Shape;514;p78"/>
          <p:cNvSpPr txBox="1"/>
          <p:nvPr>
            <p:ph idx="2" type="body"/>
          </p:nvPr>
        </p:nvSpPr>
        <p:spPr>
          <a:xfrm>
            <a:off x="4645150" y="1356601"/>
            <a:ext cx="3822300" cy="3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Úkol č. 2: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Z jedné z těchto myšlenek vytvořte otevřenou testovou otázku a dejte ji zodpovědět spolužákovi po směru hodinových ručiček.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9"/>
          <p:cNvSpPr txBox="1"/>
          <p:nvPr>
            <p:ph idx="1" type="body"/>
          </p:nvPr>
        </p:nvSpPr>
        <p:spPr>
          <a:xfrm>
            <a:off x="457200" y="846450"/>
            <a:ext cx="8365200" cy="4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Řízené (vědomé) odžití emocí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zveřejnění: “Cítím se nepříjemně, když...”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vědomé ventilování (sportem, prací, svěřením se...)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vědomá kompenzace (sebepéče)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vědomá práce s emocí, naslouchání jí - Kde se vzala? Co mi říká?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Nekontrolované odžití emocí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agrese vůči zdroji - slovní či fyzická - křik, nadávání, ponižování, strkání, facky...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přenesená agrese - vůči náhradnímu cíli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obviňování, hledání viníka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sebeobviňování, snižovaní vlastní hodnoty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potlačení, popření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“vyhnití” - nijak s ní nepracuji a ona nevědomě ovlivňuje mé chování 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1" name="Google Shape;521;p7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22" name="Google Shape;522;p79"/>
          <p:cNvSpPr txBox="1"/>
          <p:nvPr>
            <p:ph type="title"/>
          </p:nvPr>
        </p:nvSpPr>
        <p:spPr>
          <a:xfrm>
            <a:off x="457200" y="253750"/>
            <a:ext cx="8229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8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EMOČNÍ ZÁTĚŽ</a:t>
            </a:r>
            <a:endParaRPr b="1" sz="28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0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ven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dovnitř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*racionalizace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*projekce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*únik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*kompenzace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9" name="Google Shape;529;p8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0" name="Google Shape;530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REAKCE NA FRUSTRACI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1" name="Google Shape;531;p8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*vytváření póz, masek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*náhradní cíl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*rezignace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*regrese/transgrese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*identifikace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cs" sz="1800">
                <a:solidFill>
                  <a:schemeClr val="accent2"/>
                </a:solidFill>
              </a:rPr>
              <a:t>*substituční chování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rgbClr val="0B5394"/>
                </a:solidFill>
              </a:rPr>
              <a:t>více v </a:t>
            </a:r>
            <a:r>
              <a:rPr b="1" lang="cs">
                <a:solidFill>
                  <a:srgbClr val="0B5394"/>
                </a:solidFill>
              </a:rPr>
              <a:t>Řezáč Jaroslav: Sociální psychologie</a:t>
            </a:r>
            <a:endParaRPr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94 dětí ze školky Stanfordovy univerzity</a:t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60. léta 20. století</a:t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vysledován vliv na životní úspěšnost</a:t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DNEŠNÍ POHLED: https://psychologie.cz/marshmallow-test-v-opravne</a:t>
            </a: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/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8" name="Google Shape;538;p8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39" name="Google Shape;539;p81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2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73763"/>
                </a:solidFill>
                <a:highlight>
                  <a:srgbClr val="CFE2F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Na základě videa i vlastních zkušeností a znalostí dejte do souvislostí následující pojmy</a:t>
            </a: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							POTŘEBY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FRUSTRAČNÍ TOLERANCE		NEPŘÍJEMNÉ POCITY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OKAMŽITÉ USPOKOJENÍ			SEBEKONTROLA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SLAST									ODMĚNA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ODLOŽENÍ SLASTI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ÚSPĚCH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46" name="Google Shape;546;p8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47" name="Google Shape;547;p82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3"/>
          <p:cNvSpPr txBox="1"/>
          <p:nvPr>
            <p:ph idx="1" type="body"/>
          </p:nvPr>
        </p:nvSpPr>
        <p:spPr>
          <a:xfrm>
            <a:off x="676650" y="1469576"/>
            <a:ext cx="3822300" cy="312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>
                <a:latin typeface="Playfair Display"/>
                <a:ea typeface="Playfair Display"/>
                <a:cs typeface="Playfair Display"/>
                <a:sym typeface="Playfair Display"/>
              </a:rPr>
              <a:t>DEPRIVACE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3" name="Google Shape;553;p8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nepleteme si</a:t>
            </a:r>
            <a:endParaRPr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4" name="Google Shape;554;p83"/>
          <p:cNvSpPr txBox="1"/>
          <p:nvPr>
            <p:ph idx="2" type="body"/>
          </p:nvPr>
        </p:nvSpPr>
        <p:spPr>
          <a:xfrm>
            <a:off x="4645150" y="1469701"/>
            <a:ext cx="3822300" cy="312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>
                <a:latin typeface="Playfair Display"/>
                <a:ea typeface="Playfair Display"/>
                <a:cs typeface="Playfair Display"/>
                <a:sym typeface="Playfair Display"/>
              </a:rPr>
              <a:t>DEPRESE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55" name="Google Shape;55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9975" y="2132525"/>
            <a:ext cx="4564575" cy="27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175" y="2320275"/>
            <a:ext cx="5988176" cy="23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4"/>
          <p:cNvSpPr txBox="1"/>
          <p:nvPr>
            <p:ph idx="1" type="body"/>
          </p:nvPr>
        </p:nvSpPr>
        <p:spPr>
          <a:xfrm>
            <a:off x="457200" y="1130450"/>
            <a:ext cx="8365200" cy="3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HOUBA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Úkol k videu: 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Vyberte si jednoho z aktérů a odpovězte na příslušnou  otázku: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6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prožívá učitelka?</a:t>
            </a:r>
            <a:endParaRPr b="1" sz="26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6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prožívá Kučera?</a:t>
            </a:r>
            <a:endParaRPr b="1" sz="26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6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prožívají žáci ve třídě?</a:t>
            </a:r>
            <a:endParaRPr b="1" sz="26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9144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layfair Display"/>
              <a:buChar char="➔"/>
            </a:pPr>
            <a:r>
              <a:rPr lang="cs" sz="2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Všímejte si </a:t>
            </a:r>
            <a:r>
              <a:rPr lang="cs" sz="2000" u="sng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emocí</a:t>
            </a:r>
            <a:r>
              <a:rPr lang="cs" sz="2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 jejich změn.</a:t>
            </a:r>
            <a:endParaRPr sz="2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layfair Display"/>
              <a:buChar char="➔"/>
            </a:pPr>
            <a:r>
              <a:rPr lang="cs" sz="2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Všímejte si </a:t>
            </a:r>
            <a:r>
              <a:rPr lang="cs" sz="2000" u="sng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reakcí</a:t>
            </a:r>
            <a:r>
              <a:rPr lang="cs" sz="2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na zátěžovou situaci.</a:t>
            </a:r>
            <a:endParaRPr sz="2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layfair Display"/>
              <a:buChar char="➔"/>
            </a:pPr>
            <a:r>
              <a:rPr lang="cs" sz="20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Svá tvrzení podepřete argumenty (pozorování + znalosti)</a:t>
            </a:r>
            <a:endParaRPr sz="20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63" name="Google Shape;563;p8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 VE ŠKOLE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 txBox="1"/>
          <p:nvPr>
            <p:ph type="title"/>
          </p:nvPr>
        </p:nvSpPr>
        <p:spPr>
          <a:xfrm>
            <a:off x="490250" y="526350"/>
            <a:ext cx="803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solidFill>
                  <a:srgbClr val="0B5394"/>
                </a:solidFill>
              </a:rPr>
              <a:t>Nekázeň vzniká tehdy, </a:t>
            </a:r>
            <a:endParaRPr sz="48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solidFill>
                  <a:srgbClr val="0B5394"/>
                </a:solidFill>
              </a:rPr>
              <a:t>když něco chybí.</a:t>
            </a:r>
            <a:endParaRPr sz="48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FFFF"/>
                </a:solidFill>
              </a:rPr>
              <a:t>❠</a:t>
            </a:r>
            <a:r>
              <a:rPr lang="cs" sz="3600">
                <a:solidFill>
                  <a:srgbClr val="FFFFFF"/>
                </a:solidFill>
              </a:rPr>
              <a:t>Děti se chovají dobře, když můžou. Když se chovají nevhodně, znamená to, že nemůžou. Jejich mozek jim to neumožňuje.” 					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FFFFFF"/>
                </a:solidFill>
              </a:rPr>
              <a:t>Lars Lyster - dětský psycholog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FFFFFF"/>
                </a:solidFill>
              </a:rPr>
              <a:t>in Musíme jim dávat, ne brát, Respekt 16.6.2018</a:t>
            </a:r>
            <a:r>
              <a:rPr lang="cs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76" name="Google Shape;576;p86"/>
          <p:cNvSpPr txBox="1"/>
          <p:nvPr>
            <p:ph idx="4294967295" type="title"/>
          </p:nvPr>
        </p:nvSpPr>
        <p:spPr>
          <a:xfrm>
            <a:off x="821474" y="2060654"/>
            <a:ext cx="75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5400" u="sng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Primární sociální potřeby</a:t>
            </a:r>
            <a:endParaRPr sz="5400">
              <a:solidFill>
                <a:srgbClr val="0B539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7" name="Google Shape;577;p86"/>
          <p:cNvSpPr/>
          <p:nvPr/>
        </p:nvSpPr>
        <p:spPr>
          <a:xfrm>
            <a:off x="379142" y="312232"/>
            <a:ext cx="364200" cy="342000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6"/>
          <p:cNvSpPr/>
          <p:nvPr/>
        </p:nvSpPr>
        <p:spPr>
          <a:xfrm>
            <a:off x="8408076" y="4445619"/>
            <a:ext cx="364200" cy="342000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6"/>
          <p:cNvSpPr/>
          <p:nvPr/>
        </p:nvSpPr>
        <p:spPr>
          <a:xfrm>
            <a:off x="379142" y="4443432"/>
            <a:ext cx="364200" cy="342000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6"/>
          <p:cNvSpPr/>
          <p:nvPr/>
        </p:nvSpPr>
        <p:spPr>
          <a:xfrm>
            <a:off x="8315862" y="312233"/>
            <a:ext cx="364200" cy="342000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7"/>
          <p:cNvSpPr txBox="1"/>
          <p:nvPr>
            <p:ph idx="1" type="body"/>
          </p:nvPr>
        </p:nvSpPr>
        <p:spPr>
          <a:xfrm>
            <a:off x="386576" y="1126819"/>
            <a:ext cx="83634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1. Naše chování je řízeno obecným organizačním principem </a:t>
            </a:r>
            <a:r>
              <a:rPr lang="cs" sz="1500" u="sng">
                <a:solidFill>
                  <a:srgbClr val="002060"/>
                </a:solidFill>
              </a:rPr>
              <a:t>minimalizace ohrožení a maximalizace odměny</a:t>
            </a:r>
            <a:r>
              <a:rPr lang="cs" sz="1500">
                <a:solidFill>
                  <a:srgbClr val="002060"/>
                </a:solidFill>
              </a:rPr>
              <a:t> či libosti (Gordon 2000). 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Poslední výzkumy mozku a poznatky sociální neurovědy ukazují, že to platí pro chování sociální. Tedy že i v našem kontaktu s ostatními lidmi se snažíme vyhýbat se ohrožení a maximalizovat bezpečí, které přináší příjemné pocity.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2. Ukázalo se, že </a:t>
            </a:r>
            <a:r>
              <a:rPr lang="cs" sz="1500" u="sng">
                <a:solidFill>
                  <a:srgbClr val="002060"/>
                </a:solidFill>
              </a:rPr>
              <a:t>sociální zkušenosti</a:t>
            </a:r>
            <a:r>
              <a:rPr lang="cs" sz="1500">
                <a:solidFill>
                  <a:srgbClr val="002060"/>
                </a:solidFill>
              </a:rPr>
              <a:t> používají a </a:t>
            </a:r>
            <a:r>
              <a:rPr lang="cs" sz="1500" u="sng">
                <a:solidFill>
                  <a:srgbClr val="002060"/>
                </a:solidFill>
              </a:rPr>
              <a:t>aktivují stejná mozková propojení, která jsou používaná pro primární potřeby</a:t>
            </a:r>
            <a:r>
              <a:rPr lang="cs" sz="1500">
                <a:solidFill>
                  <a:srgbClr val="002060"/>
                </a:solidFill>
              </a:rPr>
              <a:t> přežití (Lieberman a Eisenberger, 2008). Jinými slovy, sociální potřeby jsou pro mozek totéž jako potřeba jídla či spánku. Při jejich nenaplnění jsou aktivována centra bolesti a my reagujeme silnými emocemi.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3. „</a:t>
            </a:r>
            <a:r>
              <a:rPr i="1" lang="cs" sz="1500">
                <a:solidFill>
                  <a:srgbClr val="002060"/>
                </a:solidFill>
              </a:rPr>
              <a:t>Jsme evolučně nastaveni tak, že potřebujeme být napojeni na ostatní, potřebujeme s nimi být v kontaktu. Po narození je to věc přežití, jak vyrůstáme, jen při dostatku kvalitních vztahů, se můžeme zdravě vyvíjet po emoční, fyzické, intelektuální, duševní i duchovní stránce.” </a:t>
            </a:r>
            <a:r>
              <a:rPr lang="cs" sz="1500">
                <a:solidFill>
                  <a:srgbClr val="002060"/>
                </a:solidFill>
              </a:rPr>
              <a:t>(Brené Brown 2008)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50">
              <a:solidFill>
                <a:srgbClr val="1C4587"/>
              </a:solidFill>
            </a:endParaRPr>
          </a:p>
        </p:txBody>
      </p:sp>
      <p:sp>
        <p:nvSpPr>
          <p:cNvPr id="587" name="Google Shape;587;p87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88" name="Google Shape;588;p87"/>
          <p:cNvSpPr txBox="1"/>
          <p:nvPr>
            <p:ph type="title"/>
          </p:nvPr>
        </p:nvSpPr>
        <p:spPr>
          <a:xfrm>
            <a:off x="1485900" y="253745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 sz="3600">
                <a:solidFill>
                  <a:srgbClr val="00B0F0"/>
                </a:solidFill>
              </a:rPr>
              <a:t>Jsou sociální potřeby primární?</a:t>
            </a:r>
            <a:endParaRPr sz="36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CÍLE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4" name="Google Shape;384;p6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85" name="Google Shape;385;p61"/>
          <p:cNvSpPr txBox="1"/>
          <p:nvPr>
            <p:ph idx="1" type="body"/>
          </p:nvPr>
        </p:nvSpPr>
        <p:spPr>
          <a:xfrm>
            <a:off x="676650" y="1325550"/>
            <a:ext cx="41052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>
                <a:latin typeface="Playfair Display"/>
                <a:ea typeface="Playfair Display"/>
                <a:cs typeface="Playfair Display"/>
                <a:sym typeface="Playfair Display"/>
              </a:rPr>
              <a:t>Porozumět</a:t>
            </a:r>
            <a:r>
              <a:rPr b="1" lang="cs">
                <a:latin typeface="Playfair Display"/>
                <a:ea typeface="Playfair Display"/>
                <a:cs typeface="Playfair Display"/>
                <a:sym typeface="Playfair Display"/>
              </a:rPr>
              <a:t> sobě i vztahům 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>
                <a:latin typeface="Playfair Display"/>
                <a:ea typeface="Playfair Display"/>
                <a:cs typeface="Playfair Display"/>
                <a:sym typeface="Playfair Display"/>
              </a:rPr>
              <a:t>(obzvláště) v pedagogických situacích s využitím poznatků sociální psychologie.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6" name="Google Shape;386;p61"/>
          <p:cNvSpPr txBox="1"/>
          <p:nvPr>
            <p:ph idx="2" type="body"/>
          </p:nvPr>
        </p:nvSpPr>
        <p:spPr>
          <a:xfrm>
            <a:off x="5252575" y="1325625"/>
            <a:ext cx="32148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Proč?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našli vlastní cestu, jak věci dělat, na níž budete spokojení.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8"/>
          <p:cNvSpPr txBox="1"/>
          <p:nvPr>
            <p:ph idx="1" type="body"/>
          </p:nvPr>
        </p:nvSpPr>
        <p:spPr>
          <a:xfrm>
            <a:off x="544075" y="1155525"/>
            <a:ext cx="8363400" cy="3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1. Rozdělte se do skupin tak, aby v každé byli </a:t>
            </a:r>
            <a:r>
              <a:rPr b="1" lang="cs" sz="3000">
                <a:solidFill>
                  <a:srgbClr val="002060"/>
                </a:solidFill>
              </a:rPr>
              <a:t>minimálně 4 členové</a:t>
            </a:r>
            <a:r>
              <a:rPr lang="cs" sz="3000">
                <a:solidFill>
                  <a:srgbClr val="002060"/>
                </a:solidFill>
              </a:rPr>
              <a:t>. 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To je vaše DOMOVSKÁ SKUPINA.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002060"/>
                </a:solidFill>
              </a:rPr>
              <a:t>2. Teď se </a:t>
            </a:r>
            <a:r>
              <a:rPr b="1" lang="cs" sz="3000">
                <a:solidFill>
                  <a:srgbClr val="002060"/>
                </a:solidFill>
              </a:rPr>
              <a:t>rozejděte </a:t>
            </a:r>
            <a:r>
              <a:rPr lang="cs" sz="3000">
                <a:solidFill>
                  <a:srgbClr val="002060"/>
                </a:solidFill>
              </a:rPr>
              <a:t>do čtyř EXPERTNÍCH SKUPIN. 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002060"/>
                </a:solidFill>
              </a:rPr>
              <a:t>V každé expertní skupině je po jednom člověku z každé domovské skupiny.</a:t>
            </a:r>
            <a:endParaRPr sz="3000">
              <a:solidFill>
                <a:srgbClr val="002060"/>
              </a:solidFill>
            </a:endParaRPr>
          </a:p>
        </p:txBody>
      </p:sp>
      <p:sp>
        <p:nvSpPr>
          <p:cNvPr id="595" name="Google Shape;595;p88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96" name="Google Shape;596;p88"/>
          <p:cNvSpPr txBox="1"/>
          <p:nvPr>
            <p:ph type="title"/>
          </p:nvPr>
        </p:nvSpPr>
        <p:spPr>
          <a:xfrm>
            <a:off x="1485900" y="253745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 sz="3600">
                <a:solidFill>
                  <a:srgbClr val="00B0F0"/>
                </a:solidFill>
              </a:rPr>
              <a:t>Expertní a domovské skupiny</a:t>
            </a:r>
            <a:endParaRPr sz="36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9"/>
          <p:cNvSpPr txBox="1"/>
          <p:nvPr>
            <p:ph idx="1" type="body"/>
          </p:nvPr>
        </p:nvSpPr>
        <p:spPr>
          <a:xfrm>
            <a:off x="544075" y="1155525"/>
            <a:ext cx="8363400" cy="3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</a:rPr>
              <a:t>3. Každá expertní skupina má za úkol nastudovat jednu z </a:t>
            </a:r>
            <a:r>
              <a:rPr lang="cs">
                <a:solidFill>
                  <a:srgbClr val="002060"/>
                </a:solidFill>
              </a:rPr>
              <a:t>potřeb tak, aby její členové dokázali poznatky předat v domovské skupině. Po </a:t>
            </a:r>
            <a:r>
              <a:rPr b="1" lang="cs">
                <a:solidFill>
                  <a:srgbClr val="002060"/>
                </a:solidFill>
              </a:rPr>
              <a:t>10 minutách</a:t>
            </a:r>
            <a:r>
              <a:rPr lang="cs">
                <a:solidFill>
                  <a:srgbClr val="002060"/>
                </a:solidFill>
              </a:rPr>
              <a:t> budete v domovské skupině předávat odpovědi na tyto otázky: </a:t>
            </a:r>
            <a:endParaRPr>
              <a:solidFill>
                <a:srgbClr val="002060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lphaLcParenR"/>
            </a:pPr>
            <a:r>
              <a:rPr b="1" lang="cs">
                <a:solidFill>
                  <a:srgbClr val="002060"/>
                </a:solidFill>
              </a:rPr>
              <a:t>V čem potřeba spočívá? </a:t>
            </a:r>
            <a:endParaRPr b="1">
              <a:solidFill>
                <a:srgbClr val="002060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lphaLcParenR"/>
            </a:pPr>
            <a:r>
              <a:rPr b="1" lang="cs">
                <a:solidFill>
                  <a:srgbClr val="002060"/>
                </a:solidFill>
              </a:rPr>
              <a:t>Co ji ve škole/ve třídě naplňuje? Jaké chování učitele?</a:t>
            </a:r>
            <a:endParaRPr b="1">
              <a:solidFill>
                <a:srgbClr val="002060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lphaLcParenR"/>
            </a:pPr>
            <a:r>
              <a:rPr b="1" lang="cs">
                <a:solidFill>
                  <a:srgbClr val="002060"/>
                </a:solidFill>
              </a:rPr>
              <a:t>Jaké chování učitele ve škole/ ve třídě brání jejímu naplňování?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603" name="Google Shape;603;p89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04" name="Google Shape;604;p89"/>
          <p:cNvSpPr txBox="1"/>
          <p:nvPr>
            <p:ph type="title"/>
          </p:nvPr>
        </p:nvSpPr>
        <p:spPr>
          <a:xfrm>
            <a:off x="1485900" y="253745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 sz="3600">
                <a:solidFill>
                  <a:srgbClr val="00B0F0"/>
                </a:solidFill>
              </a:rPr>
              <a:t>Expertní a domovské skupiny</a:t>
            </a:r>
            <a:endParaRPr sz="36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0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11" name="Google Shape;6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00" y="591850"/>
            <a:ext cx="7501561" cy="3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90"/>
          <p:cNvSpPr txBox="1"/>
          <p:nvPr/>
        </p:nvSpPr>
        <p:spPr>
          <a:xfrm>
            <a:off x="4306451" y="4107050"/>
            <a:ext cx="4223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SCARF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primární sociální potřeby dle Davida Rocka (2008)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1"/>
          <p:cNvSpPr txBox="1"/>
          <p:nvPr>
            <p:ph idx="1" type="body"/>
          </p:nvPr>
        </p:nvSpPr>
        <p:spPr>
          <a:xfrm>
            <a:off x="311699" y="371707"/>
            <a:ext cx="36060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800">
                <a:solidFill>
                  <a:srgbClr val="FFFF00"/>
                </a:solidFill>
              </a:rPr>
              <a:t>Model SCARF je akronymem pro primární sociální potřeby: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Statusu</a:t>
            </a:r>
            <a:r>
              <a:rPr lang="cs" sz="1600"/>
              <a:t>, postavení ve skupině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Jistoty</a:t>
            </a:r>
            <a:r>
              <a:rPr lang="cs" sz="1600"/>
              <a:t>, orientace, předvídatelnosti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Autonomie</a:t>
            </a:r>
            <a:r>
              <a:rPr lang="cs" sz="1600"/>
              <a:t>, samostatnosti, svobody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Propojení</a:t>
            </a:r>
            <a:r>
              <a:rPr lang="cs" sz="1600"/>
              <a:t> s ostatními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Spravedlnosti</a:t>
            </a:r>
            <a:r>
              <a:rPr lang="cs" sz="1600"/>
              <a:t>, férového jednání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19" name="Google Shape;619;p9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20" name="Google Shape;62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893" y="607575"/>
            <a:ext cx="3688106" cy="1674708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91"/>
          <p:cNvSpPr txBox="1"/>
          <p:nvPr/>
        </p:nvSpPr>
        <p:spPr>
          <a:xfrm>
            <a:off x="4415883" y="2691161"/>
            <a:ext cx="4289400" cy="2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Šipky ukazují naši reakci na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nenaplňování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těchto potřeb, kdy cítíme ohrožení a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vzdalujeme</a:t>
            </a:r>
            <a:r>
              <a:rPr b="0" i="0" lang="cs" sz="1600" u="none" cap="none" strike="noStrike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či vyhýbáme.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naplňování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máme tendenci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přibližovat</a:t>
            </a:r>
            <a:r>
              <a:rPr b="0" i="0" lang="cs" sz="1600" u="none" cap="none" strike="noStrike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vyhledávat kontakt s těmi, kdo naše potřeby naplňují či vytvářejí prostředí pro jejich naplnění</a:t>
            </a:r>
            <a:r>
              <a:rPr b="0" i="0" lang="cs" sz="1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2"/>
          <p:cNvSpPr txBox="1"/>
          <p:nvPr>
            <p:ph type="title"/>
          </p:nvPr>
        </p:nvSpPr>
        <p:spPr>
          <a:xfrm>
            <a:off x="1485900" y="253749"/>
            <a:ext cx="61722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>
                <a:solidFill>
                  <a:srgbClr val="00B0F0"/>
                </a:solidFill>
              </a:rPr>
              <a:t>ZNÁTE ODPOVĚDI?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628" name="Google Shape;628;p92"/>
          <p:cNvSpPr txBox="1"/>
          <p:nvPr>
            <p:ph idx="1" type="body"/>
          </p:nvPr>
        </p:nvSpPr>
        <p:spPr>
          <a:xfrm>
            <a:off x="579850" y="1106276"/>
            <a:ext cx="83187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i="1" lang="cs" sz="2250"/>
              <a:t>Jen s využitím paměti a svých zápisků odpovězte na následující otázky</a:t>
            </a:r>
            <a:endParaRPr i="1" sz="2250"/>
          </a:p>
          <a:p>
            <a:pPr indent="-2667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100"/>
              <a:buAutoNum type="arabicPeriod"/>
            </a:pPr>
            <a:r>
              <a:rPr lang="cs" sz="2100">
                <a:solidFill>
                  <a:srgbClr val="FFFF00"/>
                </a:solidFill>
              </a:rPr>
              <a:t>O kterých potřebách D. Rock tvrdí, že jsou primární? (můžete si pomoci modelem SCARF)</a:t>
            </a:r>
            <a:endParaRPr sz="2100">
              <a:solidFill>
                <a:srgbClr val="FFFF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100"/>
              <a:buAutoNum type="arabicPeriod"/>
            </a:pPr>
            <a:r>
              <a:rPr lang="cs" sz="2100">
                <a:solidFill>
                  <a:srgbClr val="FFFF00"/>
                </a:solidFill>
              </a:rPr>
              <a:t>Jak reaguje mozek na jejich </a:t>
            </a:r>
            <a:r>
              <a:rPr b="1" lang="cs" sz="2100">
                <a:solidFill>
                  <a:srgbClr val="FFFF00"/>
                </a:solidFill>
              </a:rPr>
              <a:t>nenaplnění</a:t>
            </a:r>
            <a:r>
              <a:rPr lang="cs" sz="2100">
                <a:solidFill>
                  <a:srgbClr val="FFFF00"/>
                </a:solidFill>
              </a:rPr>
              <a:t> a proč?</a:t>
            </a:r>
            <a:endParaRPr sz="2100">
              <a:solidFill>
                <a:srgbClr val="FFFF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00"/>
              </a:buClr>
              <a:buSzPts val="2100"/>
              <a:buAutoNum type="arabicPeriod"/>
            </a:pPr>
            <a:r>
              <a:rPr lang="cs" sz="2100">
                <a:solidFill>
                  <a:srgbClr val="FFFF00"/>
                </a:solidFill>
              </a:rPr>
              <a:t>V čem spočívá potřeba propojení?</a:t>
            </a:r>
            <a:endParaRPr sz="2100">
              <a:solidFill>
                <a:srgbClr val="FFFF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00"/>
              </a:buClr>
              <a:buSzPts val="2100"/>
              <a:buAutoNum type="arabicPeriod"/>
            </a:pPr>
            <a:r>
              <a:rPr lang="cs" sz="2100">
                <a:solidFill>
                  <a:srgbClr val="FFFF00"/>
                </a:solidFill>
              </a:rPr>
              <a:t>Jak může pedagog podporovat naplnění potřeby autonomie?</a:t>
            </a:r>
            <a:endParaRPr sz="2100">
              <a:solidFill>
                <a:srgbClr val="FFFF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cs" sz="2100">
                <a:solidFill>
                  <a:schemeClr val="dk1"/>
                </a:solidFill>
              </a:rPr>
              <a:t>bonus: Proč není jistota čistě sociální potřeba?</a:t>
            </a:r>
            <a:endParaRPr sz="2100">
              <a:solidFill>
                <a:schemeClr val="dk1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1500"/>
              </a:spcBef>
              <a:spcAft>
                <a:spcPts val="750"/>
              </a:spcAft>
              <a:buClr>
                <a:schemeClr val="dk1"/>
              </a:buClr>
              <a:buSzPts val="2100"/>
              <a:buAutoNum type="arabicPeriod"/>
            </a:pPr>
            <a:r>
              <a:rPr lang="cs" sz="2100">
                <a:solidFill>
                  <a:schemeClr val="dk1"/>
                </a:solidFill>
              </a:rPr>
              <a:t>bonus: Které dvě z těchto potřeb mohou být situacně protichůdné?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29" name="Google Shape;629;p92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3"/>
          <p:cNvSpPr txBox="1"/>
          <p:nvPr>
            <p:ph idx="1" type="body"/>
          </p:nvPr>
        </p:nvSpPr>
        <p:spPr>
          <a:xfrm>
            <a:off x="311701" y="371700"/>
            <a:ext cx="81459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50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800">
                <a:solidFill>
                  <a:srgbClr val="FFFF00"/>
                </a:solidFill>
              </a:rPr>
              <a:t>Jiný úhel pohledu na sociální potřeby nabízí psycholožka Jana Nováčková.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800">
                <a:solidFill>
                  <a:srgbClr val="FFFF00"/>
                </a:solidFill>
              </a:rPr>
              <a:t>Aby mohla být zachována </a:t>
            </a:r>
            <a:r>
              <a:rPr b="1" lang="cs" sz="1800">
                <a:solidFill>
                  <a:srgbClr val="FF00FF"/>
                </a:solidFill>
              </a:rPr>
              <a:t>vnitřní motivace</a:t>
            </a:r>
            <a:r>
              <a:rPr b="1" lang="cs" sz="1800">
                <a:solidFill>
                  <a:srgbClr val="FFFF00"/>
                </a:solidFill>
              </a:rPr>
              <a:t> k učení, je potřeba, aby byly splněny tyto podmínky: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600">
              <a:solidFill>
                <a:srgbClr val="FFFF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2400">
                <a:solidFill>
                  <a:srgbClr val="FF00FF"/>
                </a:solidFill>
              </a:rPr>
              <a:t>3 S</a:t>
            </a:r>
            <a:r>
              <a:rPr b="1" lang="cs" sz="2400">
                <a:solidFill>
                  <a:srgbClr val="073763"/>
                </a:solidFill>
              </a:rPr>
              <a:t> VNITŘNÍ MOTIVACE</a:t>
            </a:r>
            <a:endParaRPr b="1" sz="24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400">
              <a:solidFill>
                <a:srgbClr val="073763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★"/>
            </a:pPr>
            <a:r>
              <a:rPr b="1" lang="cs" sz="2400">
                <a:solidFill>
                  <a:srgbClr val="073763"/>
                </a:solidFill>
              </a:rPr>
              <a:t>SVOBODA</a:t>
            </a:r>
            <a:r>
              <a:rPr lang="cs" sz="1800">
                <a:solidFill>
                  <a:srgbClr val="073763"/>
                </a:solidFill>
              </a:rPr>
              <a:t> = možnost rozhodovat o vlastním způsobu učení se a převzít za to zodpovědnost</a:t>
            </a:r>
            <a:endParaRPr sz="1800">
              <a:solidFill>
                <a:srgbClr val="073763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★"/>
            </a:pPr>
            <a:r>
              <a:rPr b="1" lang="cs" sz="2400">
                <a:solidFill>
                  <a:srgbClr val="073763"/>
                </a:solidFill>
              </a:rPr>
              <a:t>SPOLUPRÁCE </a:t>
            </a:r>
            <a:r>
              <a:rPr lang="cs" sz="1800">
                <a:solidFill>
                  <a:srgbClr val="073763"/>
                </a:solidFill>
              </a:rPr>
              <a:t>= možnost pracovat s ostatními při svém učení</a:t>
            </a:r>
            <a:endParaRPr b="1" sz="2400">
              <a:solidFill>
                <a:srgbClr val="073763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★"/>
            </a:pPr>
            <a:r>
              <a:rPr b="1" lang="cs" sz="2400">
                <a:solidFill>
                  <a:srgbClr val="073763"/>
                </a:solidFill>
              </a:rPr>
              <a:t>SMYSL </a:t>
            </a:r>
            <a:r>
              <a:rPr lang="cs" sz="1800">
                <a:solidFill>
                  <a:srgbClr val="073763"/>
                </a:solidFill>
              </a:rPr>
              <a:t>= to, co se učím, musím shledávat užitečným (v širokém chápání významu toho slova), smysluplným už teď (nejen do budoucna)</a:t>
            </a:r>
            <a:endParaRPr b="1" sz="24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36" name="Google Shape;636;p9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4"/>
          <p:cNvSpPr txBox="1"/>
          <p:nvPr>
            <p:ph idx="1" type="body"/>
          </p:nvPr>
        </p:nvSpPr>
        <p:spPr>
          <a:xfrm>
            <a:off x="311700" y="2730700"/>
            <a:ext cx="5998800" cy="17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Výklad k tomuto tématu s mnoha příklady najdete jako krátká videa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seduo.cz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Kurz se jmenuje </a:t>
            </a:r>
            <a:r>
              <a:rPr b="1" lang="cs"/>
              <a:t>Komunikace s lidmi v souladu s fungováním mozku </a:t>
            </a:r>
            <a:r>
              <a:rPr lang="cs"/>
              <a:t>a je zdarma.</a:t>
            </a:r>
            <a:endParaRPr/>
          </a:p>
        </p:txBody>
      </p:sp>
      <p:sp>
        <p:nvSpPr>
          <p:cNvPr id="642" name="Google Shape;642;p94"/>
          <p:cNvSpPr txBox="1"/>
          <p:nvPr/>
        </p:nvSpPr>
        <p:spPr>
          <a:xfrm>
            <a:off x="5199850" y="520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1700" u="sng">
                <a:solidFill>
                  <a:schemeClr val="hlink"/>
                </a:solidFill>
                <a:hlinkClick r:id="rId4"/>
              </a:rPr>
              <a:t>Komunikace s lidmi v souladu s fungováním mozku</a:t>
            </a:r>
            <a:endParaRPr b="1" sz="17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5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49" name="Google Shape;64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00" y="591850"/>
            <a:ext cx="7501561" cy="3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5"/>
          <p:cNvSpPr txBox="1"/>
          <p:nvPr/>
        </p:nvSpPr>
        <p:spPr>
          <a:xfrm>
            <a:off x="4306451" y="4107050"/>
            <a:ext cx="4223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SCARF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primární sociální potřeby dle Davida Rocka (2008)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KOMUNIKACE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7"/>
          <p:cNvSpPr txBox="1"/>
          <p:nvPr>
            <p:ph idx="1" type="body"/>
          </p:nvPr>
        </p:nvSpPr>
        <p:spPr>
          <a:xfrm>
            <a:off x="389400" y="777300"/>
            <a:ext cx="8365200" cy="3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Manželka říká manželovi: 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“Můžeš mi podat noviny?”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Manžel: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“Co ty seš za zpozdilce? Technologie jde pořád dopředu a ty pořád chceš papírový noviny. Na, vezmi si můj iPad.”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Žena si vzala iPad a rozmáčkla s ním pavouka</a:t>
            </a: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 čem spočívá popsané nedorozumění?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se z komunikace dozvídáme o aktérech a jejich vztahu?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2" name="Google Shape;662;p9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"/>
          <p:cNvSpPr txBox="1"/>
          <p:nvPr>
            <p:ph idx="1" type="body"/>
          </p:nvPr>
        </p:nvSpPr>
        <p:spPr>
          <a:xfrm>
            <a:off x="395536" y="1113588"/>
            <a:ext cx="81369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 seminář opravdu seminářem,</a:t>
            </a: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potřebuji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přítomni pozorností i myšlenkami.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přemýšleli, diskutovali, ptali se a oponovali.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přinášeli svá témata, zkušenosti, názory, postřehy.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otevření, vytvářeli si názory a přijímali nové úhly pohledu na známé věci.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chtěli něco odnést, ne jen sedět.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/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3" name="Google Shape;393;p62"/>
          <p:cNvSpPr txBox="1"/>
          <p:nvPr>
            <p:ph type="title"/>
          </p:nvPr>
        </p:nvSpPr>
        <p:spPr>
          <a:xfrm>
            <a:off x="467544" y="3034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V SEMINÁŘI</a:t>
            </a:r>
            <a:endParaRPr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4" name="Google Shape;394;p6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8"/>
          <p:cNvSpPr txBox="1"/>
          <p:nvPr>
            <p:ph idx="1" type="body"/>
          </p:nvPr>
        </p:nvSpPr>
        <p:spPr>
          <a:xfrm>
            <a:off x="344530" y="1193350"/>
            <a:ext cx="8121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co může v komunikaci jít?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Proč komunikujeme?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Kdy </a:t>
            </a: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komunikujeme</a:t>
            </a: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8" name="Google Shape;668;p98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Komunikační záměr 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9"/>
          <p:cNvSpPr txBox="1"/>
          <p:nvPr>
            <p:ph idx="1" type="body"/>
          </p:nvPr>
        </p:nvSpPr>
        <p:spPr>
          <a:xfrm>
            <a:off x="1193250" y="1388050"/>
            <a:ext cx="6879900" cy="905400"/>
          </a:xfrm>
          <a:prstGeom prst="rect">
            <a:avLst/>
          </a:prstGeom>
          <a:solidFill>
            <a:srgbClr val="8E7CC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KÓDOVÁNÍ</a:t>
            </a:r>
            <a:r>
              <a:rPr lang="c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        </a:t>
            </a:r>
            <a:r>
              <a:rPr b="1" lang="c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DEKÓDOVÁNÍ</a:t>
            </a:r>
            <a:r>
              <a:rPr lang="c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5" name="Google Shape;675;p9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76" name="Google Shape;676;p99">
            <a:hlinkClick r:id="rId3"/>
          </p:cNvPr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KONTEXT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7" name="Google Shape;677;p99"/>
          <p:cNvSpPr/>
          <p:nvPr/>
        </p:nvSpPr>
        <p:spPr>
          <a:xfrm>
            <a:off x="3991100" y="1524625"/>
            <a:ext cx="971400" cy="39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99"/>
          <p:cNvSpPr txBox="1"/>
          <p:nvPr/>
        </p:nvSpPr>
        <p:spPr>
          <a:xfrm>
            <a:off x="1242750" y="2566450"/>
            <a:ext cx="68304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společný</a:t>
            </a:r>
            <a:endParaRPr b="1" i="0" sz="2400" u="none" cap="none" strike="noStrike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osobní									osobní</a:t>
            </a:r>
            <a:endParaRPr b="1" i="0" sz="2400" u="none" cap="none" strike="noStrike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0"/>
          <p:cNvSpPr txBox="1"/>
          <p:nvPr>
            <p:ph idx="1" type="body"/>
          </p:nvPr>
        </p:nvSpPr>
        <p:spPr>
          <a:xfrm>
            <a:off x="457200" y="1250100"/>
            <a:ext cx="8365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naděláš!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Ále prosím tě!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si snad děláš srandu!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Seš normální?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Přijď včas.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bys nevěřil, co se mi stalo...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Dneska ti to sluší!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Když myslíš...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řečník “vlastně” sděluje?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 tomu můžu rozumět?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5" name="Google Shape;685;p10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86" name="Google Shape;686;p100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VRSTVY SDĚLENÍ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1"/>
          <p:cNvSpPr txBox="1"/>
          <p:nvPr>
            <p:ph idx="1" type="body"/>
          </p:nvPr>
        </p:nvSpPr>
        <p:spPr>
          <a:xfrm>
            <a:off x="457200" y="1250100"/>
            <a:ext cx="8365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sobě: o své náladě, názorech, hodnotách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sobě ve své sociální roli: názory a hodnoty, které jsou součástí role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vztahu k sobě, kým jsem sám pro sebe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tom druhém: co si o něm myslím, kým pro mne je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našem vztahu: jaký je teď, jaký ho chci mít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svých potřebách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svém záměru (něco získat, někoho přesvědčit...)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3" name="Google Shape;693;p10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94" name="Google Shape;694;p101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čem  (ještě) mluvíme, když něco říkáme?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2"/>
          <p:cNvSpPr txBox="1"/>
          <p:nvPr>
            <p:ph idx="1" type="body"/>
          </p:nvPr>
        </p:nvSpPr>
        <p:spPr>
          <a:xfrm>
            <a:off x="389400" y="395502"/>
            <a:ext cx="8365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pomáhá snižovat pravděpodobnost nedorozumění a vede k efektivní komunikaci?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stejný komunikační kód: používáme slova, kterým rozumíme stejně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systém jako opak chaosu, komunikace má logickou návaznost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posloupnost od celku k detailu, od kontextu ke konkrétnostem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01" name="Google Shape;701;p10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25" y="0"/>
            <a:ext cx="52318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03"/>
          <p:cNvSpPr txBox="1"/>
          <p:nvPr/>
        </p:nvSpPr>
        <p:spPr>
          <a:xfrm>
            <a:off x="5425150" y="550275"/>
            <a:ext cx="35712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Proč to říkám?</a:t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SOKRATOVA SÍTA</a:t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pravda?</a:t>
            </a:r>
            <a:endParaRPr b="1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dobré?</a:t>
            </a:r>
            <a:endParaRPr b="1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užitečné?</a:t>
            </a:r>
            <a:endParaRPr b="1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4"/>
          <p:cNvSpPr txBox="1"/>
          <p:nvPr>
            <p:ph type="title"/>
          </p:nvPr>
        </p:nvSpPr>
        <p:spPr>
          <a:xfrm>
            <a:off x="457200" y="253749"/>
            <a:ext cx="8229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>
                <a:solidFill>
                  <a:schemeClr val="accent5"/>
                </a:solidFill>
              </a:rPr>
              <a:t>Věcné a vztahové signály v komunikaci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713" name="Google Shape;713;p104"/>
          <p:cNvSpPr txBox="1"/>
          <p:nvPr>
            <p:ph idx="1" type="body"/>
          </p:nvPr>
        </p:nvSpPr>
        <p:spPr>
          <a:xfrm>
            <a:off x="676650" y="1290827"/>
            <a:ext cx="3822300" cy="3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VĚCNÉ SIGNÁLY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To, co říkáme o věcech, které jsou předmětem komunikace.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714" name="Google Shape;714;p104"/>
          <p:cNvSpPr txBox="1"/>
          <p:nvPr>
            <p:ph idx="2" type="body"/>
          </p:nvPr>
        </p:nvSpPr>
        <p:spPr>
          <a:xfrm>
            <a:off x="4645150" y="963200"/>
            <a:ext cx="38223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VZTAHOVÉ SIGNÁLY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To, jak svou komunikací a jednáním referujeme o našem vzájemném vztahu.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>
                <a:solidFill>
                  <a:srgbClr val="073763"/>
                </a:solidFill>
              </a:rPr>
              <a:t>vztahová symetrie = </a:t>
            </a:r>
            <a:r>
              <a:rPr i="1" lang="cs" sz="1800">
                <a:solidFill>
                  <a:srgbClr val="073763"/>
                </a:solidFill>
              </a:rPr>
              <a:t>vnímám náš vztah jako partnerský, uvažuju o “nás”</a:t>
            </a:r>
            <a:endParaRPr i="1" sz="18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>
                <a:solidFill>
                  <a:srgbClr val="073763"/>
                </a:solidFill>
              </a:rPr>
              <a:t>vztahová asymetrie = </a:t>
            </a:r>
            <a:r>
              <a:rPr i="1" lang="cs" sz="1800">
                <a:solidFill>
                  <a:srgbClr val="073763"/>
                </a:solidFill>
              </a:rPr>
              <a:t>vnímám náš vztah jako vztah nadřazenost- podřízenost, uvažuju o “já/my” vs. “ty/vy”</a:t>
            </a:r>
            <a:endParaRPr i="1"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5"/>
          <p:cNvSpPr txBox="1"/>
          <p:nvPr>
            <p:ph type="title"/>
          </p:nvPr>
        </p:nvSpPr>
        <p:spPr>
          <a:xfrm>
            <a:off x="457200" y="253749"/>
            <a:ext cx="8229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>
                <a:solidFill>
                  <a:schemeClr val="accent5"/>
                </a:solidFill>
              </a:rPr>
              <a:t>Vztahové války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720" name="Google Shape;720;p105"/>
          <p:cNvSpPr txBox="1"/>
          <p:nvPr>
            <p:ph idx="2" type="body"/>
          </p:nvPr>
        </p:nvSpPr>
        <p:spPr>
          <a:xfrm>
            <a:off x="385175" y="1050250"/>
            <a:ext cx="8082300" cy="3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73763"/>
                </a:solidFill>
              </a:rPr>
              <a:t>Pokud vnímám vztahové signály jako </a:t>
            </a:r>
            <a:r>
              <a:rPr b="1" lang="cs" sz="3000">
                <a:solidFill>
                  <a:srgbClr val="073763"/>
                </a:solidFill>
              </a:rPr>
              <a:t>asymetrické</a:t>
            </a:r>
            <a:r>
              <a:rPr lang="cs" sz="3000">
                <a:solidFill>
                  <a:srgbClr val="073763"/>
                </a:solidFill>
              </a:rPr>
              <a:t>, mám potřebu se bránit, nebo to “vrátit”, tím začínají VZTAHOVÉ VÁLKY.</a:t>
            </a:r>
            <a:endParaRPr sz="30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73763"/>
                </a:solidFill>
              </a:rPr>
              <a:t>Ty se projevují výměnou VZTAHOVÝCH AGRESÍ.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6"/>
          <p:cNvSpPr txBox="1"/>
          <p:nvPr>
            <p:ph type="title"/>
          </p:nvPr>
        </p:nvSpPr>
        <p:spPr>
          <a:xfrm>
            <a:off x="311700" y="287800"/>
            <a:ext cx="8434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Vztahové agrese (signály asymetrie) v komunikaci</a:t>
            </a:r>
            <a:endParaRPr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726" name="Google Shape;726;p106"/>
          <p:cNvSpPr txBox="1"/>
          <p:nvPr>
            <p:ph idx="1" type="body"/>
          </p:nvPr>
        </p:nvSpPr>
        <p:spPr>
          <a:xfrm>
            <a:off x="311700" y="969850"/>
            <a:ext cx="85206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HODNOCENÍ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VĚŠTĚNÍ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MENTOROVÁNÍ, NEVYŽÁDANÉ DOBRÉ RADY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POPÍRÁNÍ VIDĚNÍ SVĚTA DRUHÝCH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IRONIE, SARKASMUS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OTÁZKA S JEDINOU SPRÁVNOU ODPOVĚDÍ (bez správné odpovědi)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7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nenásilná komunikace (Marshall B. Rosenberg)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asertivita (Tomáš Novák, Věra Capponi)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psychická manipulace (Isabelle Nazare-Aga)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komunikační judo/aikido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win-win strategie, vyjednávání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vztahové agrese (Michal Dubec aj.)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3" name="Google Shape;733;p10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34" name="Google Shape;734;p107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4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 googlit, chci-li se naučit lépe komunikovat|?</a:t>
            </a:r>
            <a:endParaRPr b="1" sz="24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</a:t>
            </a: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mluvíme o něčem, co už jste probrali jinde.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 mluvíme o něčem, co vám připadá nepoužitelné, moc teoretické, bez kontaktu s praxí.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...vám to nedává smysl.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...nesouhlasíte či máte jinou zkušenost.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...potřebujete něco jinak.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401" name="Google Shape;401;p6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02" name="Google Shape;402;p6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OZVĚTE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8"/>
          <p:cNvSpPr txBox="1"/>
          <p:nvPr>
            <p:ph type="title"/>
          </p:nvPr>
        </p:nvSpPr>
        <p:spPr>
          <a:xfrm>
            <a:off x="311700" y="287800"/>
            <a:ext cx="8434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Další související pojmy a jevy</a:t>
            </a:r>
            <a:endParaRPr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740" name="Google Shape;740;p108"/>
          <p:cNvSpPr txBox="1"/>
          <p:nvPr>
            <p:ph idx="1" type="body"/>
          </p:nvPr>
        </p:nvSpPr>
        <p:spPr>
          <a:xfrm>
            <a:off x="311700" y="969850"/>
            <a:ext cx="85206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vedení x řízení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amygdalický únos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POPISNÝ JAZYK → odkaz na pravidlo (dohodu), vyjádření pocitu či potřeby → prostor pro odpověď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mělký a hluboký zásah do SCARFu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RODIČ - DÍTĚ - DOSPĚLÝ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9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co mi jde? Co chci, aby se stalo?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už nechci? Kam už nechci, aby to zašlo? 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potřebuju? A o co v té souvislosti žádám druhého?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mi ten druhý sděluje? Co potřebuje?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 se cítím? A proč - co je zdrojem mých pocitů?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None/>
            </a:pPr>
            <a:r>
              <a:t/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oprávněný požadavek, nebo žádost o laskavost?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Nakolik vychází mé porozumění ze mne a nakolik z toho, co mi druhý říká?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to, co chci říct užitečné pro druhého, nebo to říkám kvůli sobě?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47" name="Google Shape;747;p10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48" name="Google Shape;748;p109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Užitečné otázky </a:t>
            </a:r>
            <a:r>
              <a:rPr b="1" lang="cs" sz="18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 komunikační mistrovství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10"/>
          <p:cNvSpPr txBox="1"/>
          <p:nvPr>
            <p:ph idx="1" type="body"/>
          </p:nvPr>
        </p:nvSpPr>
        <p:spPr>
          <a:xfrm>
            <a:off x="467550" y="827150"/>
            <a:ext cx="82089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27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05436A"/>
              </a:buClr>
              <a:buSzPts val="2100"/>
              <a:buFont typeface="Noto Sans Symbols"/>
              <a:buChar char="∗"/>
            </a:pPr>
            <a:r>
              <a:rPr b="1" i="1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haló efekt</a:t>
            </a:r>
            <a:r>
              <a:rPr b="1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– celkový pohled na druhého je redukován na hodnocení nějakého, většinou výrazného ( ne však podstatného ) znaku osoby </a:t>
            </a:r>
            <a:endParaRPr b="0" i="0" sz="21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5527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436A"/>
              </a:buClr>
              <a:buSzPts val="2100"/>
              <a:buFont typeface="Noto Sans Symbols"/>
              <a:buChar char="∗"/>
            </a:pPr>
            <a:r>
              <a:rPr b="1" i="1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subjektivní logika</a:t>
            </a:r>
            <a:r>
              <a:rPr b="0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– tendence vidět a zvláště hodnotit podle toho, jak se to mu samotnému jeví „logické“efekt </a:t>
            </a:r>
            <a:r>
              <a:rPr b="0" i="1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shovívavosti</a:t>
            </a:r>
            <a:r>
              <a:rPr b="0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dobroty – tendence „nadržovat“ lidem, které mám rád; naopak funguje </a:t>
            </a:r>
            <a:r>
              <a:rPr b="0" i="1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efekt přísnosti</a:t>
            </a:r>
            <a:endParaRPr b="0" i="0" sz="21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5527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436A"/>
              </a:buClr>
              <a:buSzPts val="2100"/>
              <a:buFont typeface="Noto Sans Symbols"/>
              <a:buChar char="∗"/>
            </a:pPr>
            <a:r>
              <a:rPr b="1" i="1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chyba centrální tendence</a:t>
            </a:r>
            <a:r>
              <a:rPr b="1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– přiřazování pozorovaných vlastností a projevů k nepříliš diferencovaným typům („škatulkování“ – dobří, špatní, ti ostatní) </a:t>
            </a:r>
            <a:endParaRPr sz="2100"/>
          </a:p>
          <a:p>
            <a:pPr indent="-25527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436A"/>
              </a:buClr>
              <a:buSzPts val="2100"/>
              <a:buFont typeface="Noto Sans Symbols"/>
              <a:buChar char="∗"/>
            </a:pPr>
            <a:r>
              <a:rPr b="1" i="1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předsudky</a:t>
            </a:r>
            <a:r>
              <a:rPr b="0" i="0" lang="cs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– podvědomé tendence pramenící z dávno utvořených předpojatostí vůči člověku, národnosti, pohlaví – nezdůvodněné, nepodložené, ale celkem pevné postoje.</a:t>
            </a:r>
            <a:endParaRPr b="0" i="0" sz="21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4" name="Google Shape;754;p110"/>
          <p:cNvSpPr txBox="1"/>
          <p:nvPr>
            <p:ph type="title"/>
          </p:nvPr>
        </p:nvSpPr>
        <p:spPr>
          <a:xfrm>
            <a:off x="457200" y="253746"/>
            <a:ext cx="82296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b="0" i="0" lang="cs" sz="3959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Percepční stereotypy</a:t>
            </a:r>
            <a:endParaRPr b="0" i="0" sz="3959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1"/>
          <p:cNvSpPr txBox="1"/>
          <p:nvPr>
            <p:ph idx="1" type="body"/>
          </p:nvPr>
        </p:nvSpPr>
        <p:spPr>
          <a:xfrm>
            <a:off x="467544" y="843558"/>
            <a:ext cx="82089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05436A"/>
              </a:buClr>
              <a:buSzPts val="2400"/>
              <a:buFont typeface="Noto Sans Symbols"/>
              <a:buChar char="∗"/>
            </a:pPr>
            <a:r>
              <a:rPr b="1" i="1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tradice</a:t>
            </a:r>
            <a:r>
              <a:rPr b="0" i="0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– lidová moudrost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436A"/>
              </a:buClr>
              <a:buSzPts val="2400"/>
              <a:buFont typeface="Noto Sans Symbols"/>
              <a:buChar char="∗"/>
            </a:pPr>
            <a:r>
              <a:rPr b="1" i="1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vulgarizace</a:t>
            </a:r>
            <a:r>
              <a:rPr b="0" i="0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– neoprávněné neopodstatněné zjednodušení určitých poznatků, principů atd. </a:t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436A"/>
              </a:buClr>
              <a:buSzPts val="2400"/>
              <a:buFont typeface="Noto Sans Symbols"/>
              <a:buChar char="∗"/>
            </a:pPr>
            <a:r>
              <a:rPr b="1" i="1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chyba kontrastu </a:t>
            </a:r>
            <a:r>
              <a:rPr b="0" i="0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– všímáme si na druhých toho, co považujeme (mnohdy chybně) za protikladné k vlastním charakteristikám, často to bývá vlastnost, kterou máme u sebe ve „slepé skvrně“</a:t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436A"/>
              </a:buClr>
              <a:buSzPts val="2400"/>
              <a:buFont typeface="Noto Sans Symbols"/>
              <a:buChar char="∗"/>
            </a:pPr>
            <a:r>
              <a:rPr b="1" i="0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negativismus</a:t>
            </a:r>
            <a:r>
              <a:rPr b="0" i="0" lang="c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– tendence dávat větší váhu a věnovat pozornost negativním vlastnostem a informacím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60" name="Google Shape;760;p111"/>
          <p:cNvSpPr txBox="1"/>
          <p:nvPr>
            <p:ph type="title"/>
          </p:nvPr>
        </p:nvSpPr>
        <p:spPr>
          <a:xfrm>
            <a:off x="457200" y="253746"/>
            <a:ext cx="82296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b="0" i="0" lang="cs" sz="3959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Percepční stereotypy</a:t>
            </a:r>
            <a:endParaRPr b="0" i="0" sz="3959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12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KONFORMITA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3"/>
          <p:cNvSpPr txBox="1"/>
          <p:nvPr>
            <p:ph idx="1" type="body"/>
          </p:nvPr>
        </p:nvSpPr>
        <p:spPr>
          <a:xfrm>
            <a:off x="311700" y="705500"/>
            <a:ext cx="5998800" cy="6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Co byste </a:t>
            </a:r>
            <a:r>
              <a:rPr lang="cs" u="sng">
                <a:solidFill>
                  <a:schemeClr val="hlink"/>
                </a:solidFill>
                <a:hlinkClick r:id="rId4"/>
              </a:rPr>
              <a:t>dělali vy?</a:t>
            </a:r>
            <a:endParaRPr/>
          </a:p>
        </p:txBody>
      </p:sp>
      <p:sp>
        <p:nvSpPr>
          <p:cNvPr id="771" name="Google Shape;771;p113"/>
          <p:cNvSpPr txBox="1"/>
          <p:nvPr/>
        </p:nvSpPr>
        <p:spPr>
          <a:xfrm>
            <a:off x="2406325" y="3981075"/>
            <a:ext cx="6218100" cy="6051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</a:rPr>
              <a:t>https://manipulatori.cz/iracionalni-konformita-proc-podlehame-tlaku-okoli/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14"/>
          <p:cNvSpPr txBox="1"/>
          <p:nvPr>
            <p:ph idx="1" type="body"/>
          </p:nvPr>
        </p:nvSpPr>
        <p:spPr>
          <a:xfrm>
            <a:off x="351475" y="1593275"/>
            <a:ext cx="8613600" cy="306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FF00"/>
                </a:solidFill>
              </a:rPr>
              <a:t>Co to je?</a:t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FF00"/>
                </a:solidFill>
              </a:rPr>
              <a:t>Proč to je?</a:t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FF00"/>
                </a:solidFill>
              </a:rPr>
              <a:t>Jak to souvisí s ...?</a:t>
            </a:r>
            <a:endParaRPr sz="3000">
              <a:solidFill>
                <a:srgbClr val="FFFF00"/>
              </a:solidFill>
            </a:endParaRPr>
          </a:p>
        </p:txBody>
      </p:sp>
      <p:sp>
        <p:nvSpPr>
          <p:cNvPr id="777" name="Google Shape;777;p11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Konformita 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15"/>
          <p:cNvSpPr txBox="1"/>
          <p:nvPr>
            <p:ph idx="1" type="body"/>
          </p:nvPr>
        </p:nvSpPr>
        <p:spPr>
          <a:xfrm>
            <a:off x="284400" y="1193350"/>
            <a:ext cx="8575200" cy="350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AUTORITA </a:t>
            </a:r>
            <a:r>
              <a:rPr lang="cs" sz="1700">
                <a:solidFill>
                  <a:schemeClr val="accent5"/>
                </a:solidFill>
              </a:rPr>
              <a:t>Hojně využívaným je princip autority. Lidé ochotně a rádi naslouchají důvěryhodným expertům nebo těm, kteří jako experti vypadají.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SYMPATIE. </a:t>
            </a:r>
            <a:r>
              <a:rPr lang="cs" sz="1700">
                <a:solidFill>
                  <a:schemeClr val="accent5"/>
                </a:solidFill>
              </a:rPr>
              <a:t>Na sympatické osoby přece jen reagujeme pozitivněji.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KONZISTENCE </a:t>
            </a:r>
            <a:r>
              <a:rPr lang="cs" sz="1700">
                <a:solidFill>
                  <a:schemeClr val="accent5"/>
                </a:solidFill>
              </a:rPr>
              <a:t>Snažíme se chovat konzistentně. Lidé mají tendenci držet se toho názoru, který si již vybrali dříve.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SOCIÁLNÍ POTVRZENÍ či SKUPINOVÝ TLAK </a:t>
            </a:r>
            <a:r>
              <a:rPr lang="cs" sz="1700">
                <a:solidFill>
                  <a:schemeClr val="accent5"/>
                </a:solidFill>
              </a:rPr>
              <a:t>Znamená mimo jiné také naší vyšší důvěru v to, co je populární. Jako důvěryhodnější hodnotíme věci, které podporují lidé, jimž věříme.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RECIPROCITA </a:t>
            </a:r>
            <a:r>
              <a:rPr lang="cs" sz="1700">
                <a:solidFill>
                  <a:schemeClr val="accent5"/>
                </a:solidFill>
              </a:rPr>
              <a:t>Chováme se reciprocičně, máme tedy tendenci cítit povinnost kladně oplatit to, co jsme dostali.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VZÁCNOST či EXKLUZIVITA </a:t>
            </a:r>
            <a:r>
              <a:rPr lang="cs" sz="1700">
                <a:solidFill>
                  <a:schemeClr val="accent5"/>
                </a:solidFill>
              </a:rPr>
              <a:t>Ceníme toho, co je vzácné. Tato vzácnost je mnohdy využívána v marketingu, představujícímu produkt jako </a:t>
            </a:r>
            <a:endParaRPr sz="1700">
              <a:solidFill>
                <a:schemeClr val="accent5"/>
              </a:solidFill>
            </a:endParaRPr>
          </a:p>
          <a:p>
            <a:pPr indent="0" lvl="0" marL="3200400" rtl="0" algn="r">
              <a:spcBef>
                <a:spcPts val="48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000000"/>
                </a:solidFill>
              </a:rPr>
              <a:t>CIALDINI, Robert B. Vliv: síla přesvědčování</a:t>
            </a:r>
            <a:r>
              <a:rPr lang="cs" sz="1700">
                <a:solidFill>
                  <a:schemeClr val="accent5"/>
                </a:solidFill>
              </a:rPr>
              <a:t> a manipulace.exkluzivní, unikátní atd.</a:t>
            </a:r>
            <a:endParaRPr sz="1700">
              <a:solidFill>
                <a:schemeClr val="accent5"/>
              </a:solidFill>
            </a:endParaRPr>
          </a:p>
        </p:txBody>
      </p:sp>
      <p:sp>
        <p:nvSpPr>
          <p:cNvPr id="783" name="Google Shape;783;p115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3700">
                <a:solidFill>
                  <a:srgbClr val="FFFFFF"/>
                </a:solidFill>
              </a:rPr>
              <a:t>Principy konformního chování</a:t>
            </a:r>
            <a:endParaRPr b="1" sz="3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6"/>
          <p:cNvSpPr txBox="1"/>
          <p:nvPr>
            <p:ph idx="1" type="body"/>
          </p:nvPr>
        </p:nvSpPr>
        <p:spPr>
          <a:xfrm>
            <a:off x="284400" y="1193350"/>
            <a:ext cx="8575200" cy="350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AUTORITA Hojně využívaným je princip autority. Lidé ochotně a rádi naslouchají důvěryhodným expertům nebo těm, kteří jako experti vypadají.</a:t>
            </a:r>
            <a:endParaRPr sz="1700">
              <a:solidFill>
                <a:srgbClr val="FF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SYMPATIE</a:t>
            </a:r>
            <a:r>
              <a:rPr lang="cs" sz="1700">
                <a:solidFill>
                  <a:srgbClr val="FFFF00"/>
                </a:solidFill>
              </a:rPr>
              <a:t>. Na sympatické osoby přece jen reagujeme pozitivněji.</a:t>
            </a:r>
            <a:endParaRPr sz="1700">
              <a:solidFill>
                <a:srgbClr val="FF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KONZISTENCE Snažíme se chovat konzistentně. Lidé mají tendenci držet se toho názoru, který si již vybrali dříve.</a:t>
            </a:r>
            <a:endParaRPr sz="1700">
              <a:solidFill>
                <a:srgbClr val="FF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SOCIÁLNÍ POTVRZENÍ či SKUPINOVÝ TLAK Znamená mimo jiné také naší vyšší důvěru v to, co je populární. Jako důvěryhodnější hodnotíme věci, které podporují lidé, jimž věříme.</a:t>
            </a:r>
            <a:endParaRPr sz="1700">
              <a:solidFill>
                <a:srgbClr val="FF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RECIPROCITA Chováme se reciprocičně, máme tedy tendenci cítit povinnost kladně oplatit to, co jsme dostali.</a:t>
            </a:r>
            <a:endParaRPr sz="1700">
              <a:solidFill>
                <a:srgbClr val="FF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AutoNum type="arabicPeriod"/>
            </a:pPr>
            <a:r>
              <a:rPr lang="cs" sz="1700">
                <a:solidFill>
                  <a:srgbClr val="FFFF00"/>
                </a:solidFill>
              </a:rPr>
              <a:t>VZÁCNOST či EXKLUZIVITA Ceníme toho, co je vzácné. Tato vzácnost je mnohdy využívána v marketingu, představujícímu produkt jako </a:t>
            </a:r>
            <a:endParaRPr sz="1700">
              <a:solidFill>
                <a:srgbClr val="FFFF00"/>
              </a:solidFill>
            </a:endParaRPr>
          </a:p>
          <a:p>
            <a:pPr indent="0" lvl="0" marL="3200400" rtl="0" algn="r">
              <a:spcBef>
                <a:spcPts val="48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000000"/>
                </a:solidFill>
              </a:rPr>
              <a:t>CIALDINI, Robert B. Vliv: síla přesvědčování</a:t>
            </a:r>
            <a:r>
              <a:rPr lang="cs" sz="1700">
                <a:solidFill>
                  <a:schemeClr val="accent5"/>
                </a:solidFill>
              </a:rPr>
              <a:t> a manipulace.exkluzivní, unikátní atd.</a:t>
            </a:r>
            <a:endParaRPr sz="1700">
              <a:solidFill>
                <a:schemeClr val="accent5"/>
              </a:solidFill>
            </a:endParaRPr>
          </a:p>
        </p:txBody>
      </p:sp>
      <p:sp>
        <p:nvSpPr>
          <p:cNvPr id="789" name="Google Shape;789;p116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3700">
                <a:solidFill>
                  <a:srgbClr val="FFFFFF"/>
                </a:solidFill>
              </a:rPr>
              <a:t>Principy konformního chování</a:t>
            </a:r>
            <a:endParaRPr b="1" sz="3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17"/>
          <p:cNvSpPr txBox="1"/>
          <p:nvPr>
            <p:ph idx="1" type="body"/>
          </p:nvPr>
        </p:nvSpPr>
        <p:spPr>
          <a:xfrm>
            <a:off x="457200" y="1056850"/>
            <a:ext cx="8425200" cy="38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Co je zakladním principem konformního chování?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Jak se konformita projevuje při šikaně?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Jak se jmenuje první fáze skupinové dynamiky a co je pro ni charakteristické?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Co jsou percepční stereotypy a jak omezit jejich vliv při sociální percepci?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Napište alespoň 4 charakteristiky vymezující sociální skupinu.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Jak souvisí sociální role a sociální skupina?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"/>
              <a:t>Jaké jsou sociální potřeby v modelu SCARF?</a:t>
            </a:r>
            <a:endParaRPr/>
          </a:p>
        </p:txBody>
      </p:sp>
      <p:sp>
        <p:nvSpPr>
          <p:cNvPr id="795" name="Google Shape;795;p117"/>
          <p:cNvSpPr txBox="1"/>
          <p:nvPr>
            <p:ph type="title"/>
          </p:nvPr>
        </p:nvSpPr>
        <p:spPr>
          <a:xfrm>
            <a:off x="457200" y="253749"/>
            <a:ext cx="8229600" cy="80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Otestujte se...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..nerozumíte.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vědět víc.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jít víc do hloubky.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téma propojit se svou zkušeností.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409" name="Google Shape;409;p6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10" name="Google Shape;410;p6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PTEJTE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8"/>
          <p:cNvSpPr txBox="1"/>
          <p:nvPr>
            <p:ph idx="1" type="body"/>
          </p:nvPr>
        </p:nvSpPr>
        <p:spPr>
          <a:xfrm>
            <a:off x="417650" y="1418400"/>
            <a:ext cx="7862400" cy="31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je tvořen dvěma nebo více osobami, hrajícími vzájemně se doplňující a podmiňující </a:t>
            </a:r>
            <a:r>
              <a:rPr lang="cs" sz="16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role</a:t>
            </a: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skládá se z částí, které mají strukturální či funkční význam, což je odděluje od samotných jedinců i od náhodného shromáždění osob;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členy skupiny spojuje vzájemná </a:t>
            </a:r>
            <a:r>
              <a:rPr lang="cs" sz="16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komunikace</a:t>
            </a: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600">
                <a:solidFill>
                  <a:srgbClr val="0B008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normy</a:t>
            </a: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vzájemná očekávání a společně vykonávaná činnost;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členové mezi sebou mají emocionální vazby;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členové skupiny jsou na sobě vzájemně závislí a mají jistou identitu se skupinou;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členové jsou v pravidelné interakci;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AutoNum type="arabicPeriod"/>
            </a:pPr>
            <a:r>
              <a:rPr lang="c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členové se sami za skupinu považují.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VÝROST, Jozef. </a:t>
            </a:r>
            <a:r>
              <a:rPr i="1" lang="cs" sz="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Sociální psychologie</a:t>
            </a:r>
            <a:r>
              <a:rPr lang="cs" sz="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rgbClr val="00B0F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118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Znaky sociální skupiny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9"/>
          <p:cNvSpPr txBox="1"/>
          <p:nvPr>
            <p:ph idx="1" type="body"/>
          </p:nvPr>
        </p:nvSpPr>
        <p:spPr>
          <a:xfrm>
            <a:off x="348275" y="1155525"/>
            <a:ext cx="8266500" cy="343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/>
              <a:t>Řezáč, Jaroslav: Sociální psychologie, Paido 1998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cs" sz="2300"/>
              <a:t>Výrost, I., Slaměník, J.: Sociální psychologie, Grada 2008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2300"/>
              <a:t>Helus, Z.: Sociální psychologie pro pedagogy.Grada 2015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Ivan Slaměník</a:t>
            </a:r>
            <a:r>
              <a:rPr lang="cs" sz="110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Jozef Výrost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19"/>
          <p:cNvSpPr txBox="1"/>
          <p:nvPr>
            <p:ph type="title"/>
          </p:nvPr>
        </p:nvSpPr>
        <p:spPr>
          <a:xfrm>
            <a:off x="457200" y="253749"/>
            <a:ext cx="7932000" cy="78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Doporučená literatura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0"/>
          <p:cNvSpPr txBox="1"/>
          <p:nvPr>
            <p:ph idx="1" type="body"/>
          </p:nvPr>
        </p:nvSpPr>
        <p:spPr>
          <a:xfrm>
            <a:off x="348275" y="1155525"/>
            <a:ext cx="4053000" cy="343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-"/>
            </a:pPr>
            <a:r>
              <a:rPr lang="cs"/>
              <a:t>nejen k opakování sociální psychologie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"/>
              <a:t>je to názorné, přehledné, </a:t>
            </a:r>
            <a:r>
              <a:rPr b="1" lang="cs"/>
              <a:t>odborné</a:t>
            </a:r>
            <a:r>
              <a:rPr lang="cs"/>
              <a:t>, výstižné...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-"/>
            </a:pPr>
            <a:r>
              <a:rPr lang="cs"/>
              <a:t>a jsou tam obrázky :-)</a:t>
            </a:r>
            <a:endParaRPr/>
          </a:p>
        </p:txBody>
      </p:sp>
      <p:sp>
        <p:nvSpPr>
          <p:cNvPr id="813" name="Google Shape;813;p120"/>
          <p:cNvSpPr txBox="1"/>
          <p:nvPr>
            <p:ph type="title"/>
          </p:nvPr>
        </p:nvSpPr>
        <p:spPr>
          <a:xfrm>
            <a:off x="457200" y="253749"/>
            <a:ext cx="7932000" cy="78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Velmi doporučená literatura</a:t>
            </a:r>
            <a:endParaRPr/>
          </a:p>
        </p:txBody>
      </p:sp>
      <p:pic>
        <p:nvPicPr>
          <p:cNvPr id="814" name="Google Shape;814;p120"/>
          <p:cNvPicPr preferRelativeResize="0"/>
          <p:nvPr/>
        </p:nvPicPr>
        <p:blipFill rotWithShape="1">
          <a:blip r:embed="rId3">
            <a:alphaModFix/>
          </a:blip>
          <a:srcRect b="2219" l="866" r="-13415" t="6830"/>
          <a:stretch/>
        </p:blipFill>
        <p:spPr>
          <a:xfrm rot="5400000">
            <a:off x="4654886" y="1451411"/>
            <a:ext cx="4142975" cy="3325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1"/>
          <p:cNvSpPr txBox="1"/>
          <p:nvPr>
            <p:ph type="title"/>
          </p:nvPr>
        </p:nvSpPr>
        <p:spPr>
          <a:xfrm>
            <a:off x="572284" y="526350"/>
            <a:ext cx="8434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">
                <a:solidFill>
                  <a:schemeClr val="accent5"/>
                </a:solidFill>
              </a:rPr>
              <a:t>Zadání závěrečné práce </a:t>
            </a:r>
            <a:endParaRPr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">
                <a:solidFill>
                  <a:schemeClr val="accent5"/>
                </a:solidFill>
              </a:rPr>
              <a:t>ze sociální psychologie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22"/>
          <p:cNvSpPr txBox="1"/>
          <p:nvPr>
            <p:ph idx="1" type="subTitle"/>
          </p:nvPr>
        </p:nvSpPr>
        <p:spPr>
          <a:xfrm>
            <a:off x="265500" y="681948"/>
            <a:ext cx="40452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</a:pPr>
            <a:r>
              <a:rPr lang="cs" sz="2400">
                <a:solidFill>
                  <a:srgbClr val="FFFF00"/>
                </a:solidFill>
              </a:rPr>
              <a:t>Zadání závěrečné práce vychází z cíle semináře a snaží se ověřit jeho dosažení (důkaz o učení):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2000"/>
              <a:t>Naučit se přemýšlet o sobě a o pedagogických situacích a lépe jim porozumět s využitím psychologických poznatků.</a:t>
            </a:r>
            <a:endParaRPr sz="2000"/>
          </a:p>
        </p:txBody>
      </p:sp>
      <p:sp>
        <p:nvSpPr>
          <p:cNvPr id="825" name="Google Shape;825;p122"/>
          <p:cNvSpPr txBox="1"/>
          <p:nvPr>
            <p:ph idx="2" type="body"/>
          </p:nvPr>
        </p:nvSpPr>
        <p:spPr>
          <a:xfrm>
            <a:off x="4939500" y="444700"/>
            <a:ext cx="3837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Popište situaci ze své pedagogické praxe, která obsahuje interakci a která vás nějak ovlivnila (vzbudila vaše emoce).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cs"/>
              <a:t>Tuto situaci rozeberte s využitím poznatků ze sociální psychologie.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cs"/>
              <a:t>Prokažte tím porozumění vztahům i motivům aktérů.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3"/>
          <p:cNvSpPr txBox="1"/>
          <p:nvPr>
            <p:ph idx="1" type="body"/>
          </p:nvPr>
        </p:nvSpPr>
        <p:spPr>
          <a:xfrm>
            <a:off x="457200" y="915975"/>
            <a:ext cx="83652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formální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odevzdaná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 papíře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nejpozději předposlední hodinu semináře, tj.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3.12.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rozsah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nepřesáhne 2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strany A4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je psán spisovně, bez chyb a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využívá odborný jazyk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obsahuje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peer hodnocení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autor práce není zodpovědný za jeho kvalitu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obsahová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zahrnuje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popis situace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(s podstatným kontextem) +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psychologickou analýzu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toho, co se tam děje + odkazy na použitou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literaturu a zdroje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1800">
                <a:solidFill>
                  <a:srgbClr val="073763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Pokud nebude naplněno některé z těchto kritérií, práce nebude přijata. </a:t>
            </a:r>
            <a:endParaRPr b="1" sz="1800">
              <a:solidFill>
                <a:srgbClr val="073763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vám něco brání v jejich naplnění, ozvěte se včas (alespoň týden před termínem odevzdání) a domluvíme se na řešení.</a:t>
            </a:r>
            <a:endParaRPr b="1"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2" name="Google Shape;832;p12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33" name="Google Shape;833;p123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Kritéria hodnocení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4"/>
          <p:cNvSpPr txBox="1"/>
          <p:nvPr>
            <p:ph idx="1" type="body"/>
          </p:nvPr>
        </p:nvSpPr>
        <p:spPr>
          <a:xfrm>
            <a:off x="457200" y="915975"/>
            <a:ext cx="8365200" cy="3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kvalitativní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AutoNum type="arabicPeriod"/>
            </a:pP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popis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	- je maximálně objektivní, neobsahuje hodnotící soudy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stručný, ale obsahuje podstatné informace i kontext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interpretace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používá odborný jazyk, terminologii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situace je správně “diagnostikována” a úsudek podložen relevantními odbornými argumenty (Je z nich jasné, na základě, čeho usuzujete, jak jste zjistil/a to, co tvrdíte, apod.)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je vnitřně soudržný, myšlenky jsou formulovány srozumitelně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0" name="Google Shape;840;p12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41" name="Google Shape;841;p124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Kritéria hodnocení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25"/>
          <p:cNvSpPr txBox="1"/>
          <p:nvPr>
            <p:ph idx="1" type="body"/>
          </p:nvPr>
        </p:nvSpPr>
        <p:spPr>
          <a:xfrm>
            <a:off x="457200" y="915975"/>
            <a:ext cx="8365200" cy="3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Každá seminární práce projde před odevzdáním tzv. peer hodnocením.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Požádá-li vás spolužák o peer hodnocení, můžete odmítnou pouze v případě, že už hodnotíte jinou práci.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 předložené práci napíšete stručné hodnocení, které se vztahuje k formálním, obsahovým i kvalitativním kritériím.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shledáte některé z kritérií nedostatečně naplněné, formulujete doporučení.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Práci k peer 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hodnocení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musí autor zaslat nejpozději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26.11.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 peer hodnotitel ji vrátí do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1. 12.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aby bylo možné doporučení zapracovat.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8" name="Google Shape;848;p12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49" name="Google Shape;849;p125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Peer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hodnocení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26"/>
          <p:cNvSpPr txBox="1"/>
          <p:nvPr>
            <p:ph idx="1" type="body"/>
          </p:nvPr>
        </p:nvSpPr>
        <p:spPr>
          <a:xfrm>
            <a:off x="457200" y="823150"/>
            <a:ext cx="8365200" cy="3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b="1"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vyhněte se věštění</a:t>
            </a: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psychologicky analyzujte chování a komunikaci obsaženou v situaci, nezacházejte do vzdálených úvah o rodinné situaci, možné minulosti či vlivu jiných osob, o kterých na základě situace nic nevíme</a:t>
            </a:r>
            <a:endParaRPr i="1"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vyberte si </a:t>
            </a:r>
            <a:r>
              <a:rPr b="1"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jen jeden</a:t>
            </a: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nebo dva psychologické jevy, které jsou pro situaci nejpodstatnější, a ty využijte k analýze, nezahlťte sebe ani text mnohostí</a:t>
            </a:r>
            <a:endParaRPr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nehledejte v tom složitosti, jde o to ukázat pochopení vztahů, motivů, chování... podložené psychologickými poznatky</a:t>
            </a:r>
            <a:endParaRPr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omáčka není potřeba, </a:t>
            </a:r>
            <a:r>
              <a:rPr b="1"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jděte přímo k věci</a:t>
            </a: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zkuste si představit, že se snažíte někomu vysvětlit, jak rozumíte tomu, co se tam vlastně stalo</a:t>
            </a:r>
            <a:endParaRPr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nic </a:t>
            </a:r>
            <a:r>
              <a:rPr b="1"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nekopírujte</a:t>
            </a: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pokud potřebujete něco definovat, použijte vlastní slova a porozumění</a:t>
            </a:r>
            <a:endParaRPr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mějte na paměti, že se snažíte přesvědčit mne, že dokážete adekvátně psychologicky uvažovat</a:t>
            </a:r>
            <a:endParaRPr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Playfair Display"/>
              <a:buChar char="❏"/>
            </a:pPr>
            <a:r>
              <a:rPr lang="cs" sz="1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nad vaší prací povedeme kolegiální rozhovor u zkoušky, máte tedy šanci věci doplnit či vysvětlit</a:t>
            </a:r>
            <a:endParaRPr sz="15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6" name="Google Shape;856;p12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57" name="Google Shape;857;p126"/>
          <p:cNvSpPr txBox="1"/>
          <p:nvPr>
            <p:ph type="title"/>
          </p:nvPr>
        </p:nvSpPr>
        <p:spPr>
          <a:xfrm>
            <a:off x="457200" y="25375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Doporučení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27"/>
          <p:cNvSpPr txBox="1"/>
          <p:nvPr>
            <p:ph idx="1" type="body"/>
          </p:nvPr>
        </p:nvSpPr>
        <p:spPr>
          <a:xfrm>
            <a:off x="457200" y="897250"/>
            <a:ext cx="8365200" cy="3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PERCEPCE  a chyby v 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SITUACE: frustrace, deprivace stres, reakce na frustraci, frustrační tolerance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POTŘEBY: status, autonomie, přijetí, spravedlnost a jistota a reakce na jejich nenaplnění,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KONFLIKTNÍ KOMUNIKACE a strategie řešení konfliktu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VZTAHY: symetrie, asymetrie, autorita, respekt...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EMOCE a jejich vliv na naše reakce; kontrolované a nekontrolované odžívání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SKUPINOVÁ DYNAMIKA, vztahy ve skupině, status a role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ROLE a osobnost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ZPĚTNÁ VAZBA a hodnocení, vhodné - nevhodné způsoby jejího poskytování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jiné z oblasti sociální psychologie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4" name="Google Shape;864;p12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65" name="Google Shape;865;p127"/>
          <p:cNvSpPr txBox="1"/>
          <p:nvPr>
            <p:ph type="title"/>
          </p:nvPr>
        </p:nvSpPr>
        <p:spPr>
          <a:xfrm>
            <a:off x="457200" y="253750"/>
            <a:ext cx="82296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Témata, která můžete při analýze využít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/>
          <p:nvPr>
            <p:ph idx="1" type="body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Generální pravidlo: řešte své případné problémy s ukončením semináře nejpozději v okamžiku, kdy nastanou, lépe před tímto okamžikem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Popište mi svou situaci a navrhněte řešení.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E-maily posílejte na: </a:t>
            </a:r>
            <a:r>
              <a:rPr lang="cs" u="sng">
                <a:solidFill>
                  <a:srgbClr val="073763"/>
                </a:solidFill>
                <a:hlinkClick r:id="rId3"/>
              </a:rPr>
              <a:t>7477@mail.muni.cz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Seminář bude zakončen závěrečnou prací, která ověří dosažení cíle semináře, a nad kterou povedeme odbornou kolegiální rozpravu při zkoušce.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Kritéria úspěchu práce stanovíme společně v semináři.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17" name="Google Shape;417;p65"/>
          <p:cNvSpPr txBox="1"/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UKONČENÍ SEMINÁŘE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8" name="Google Shape;418;p6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6"/>
          <p:cNvSpPr txBox="1"/>
          <p:nvPr>
            <p:ph idx="1" type="body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lze míti 3 absence bez udání důvodu 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není třeba se omlouvat a nedělejte to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pokud by vaše absence měla překročit tři, požádejte mne </a:t>
            </a:r>
            <a:r>
              <a:rPr lang="cs" u="sng">
                <a:solidFill>
                  <a:srgbClr val="073763"/>
                </a:solidFill>
              </a:rPr>
              <a:t>obratem</a:t>
            </a:r>
            <a:r>
              <a:rPr lang="cs">
                <a:solidFill>
                  <a:srgbClr val="073763"/>
                </a:solidFill>
              </a:rPr>
              <a:t> e-mailem o náhradní práci, uveďte datum své absence</a:t>
            </a:r>
            <a:endParaRPr>
              <a:solidFill>
                <a:srgbClr val="07376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Char char="☛"/>
            </a:pPr>
            <a:r>
              <a:rPr lang="cs">
                <a:solidFill>
                  <a:srgbClr val="073763"/>
                </a:solidFill>
              </a:rPr>
              <a:t>pro úspěšné ukončení nesmíte chybět na více než pěti seminářích (3 povolené absence + 2 náhradní práce)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6"/>
          <p:cNvSpPr txBox="1"/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DOCHÁZKA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6" name="Google Shape;426;p6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/>
          <p:nvPr>
            <p:ph idx="1" type="body"/>
          </p:nvPr>
        </p:nvSpPr>
        <p:spPr>
          <a:xfrm>
            <a:off x="554275" y="1409175"/>
            <a:ext cx="7725900" cy="341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Playfair Display"/>
              <a:buChar char="★"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Mozek se učí, když je aktivní.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Playfair Display"/>
              <a:buChar char="★"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Paměťová stopa se posiluje vybavováním.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Playfair Display"/>
              <a:buChar char="★"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Spolupráce zvyšuje motivaci i efektivitu.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Playfair Display"/>
              <a:buChar char="★"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Když jste na něco přišli sami, dokážete to zopakovat.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Playfair Display"/>
              <a:buChar char="★"/>
            </a:pP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Pochopení je víc než zapamatování.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2" name="Google Shape;432;p67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Styl práce v semináři </a:t>
            </a:r>
            <a:endParaRPr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aneb Konstruktivismus</a:t>
            </a:r>
            <a:endParaRPr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lnění">
  <a:themeElements>
    <a:clrScheme name="Vlnění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