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70" r:id="rId8"/>
    <p:sldId id="262" r:id="rId9"/>
    <p:sldId id="260" r:id="rId10"/>
    <p:sldId id="264" r:id="rId11"/>
    <p:sldId id="265" r:id="rId12"/>
    <p:sldId id="266" r:id="rId13"/>
    <p:sldId id="267" r:id="rId14"/>
    <p:sldId id="26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Interkulturní psychologie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Východiska, obor a jeho </a:t>
            </a:r>
            <a:r>
              <a:rPr lang="cs-CZ" dirty="0" err="1" smtClean="0"/>
              <a:t>zájladní</a:t>
            </a:r>
            <a:r>
              <a:rPr lang="cs-CZ" dirty="0" smtClean="0"/>
              <a:t>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678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IV. Interkulturní psychologie jako řešení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06523"/>
          </a:xfrm>
        </p:spPr>
        <p:txBody>
          <a:bodyPr>
            <a:normAutofit/>
          </a:bodyPr>
          <a:lstStyle/>
          <a:p>
            <a:r>
              <a:rPr lang="cs-CZ" dirty="0" smtClean="0"/>
              <a:t>V minulosti a často i dnes ignorace mezikulturních témat –ale v důsledku globálních jevů a změn – neudržitelné</a:t>
            </a:r>
          </a:p>
          <a:p>
            <a:endParaRPr lang="cs-CZ" dirty="0" smtClean="0"/>
          </a:p>
          <a:p>
            <a:r>
              <a:rPr lang="cs-CZ" dirty="0" smtClean="0"/>
              <a:t>Dřív: důraz na studium fenoménu, bez ohledu na kulturní </a:t>
            </a:r>
            <a:r>
              <a:rPr lang="cs-CZ" dirty="0" err="1" smtClean="0"/>
              <a:t>souvisloti</a:t>
            </a:r>
            <a:r>
              <a:rPr lang="cs-CZ" dirty="0" smtClean="0"/>
              <a:t> – z toho jasně  plynuly závěry neplatné pro jinou, než západní kulturu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 Dnes víme: špatná jsou už východiska, ne až závěry – nedostatečná znalost dané kultury x apriornost naší západní kultury </a:t>
            </a:r>
          </a:p>
          <a:p>
            <a:pPr marL="0" indent="0">
              <a:buNone/>
            </a:pPr>
            <a:r>
              <a:rPr lang="cs-CZ" dirty="0" smtClean="0"/>
              <a:t>Př. „</a:t>
            </a:r>
            <a:r>
              <a:rPr lang="cs-CZ" dirty="0" err="1" smtClean="0"/>
              <a:t>Attachment</a:t>
            </a:r>
            <a:r>
              <a:rPr lang="cs-CZ" dirty="0" smtClean="0"/>
              <a:t>“</a:t>
            </a:r>
          </a:p>
          <a:p>
            <a:pPr marL="45720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688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Interkulturní psychologie jako řešení výzvy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Tři základní otázky – problémy, které řeší:</a:t>
            </a:r>
          </a:p>
          <a:p>
            <a:pPr marL="457200" indent="-457200">
              <a:buAutoNum type="arabicPeriod"/>
            </a:pPr>
            <a:r>
              <a:rPr lang="cs-CZ" dirty="0"/>
              <a:t>Interkulturní porozumění – a  aplikované/praktické otázky, které z toho plynu – k čemu vede neporozumění?</a:t>
            </a:r>
          </a:p>
          <a:p>
            <a:pPr marL="457200" indent="-457200">
              <a:buAutoNum type="arabicPeriod"/>
            </a:pPr>
            <a:r>
              <a:rPr lang="cs-CZ" dirty="0" err="1"/>
              <a:t>Zobecnitelnost</a:t>
            </a:r>
            <a:r>
              <a:rPr lang="cs-CZ" dirty="0"/>
              <a:t> stávajících/nový teorií a výzkumů</a:t>
            </a:r>
          </a:p>
          <a:p>
            <a:pPr marL="457200" indent="-457200">
              <a:buAutoNum type="arabicPeriod"/>
            </a:pPr>
            <a:r>
              <a:rPr lang="cs-CZ" dirty="0"/>
              <a:t>Jako variabilitu v osobnosti/sociálních jevech postihuje rozdílná kultura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29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Interkulturní psychologie – základní pojmy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Interkulturní x kulturní psychologie</a:t>
            </a:r>
          </a:p>
          <a:p>
            <a:r>
              <a:rPr lang="cs-CZ" dirty="0" smtClean="0"/>
              <a:t>Dva základní přístupy:</a:t>
            </a:r>
          </a:p>
          <a:p>
            <a:r>
              <a:rPr lang="cs-CZ" dirty="0" smtClean="0"/>
              <a:t>- etická perspektiva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emická</a:t>
            </a:r>
            <a:r>
              <a:rPr lang="cs-CZ" dirty="0" smtClean="0"/>
              <a:t> perspektiva</a:t>
            </a:r>
          </a:p>
          <a:p>
            <a:endParaRPr lang="cs-CZ" dirty="0"/>
          </a:p>
          <a:p>
            <a:r>
              <a:rPr lang="cs-CZ" dirty="0" smtClean="0"/>
              <a:t>„Univerzalistická teze“: </a:t>
            </a:r>
            <a:r>
              <a:rPr lang="cs-CZ" dirty="0" err="1" smtClean="0"/>
              <a:t>panhumánní</a:t>
            </a:r>
            <a:r>
              <a:rPr lang="cs-CZ" dirty="0" smtClean="0"/>
              <a:t> charakteristiky lidského rodu, ale různý způsob vyjádření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82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Interkulturní psychologie – základní historické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Absolutistická – fenomény jsou stejné, kultura nehraje roli </a:t>
            </a:r>
          </a:p>
          <a:p>
            <a:endParaRPr lang="cs-CZ" dirty="0" smtClean="0"/>
          </a:p>
          <a:p>
            <a:r>
              <a:rPr lang="cs-CZ" dirty="0" smtClean="0"/>
              <a:t>Relativistická – všechno chování ovlivněno kulturou, zamítá mezikulturní srovnání, kvůli etnocentrismu</a:t>
            </a:r>
          </a:p>
          <a:p>
            <a:endParaRPr lang="cs-CZ" dirty="0"/>
          </a:p>
          <a:p>
            <a:r>
              <a:rPr lang="cs-CZ" dirty="0" smtClean="0"/>
              <a:t>Univerzalistická – pozice mezi: kulturně podmíněné významy, opatrné interpretace</a:t>
            </a:r>
          </a:p>
          <a:p>
            <a:endParaRPr lang="cs-CZ" dirty="0"/>
          </a:p>
          <a:p>
            <a:r>
              <a:rPr lang="cs-CZ" dirty="0" smtClean="0"/>
              <a:t>HISTORIE: kdy? Co nyní převažuje?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5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Interkulturní psychologie dnes -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/>
              <a:t>„Psychologická znalost Západu má často pramalou  relevanci k většinovému světu. Akceptujeme a vítáme cíl směřovat k vývoji globální psychologie, která bude platná a užitečná pro všechny kultury. K tomu lze dospět různými cestami…“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(Handbook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Cross-cultural</a:t>
            </a:r>
            <a:r>
              <a:rPr lang="cs-CZ" dirty="0"/>
              <a:t> psychology, </a:t>
            </a:r>
            <a:r>
              <a:rPr lang="cs-CZ" dirty="0" err="1"/>
              <a:t>Berry</a:t>
            </a:r>
            <a:r>
              <a:rPr lang="cs-CZ" dirty="0"/>
              <a:t>, 2011)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731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základních pojmů: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Kultura – její dimenze a funkce</a:t>
            </a:r>
          </a:p>
          <a:p>
            <a:pPr algn="just">
              <a:lnSpc>
                <a:spcPct val="100000"/>
              </a:lnSpc>
            </a:pPr>
            <a:r>
              <a:rPr lang="cs-CZ" dirty="0" err="1" smtClean="0"/>
              <a:t>Enkulturace</a:t>
            </a:r>
            <a:r>
              <a:rPr lang="cs-CZ" dirty="0" smtClean="0"/>
              <a:t> x Akulturace (asimilace, separace, marginalizace, integrace)</a:t>
            </a:r>
          </a:p>
          <a:p>
            <a:pPr algn="just">
              <a:lnSpc>
                <a:spcPct val="100000"/>
              </a:lnSpc>
            </a:pPr>
            <a:r>
              <a:rPr lang="cs-CZ" dirty="0" err="1" smtClean="0"/>
              <a:t>Emický</a:t>
            </a:r>
            <a:r>
              <a:rPr lang="cs-CZ" dirty="0" smtClean="0"/>
              <a:t> x Etický princip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Kulturní: absolutismu x relativismus x univerzalismus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Kontaktní událost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Imigrace x imigrační opatření x imigrační politika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Kulturní konvergence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Multikulturalismus</a:t>
            </a:r>
          </a:p>
        </p:txBody>
      </p:sp>
    </p:spTree>
    <p:extLst>
      <p:ext uri="{BB962C8B-B14F-4D97-AF65-F5344CB8AC3E}">
        <p14:creationId xmlns:p14="http://schemas.microsoft.com/office/powerpoint/2010/main" val="406470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svět a jeho specifika…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… jako východisko interkulturní psychologie</a:t>
            </a: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5" b="165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42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1.lekce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Kurz a jeho struktura</a:t>
            </a:r>
            <a:endParaRPr lang="cs-CZ" dirty="0"/>
          </a:p>
          <a:p>
            <a:r>
              <a:rPr lang="cs-CZ" dirty="0" smtClean="0"/>
              <a:t>II. Lidský život. Osobnost. Univerzalita</a:t>
            </a:r>
            <a:r>
              <a:rPr lang="cs-CZ" dirty="0"/>
              <a:t>. Kultura</a:t>
            </a:r>
            <a:r>
              <a:rPr lang="cs-CZ" dirty="0" smtClean="0"/>
              <a:t>. Psychologie.</a:t>
            </a:r>
          </a:p>
          <a:p>
            <a:r>
              <a:rPr lang="cs-CZ" dirty="0" smtClean="0"/>
              <a:t>III.</a:t>
            </a:r>
            <a:r>
              <a:rPr lang="cs-CZ" dirty="0"/>
              <a:t> Specifika dnešního světa, základní úvahy /</a:t>
            </a:r>
            <a:r>
              <a:rPr lang="cs-CZ" dirty="0" smtClean="0"/>
              <a:t>pojmy</a:t>
            </a:r>
          </a:p>
          <a:p>
            <a:r>
              <a:rPr lang="cs-CZ" dirty="0" smtClean="0"/>
              <a:t>IV. </a:t>
            </a:r>
            <a:r>
              <a:rPr lang="cs-CZ" dirty="0"/>
              <a:t>Interkulturní psychologie jako řešení </a:t>
            </a:r>
            <a:r>
              <a:rPr lang="cs-CZ" dirty="0" smtClean="0"/>
              <a:t>výzvy</a:t>
            </a:r>
          </a:p>
          <a:p>
            <a:r>
              <a:rPr lang="cs-CZ" dirty="0" smtClean="0"/>
              <a:t>V. Základní pojmy v interkulturní psychologii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21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Lidský </a:t>
            </a:r>
            <a:r>
              <a:rPr lang="cs-CZ" dirty="0"/>
              <a:t>život. Osobnost. Univerzalita. Kultura</a:t>
            </a:r>
            <a:r>
              <a:rPr lang="cs-CZ" dirty="0" smtClean="0"/>
              <a:t>.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Lidská povaha. Lidská nátura. Charakter člověka. Lidská existence.</a:t>
            </a:r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 x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endParaRPr lang="cs-CZ" dirty="0" smtClean="0"/>
          </a:p>
          <a:p>
            <a:r>
              <a:rPr lang="cs-CZ" dirty="0" smtClean="0"/>
              <a:t>Co ji určuje a ovlivňuje?</a:t>
            </a:r>
          </a:p>
          <a:p>
            <a:r>
              <a:rPr lang="cs-CZ" dirty="0" smtClean="0"/>
              <a:t>Vzpomeňte na psychologii osobnosti, čím je ovlivněná osobnost (tři pilíře):</a:t>
            </a:r>
          </a:p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16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a rozdíly dané kulturou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Psychologie osobnosti: jak a v čem a PROČ se lidé liší – psychologické rozdíly mezi jedinci.</a:t>
            </a:r>
          </a:p>
          <a:p>
            <a:r>
              <a:rPr lang="cs-CZ" dirty="0" smtClean="0"/>
              <a:t>ALE – DVA důvody, proč zvažovat JAKO ODPOVĚĎ kulturu:</a:t>
            </a:r>
          </a:p>
          <a:p>
            <a:pPr marL="457200" indent="-457200">
              <a:buAutoNum type="arabicPeriod"/>
            </a:pPr>
            <a:r>
              <a:rPr lang="cs-CZ" dirty="0" smtClean="0"/>
              <a:t>Rozdíly mezi lidmi mohou být dané kulturou – rozdílná emocionalita Číňanů a Američanů</a:t>
            </a:r>
          </a:p>
          <a:p>
            <a:pPr marL="457200" indent="-457200">
              <a:buAutoNum type="arabicPeriod"/>
            </a:pPr>
            <a:r>
              <a:rPr lang="cs-CZ" dirty="0" smtClean="0"/>
              <a:t>Členové různých kultur se uvnitř kultury odlišují specificky (</a:t>
            </a:r>
            <a:r>
              <a:rPr lang="cs-CZ" dirty="0" err="1" smtClean="0"/>
              <a:t>amae</a:t>
            </a:r>
            <a:r>
              <a:rPr lang="cs-CZ" dirty="0" smtClean="0"/>
              <a:t> v Japonsku), nepřenosné/nesnadno přenosné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09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„Kultura je způsob, jakým lidé reagují na smysl života.“ —  Tomáš Halík český filozof, psycholog, religionista, sociolog, teolog a římskokatolický duchovní </a:t>
            </a:r>
            <a:r>
              <a:rPr lang="cs-CZ" dirty="0" smtClean="0"/>
              <a:t>1948</a:t>
            </a:r>
          </a:p>
          <a:p>
            <a:r>
              <a:rPr lang="cs-CZ" dirty="0"/>
              <a:t>„Kultura je to, co způsobilo, že člověk je něčím víc než náhodnou hříčkou přírody.“ —  André </a:t>
            </a:r>
            <a:r>
              <a:rPr lang="cs-CZ" dirty="0" err="1"/>
              <a:t>Malraux</a:t>
            </a:r>
            <a:r>
              <a:rPr lang="cs-CZ" dirty="0"/>
              <a:t> francouzský romanopisec, teoretik umění a politik 1901 - 1976 O lidech, O </a:t>
            </a:r>
            <a:r>
              <a:rPr lang="cs-CZ" dirty="0" smtClean="0"/>
              <a:t>přírodě</a:t>
            </a:r>
          </a:p>
          <a:p>
            <a:endParaRPr lang="cs-CZ" dirty="0"/>
          </a:p>
          <a:p>
            <a:r>
              <a:rPr lang="cs-CZ" u="sng" dirty="0" smtClean="0"/>
              <a:t>OTÁZKA: Co vše je kultura? Jak se projeví kultura?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00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a její… „kulturní nalejvárna“: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Dimenze</a:t>
            </a:r>
            <a:r>
              <a:rPr lang="cs-CZ" dirty="0" smtClean="0"/>
              <a:t>: I. vztah k přírodě, II. vztahy mezi lidmi… a II. reakce člověka na I. A II.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Projevy:</a:t>
            </a:r>
            <a:r>
              <a:rPr lang="cs-CZ" dirty="0" smtClean="0"/>
              <a:t>  lidské výtvory, sociokulturní regulativy (normy, hodnoty, sociokulturní vzorce), instituce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Konkrétně ji tvoří segmenty</a:t>
            </a:r>
            <a:r>
              <a:rPr lang="cs-CZ" dirty="0" smtClean="0"/>
              <a:t>: jazyk, filozofie, náboženství, právo, technika, umění, věda… další!!!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Vlastnosti:</a:t>
            </a:r>
            <a:r>
              <a:rPr lang="cs-CZ" dirty="0" smtClean="0"/>
              <a:t> naučená, sdílená, symbolická, integrovaná, racionální, dynamická, adaptivní… otevřená, nekoherentní, </a:t>
            </a:r>
            <a:r>
              <a:rPr lang="cs-CZ" dirty="0" err="1" smtClean="0"/>
              <a:t>nepodřaditelná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A </a:t>
            </a:r>
            <a:r>
              <a:rPr lang="cs-CZ" b="1" dirty="0" err="1" smtClean="0"/>
              <a:t>také´princip</a:t>
            </a:r>
            <a:r>
              <a:rPr lang="cs-CZ" b="1" dirty="0" smtClean="0"/>
              <a:t>: </a:t>
            </a:r>
            <a:r>
              <a:rPr lang="cs-CZ" dirty="0" smtClean="0"/>
              <a:t>„konceptuální mapa“ – sdílení významu, „vše, co považují její účastníci za normální“)</a:t>
            </a:r>
          </a:p>
        </p:txBody>
      </p:sp>
    </p:spTree>
    <p:extLst>
      <p:ext uri="{BB962C8B-B14F-4D97-AF65-F5344CB8AC3E}">
        <p14:creationId xmlns:p14="http://schemas.microsoft.com/office/powerpoint/2010/main" val="183332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DEFINICE: „ Psychologické atributy skupiny, které zahrnují zvyky, přesvědčení hodnoty a postoje, které vytvářejí a tvarují emoce, chování a životní vzorce“ (</a:t>
            </a:r>
            <a:r>
              <a:rPr lang="cs-CZ" dirty="0" err="1" smtClean="0"/>
              <a:t>D.Funder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Zahrnuje </a:t>
            </a:r>
            <a:r>
              <a:rPr lang="cs-CZ" dirty="0" err="1" smtClean="0"/>
              <a:t>odlišny</a:t>
            </a:r>
            <a:r>
              <a:rPr lang="cs-CZ" dirty="0" smtClean="0"/>
              <a:t> jazyk, způsob myšlení, vidění reality</a:t>
            </a:r>
          </a:p>
          <a:p>
            <a:r>
              <a:rPr lang="cs-CZ" dirty="0" smtClean="0"/>
              <a:t>Př. Japonské slovo – </a:t>
            </a:r>
            <a:r>
              <a:rPr lang="cs-CZ" dirty="0" err="1" smtClean="0"/>
              <a:t>amae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„Odlišná kultura“: skupina lidí, která je z psychologické pohledu rozeznatelná/ odlišitelná  od jiné</a:t>
            </a:r>
          </a:p>
          <a:p>
            <a:endParaRPr lang="cs-CZ" dirty="0" smtClean="0"/>
          </a:p>
          <a:p>
            <a:r>
              <a:rPr lang="cs-CZ" dirty="0" smtClean="0"/>
              <a:t>Rozdíly mezi skupinami vždy naučené x nikdy získané (etnicita): </a:t>
            </a:r>
            <a:r>
              <a:rPr lang="cs-CZ" dirty="0" err="1" smtClean="0"/>
              <a:t>enkulturace</a:t>
            </a:r>
            <a:r>
              <a:rPr lang="cs-CZ" dirty="0" smtClean="0"/>
              <a:t> </a:t>
            </a:r>
            <a:r>
              <a:rPr lang="cs-CZ" smtClean="0"/>
              <a:t>a akulturace</a:t>
            </a:r>
          </a:p>
          <a:p>
            <a:endParaRPr lang="cs-CZ" dirty="0" smtClean="0"/>
          </a:p>
          <a:p>
            <a:r>
              <a:rPr lang="cs-CZ" dirty="0" smtClean="0"/>
              <a:t>Historicky – vztahy mezi kulturami…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7042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802433"/>
            <a:ext cx="9613861" cy="1031733"/>
          </a:xfrm>
        </p:spPr>
        <p:txBody>
          <a:bodyPr>
            <a:normAutofit fontScale="90000"/>
          </a:bodyPr>
          <a:lstStyle/>
          <a:p>
            <a:r>
              <a:rPr lang="cs-CZ" dirty="0"/>
              <a:t>III. Specifika dnešního světa, základní </a:t>
            </a:r>
            <a:r>
              <a:rPr lang="cs-CZ" dirty="0" smtClean="0"/>
              <a:t>úvahy/pojmy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Diskuze (15 minut):</a:t>
            </a:r>
          </a:p>
          <a:p>
            <a:r>
              <a:rPr lang="cs-CZ" dirty="0" smtClean="0"/>
              <a:t>1) Jmenujte největší ohniska kulturních střetů v moderní historii (novověk)</a:t>
            </a:r>
          </a:p>
          <a:p>
            <a:r>
              <a:rPr lang="cs-CZ" dirty="0" smtClean="0"/>
              <a:t> 2) V čem, v jakých aspektech – týkajících se kultury a společnosti, se svět změnil v posledních</a:t>
            </a:r>
          </a:p>
          <a:p>
            <a:pPr>
              <a:buFontTx/>
              <a:buChar char="-"/>
            </a:pPr>
            <a:r>
              <a:rPr lang="cs-CZ" dirty="0" smtClean="0"/>
              <a:t>100 letech</a:t>
            </a:r>
          </a:p>
          <a:p>
            <a:pPr>
              <a:buFontTx/>
              <a:buChar char="-"/>
            </a:pPr>
            <a:r>
              <a:rPr lang="cs-CZ" dirty="0" smtClean="0"/>
              <a:t>50 letech</a:t>
            </a:r>
          </a:p>
          <a:p>
            <a:pPr>
              <a:buFontTx/>
              <a:buChar char="-"/>
            </a:pPr>
            <a:r>
              <a:rPr lang="cs-CZ" dirty="0" smtClean="0"/>
              <a:t>20 letech</a:t>
            </a:r>
          </a:p>
          <a:p>
            <a:pPr marL="0" indent="0">
              <a:buNone/>
            </a:pPr>
            <a:r>
              <a:rPr lang="cs-CZ" dirty="0" smtClean="0"/>
              <a:t>Jmenujte NEJZÁVAŽNĚJŠÍ FENOMÉNY A PROBLÉMY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9368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275</TotalTime>
  <Words>751</Words>
  <Application>Microsoft Office PowerPoint</Application>
  <PresentationFormat>Širokoúhlá obrazovka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Berlín</vt:lpstr>
      <vt:lpstr>Interkulturní psychologie </vt:lpstr>
      <vt:lpstr>Dnešní svět a jeho specifika…</vt:lpstr>
      <vt:lpstr>Struktura 1.lekce</vt:lpstr>
      <vt:lpstr>II. Lidský život. Osobnost. Univerzalita. Kultura. Psychologie</vt:lpstr>
      <vt:lpstr>Osobnost a rozdíly dané kulturou</vt:lpstr>
      <vt:lpstr>Kultura</vt:lpstr>
      <vt:lpstr>Kultura a její… „kulturní nalejvárna“:</vt:lpstr>
      <vt:lpstr>Kultura</vt:lpstr>
      <vt:lpstr>III. Specifika dnešního světa, základní úvahy/pojmy </vt:lpstr>
      <vt:lpstr>IV. Interkulturní psychologie jako řešení výzvy</vt:lpstr>
      <vt:lpstr>IV. Interkulturní psychologie jako řešení výzvy</vt:lpstr>
      <vt:lpstr>V. Interkulturní psychologie – základní pojmy </vt:lpstr>
      <vt:lpstr>Interkulturní psychologie – základní historické pozice</vt:lpstr>
      <vt:lpstr>Interkulturní psychologie dnes - CÍL</vt:lpstr>
      <vt:lpstr>Shrnutí základních pojmů: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Interkulturní psychologie</dc:title>
  <dc:creator>Denglerova</dc:creator>
  <cp:lastModifiedBy>Denglerova</cp:lastModifiedBy>
  <cp:revision>17</cp:revision>
  <dcterms:created xsi:type="dcterms:W3CDTF">2019-10-07T07:26:52Z</dcterms:created>
  <dcterms:modified xsi:type="dcterms:W3CDTF">2019-10-07T12:02:07Z</dcterms:modified>
</cp:coreProperties>
</file>