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6" r:id="rId8"/>
    <p:sldId id="264" r:id="rId9"/>
    <p:sldId id="265" r:id="rId10"/>
    <p:sldId id="279" r:id="rId11"/>
    <p:sldId id="260" r:id="rId12"/>
    <p:sldId id="267" r:id="rId13"/>
    <p:sldId id="280" r:id="rId14"/>
    <p:sldId id="278" r:id="rId15"/>
    <p:sldId id="277" r:id="rId16"/>
    <p:sldId id="269" r:id="rId17"/>
    <p:sldId id="272" r:id="rId18"/>
    <p:sldId id="275" r:id="rId19"/>
    <p:sldId id="271" r:id="rId20"/>
    <p:sldId id="281" r:id="rId21"/>
    <p:sldId id="273" r:id="rId22"/>
    <p:sldId id="287" r:id="rId23"/>
    <p:sldId id="286" r:id="rId24"/>
    <p:sldId id="282" r:id="rId25"/>
    <p:sldId id="285" r:id="rId26"/>
    <p:sldId id="270" r:id="rId27"/>
    <p:sldId id="283" r:id="rId28"/>
    <p:sldId id="288" r:id="rId29"/>
    <p:sldId id="259" r:id="rId30"/>
    <p:sldId id="284" r:id="rId31"/>
    <p:sldId id="276" r:id="rId32"/>
    <p:sldId id="291" r:id="rId33"/>
    <p:sldId id="290" r:id="rId34"/>
    <p:sldId id="292" r:id="rId35"/>
    <p:sldId id="274" r:id="rId36"/>
    <p:sldId id="28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0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26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1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20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66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3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59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04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91E1-5A54-41D1-897C-70EEEF1936C3}" type="datetimeFigureOut">
              <a:rPr lang="cs-CZ" smtClean="0"/>
              <a:t>25. 11. 2019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1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technet/veda/mereni-emoce-umela-inteligence-mit-software.A180820_124915_veda_he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Diferenci%C3%A1l_s%C3%A9mantick%C3%BD" TargetMode="External"/><Relationship Id="rId2" Type="http://schemas.openxmlformats.org/officeDocument/2006/relationships/hyperlink" Target="https://www.google.com/search?q=semantick%C3%BD+diferenci%C3%A1l+osgood&amp;source=lnms&amp;tbm=isch&amp;sa=X&amp;ved=2ahUKEwjFu7TQtIXmAhVBh1wKHc2eCA4Q_AUoAXoECAwQAw&amp;biw=1650&amp;bih=922#imgrc=Md_0mEMMUbrW8M: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Denglerova\Downloads\277-Text%20&#196;&#141;l&#195;&#161;nku-2028-1-10-20160721%20(1)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Být člověkem (</a:t>
            </a:r>
            <a:r>
              <a:rPr lang="cs-CZ" dirty="0" err="1" smtClean="0"/>
              <a:t>The</a:t>
            </a:r>
            <a:r>
              <a:rPr lang="cs-CZ" dirty="0" smtClean="0"/>
              <a:t> Universal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ondition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Based</a:t>
            </a:r>
            <a:r>
              <a:rPr lang="cs-CZ" dirty="0" smtClean="0"/>
              <a:t> on: Emoce a </a:t>
            </a:r>
            <a:r>
              <a:rPr lang="cs-CZ" dirty="0" err="1" smtClean="0"/>
              <a:t>interkulturalita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43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Teorie emocí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James </a:t>
            </a:r>
            <a:r>
              <a:rPr lang="cs-CZ" dirty="0" err="1" smtClean="0"/>
              <a:t>Lange</a:t>
            </a:r>
            <a:r>
              <a:rPr lang="cs-CZ" dirty="0" smtClean="0"/>
              <a:t>, </a:t>
            </a:r>
            <a:r>
              <a:rPr lang="cs-CZ" dirty="0" err="1" smtClean="0"/>
              <a:t>Cannon</a:t>
            </a:r>
            <a:r>
              <a:rPr lang="cs-CZ" dirty="0" smtClean="0"/>
              <a:t> Bard, </a:t>
            </a:r>
            <a:r>
              <a:rPr lang="cs-CZ" dirty="0" err="1" smtClean="0"/>
              <a:t>Ellis</a:t>
            </a:r>
            <a:r>
              <a:rPr lang="cs-CZ" dirty="0" smtClean="0"/>
              <a:t> (</a:t>
            </a:r>
            <a:r>
              <a:rPr lang="cs-CZ" dirty="0" err="1" smtClean="0"/>
              <a:t>Schachter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46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teorie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Americký psycholog </a:t>
            </a:r>
            <a:r>
              <a:rPr lang="cs-CZ" sz="1800" b="1" dirty="0" smtClean="0"/>
              <a:t>William James</a:t>
            </a:r>
            <a:r>
              <a:rPr lang="cs-CZ" sz="1800" dirty="0" smtClean="0"/>
              <a:t> v roce 1884 a dánský fyziolog </a:t>
            </a:r>
            <a:r>
              <a:rPr lang="cs-CZ" sz="1800" b="1" dirty="0" smtClean="0"/>
              <a:t>Carl </a:t>
            </a:r>
            <a:r>
              <a:rPr lang="cs-CZ" sz="1800" b="1" dirty="0" err="1" smtClean="0"/>
              <a:t>Lange</a:t>
            </a:r>
            <a:r>
              <a:rPr lang="cs-CZ" sz="1800" dirty="0" smtClean="0"/>
              <a:t>: </a:t>
            </a:r>
          </a:p>
          <a:p>
            <a:pPr algn="ctr"/>
            <a:r>
              <a:rPr lang="cs-CZ" sz="1800" i="1" dirty="0" smtClean="0"/>
              <a:t>Tělesné </a:t>
            </a:r>
            <a:r>
              <a:rPr lang="cs-CZ" sz="1800" i="1" dirty="0"/>
              <a:t>změny bezprostředně navazují na vnímání vzrušujících událostí a … naše pociťování výskytu těchto tělesných změn je emoce. Zdravý rozume říká, že nemáme- </a:t>
            </a:r>
            <a:r>
              <a:rPr lang="cs-CZ" sz="1800" i="1" dirty="0" err="1"/>
              <a:t>li</a:t>
            </a:r>
            <a:r>
              <a:rPr lang="cs-CZ" sz="1800" i="1" dirty="0"/>
              <a:t> štěstí, jsme smutní a pláčeme, potkáme- </a:t>
            </a:r>
            <a:r>
              <a:rPr lang="cs-CZ" sz="1800" i="1" dirty="0" err="1"/>
              <a:t>li</a:t>
            </a:r>
            <a:r>
              <a:rPr lang="cs-CZ" sz="1800" i="1" dirty="0"/>
              <a:t> medvěda, bojíme se a utíkáme…Hypotéza, kterou tady obhajuji, říká, že toto pořadí je nesprávné…Mnohem rozumnější je tvrzení, že cítíme lítost, protože pláčeme, zlobíme se, protože do něčeho bušíme a bojíme se, protože se třeseme</a:t>
            </a:r>
            <a:r>
              <a:rPr lang="cs-CZ" sz="1800" i="1" dirty="0" smtClean="0"/>
              <a:t>“.</a:t>
            </a:r>
          </a:p>
          <a:p>
            <a:pPr algn="ctr"/>
            <a:endParaRPr lang="cs-CZ" sz="1800" i="1" dirty="0" smtClean="0"/>
          </a:p>
          <a:p>
            <a:r>
              <a:rPr lang="cs-CZ" sz="1800" i="1" dirty="0" err="1" smtClean="0"/>
              <a:t>Canno</a:t>
            </a:r>
            <a:r>
              <a:rPr lang="cs-CZ" sz="1800" i="1" dirty="0" smtClean="0"/>
              <a:t> Bardova teorie emocí…. Zaplula do zapomnění</a:t>
            </a:r>
            <a:endParaRPr lang="cs-CZ" sz="1800" i="1" dirty="0"/>
          </a:p>
          <a:p>
            <a:endParaRPr lang="cs-CZ" sz="1800" b="1" dirty="0" smtClean="0"/>
          </a:p>
          <a:p>
            <a:r>
              <a:rPr lang="cs-CZ" sz="1800" b="1" dirty="0" smtClean="0"/>
              <a:t>Teorie </a:t>
            </a:r>
            <a:r>
              <a:rPr lang="cs-CZ" sz="1800" b="1" dirty="0"/>
              <a:t>obličejové zpětné vazby</a:t>
            </a:r>
            <a:r>
              <a:rPr lang="cs-CZ" sz="1800" dirty="0"/>
              <a:t> (mozek přijímá signály z obličejových </a:t>
            </a:r>
            <a:r>
              <a:rPr lang="cs-CZ" sz="1800" dirty="0" smtClean="0"/>
              <a:t>svalů) </a:t>
            </a:r>
            <a:endParaRPr lang="cs-CZ" sz="1800" dirty="0"/>
          </a:p>
          <a:p>
            <a:pPr marL="0" indent="0" algn="ctr">
              <a:buNone/>
            </a:pPr>
            <a:r>
              <a:rPr lang="cs-CZ" sz="1800" dirty="0" smtClean="0"/>
              <a:t>radikální verze: lidé </a:t>
            </a:r>
            <a:r>
              <a:rPr lang="cs-CZ" sz="1800" dirty="0"/>
              <a:t>mohou měnit své emoce změnou výrazu </a:t>
            </a:r>
            <a:r>
              <a:rPr lang="cs-CZ" sz="1800" dirty="0" smtClean="0"/>
              <a:t>obličeje x méně radikální :emoce </a:t>
            </a:r>
            <a:r>
              <a:rPr lang="cs-CZ" sz="1800" dirty="0"/>
              <a:t>tím můžeme pouze zesílit, ne přímo vyvolat. </a:t>
            </a:r>
          </a:p>
        </p:txBody>
      </p:sp>
    </p:spTree>
    <p:extLst>
      <p:ext uri="{BB962C8B-B14F-4D97-AF65-F5344CB8AC3E}">
        <p14:creationId xmlns:p14="http://schemas.microsoft.com/office/powerpoint/2010/main" val="59646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teorie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ABC teorie Albert </a:t>
            </a:r>
            <a:r>
              <a:rPr lang="cs-CZ" dirty="0" err="1" smtClean="0"/>
              <a:t>Eliis</a:t>
            </a:r>
            <a:r>
              <a:rPr lang="cs-CZ" dirty="0" smtClean="0"/>
              <a:t> (</a:t>
            </a:r>
            <a:r>
              <a:rPr lang="cs-CZ" dirty="0" err="1" smtClean="0"/>
              <a:t>acitvaiton</a:t>
            </a:r>
            <a:r>
              <a:rPr lang="cs-CZ" dirty="0" smtClean="0"/>
              <a:t>, </a:t>
            </a:r>
            <a:r>
              <a:rPr lang="cs-CZ" dirty="0" err="1" smtClean="0"/>
              <a:t>belief</a:t>
            </a:r>
            <a:r>
              <a:rPr lang="cs-CZ" dirty="0" smtClean="0"/>
              <a:t>, </a:t>
            </a:r>
            <a:r>
              <a:rPr lang="cs-CZ" dirty="0" err="1" smtClean="0"/>
              <a:t>consequence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4" name="Obrázek 3" descr="C:\Users\Strobachová\Documents\bara\e-learning\emoce 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61" b="80654"/>
          <a:stretch/>
        </p:blipFill>
        <p:spPr bwMode="auto">
          <a:xfrm>
            <a:off x="1819470" y="2286000"/>
            <a:ext cx="7604448" cy="2369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66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teorií</a:t>
            </a:r>
            <a:endParaRPr lang="cs-CZ" dirty="0"/>
          </a:p>
        </p:txBody>
      </p:sp>
      <p:pic>
        <p:nvPicPr>
          <p:cNvPr id="3078" name="Picture 6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0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Fyziologické koreláty teorií praví…</a:t>
            </a:r>
            <a:endParaRPr lang="cs-CZ" dirty="0"/>
          </a:p>
        </p:txBody>
      </p:sp>
      <p:sp>
        <p:nvSpPr>
          <p:cNvPr id="4" name="AutoShape 2" descr="Výsledek obrázku pro emoce fori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Na základě výzkumu mozku: platí částečně všechny tři </a:t>
            </a:r>
          </a:p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Doux</a:t>
            </a:r>
            <a:r>
              <a:rPr lang="cs-CZ" dirty="0" smtClean="0"/>
              <a:t>: dlouhý a krátký okruh (</a:t>
            </a:r>
            <a:r>
              <a:rPr lang="cs-CZ" dirty="0" err="1" smtClean="0"/>
              <a:t>Papez</a:t>
            </a:r>
            <a:r>
              <a:rPr lang="cs-CZ" dirty="0" smtClean="0"/>
              <a:t>, </a:t>
            </a:r>
            <a:r>
              <a:rPr lang="cs-CZ" dirty="0" err="1" smtClean="0"/>
              <a:t>Mc</a:t>
            </a:r>
            <a:r>
              <a:rPr lang="cs-CZ" dirty="0" smtClean="0"/>
              <a:t> </a:t>
            </a:r>
            <a:r>
              <a:rPr lang="cs-CZ" dirty="0" err="1" smtClean="0"/>
              <a:t>Lean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/>
              <a:t>Podnět – limbický systém –reakce (výraz, fyziologie, prožitek)</a:t>
            </a:r>
          </a:p>
          <a:p>
            <a:endParaRPr lang="cs-CZ" b="1" dirty="0" smtClean="0"/>
          </a:p>
          <a:p>
            <a:r>
              <a:rPr lang="cs-CZ" b="1" dirty="0" smtClean="0"/>
              <a:t>Podnět – limbický systém – frontální </a:t>
            </a:r>
            <a:r>
              <a:rPr lang="cs-CZ" b="1" dirty="0" err="1" smtClean="0"/>
              <a:t>lobus</a:t>
            </a:r>
            <a:r>
              <a:rPr lang="cs-CZ" b="1" dirty="0" smtClean="0"/>
              <a:t> - reakce – ( zhodnocení: regulace emoce)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7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Anebo tak…</a:t>
            </a:r>
            <a:endParaRPr lang="cs-CZ" dirty="0"/>
          </a:p>
        </p:txBody>
      </p:sp>
      <p:pic>
        <p:nvPicPr>
          <p:cNvPr id="5122" name="Picture 2" descr="Výsledek obrázku pro primární em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55" y="1159258"/>
            <a:ext cx="3137311" cy="55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4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V. Emoce v </a:t>
            </a:r>
            <a:r>
              <a:rPr lang="cs-CZ" dirty="0" err="1" smtClean="0"/>
              <a:t>interkultruním</a:t>
            </a:r>
            <a:r>
              <a:rPr lang="cs-CZ" dirty="0" smtClean="0"/>
              <a:t> kontextu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46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úvaha: Emoce </a:t>
            </a:r>
            <a:r>
              <a:rPr lang="cs-CZ" dirty="0" smtClean="0"/>
              <a:t>jsou…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Univerzální?</a:t>
            </a:r>
            <a:endParaRPr lang="cs-CZ" b="1" dirty="0" smtClean="0"/>
          </a:p>
          <a:p>
            <a:r>
              <a:rPr lang="cs-CZ" b="1" dirty="0" smtClean="0"/>
              <a:t>Kulturně </a:t>
            </a:r>
            <a:r>
              <a:rPr lang="cs-CZ" b="1" dirty="0" smtClean="0"/>
              <a:t>specifické?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!!! Zásadní rozdělení na</a:t>
            </a:r>
          </a:p>
          <a:p>
            <a:pPr marL="0" indent="0">
              <a:buNone/>
            </a:pPr>
            <a:r>
              <a:rPr lang="cs-CZ" dirty="0" smtClean="0"/>
              <a:t>a) </a:t>
            </a:r>
            <a:r>
              <a:rPr lang="cs-CZ" b="1" dirty="0" smtClean="0"/>
              <a:t>primární, vrozené, jednoduché emoce </a:t>
            </a:r>
            <a:r>
              <a:rPr lang="cs-CZ" dirty="0" smtClean="0"/>
              <a:t>(společné se zvířaty, vývojově staré)</a:t>
            </a:r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b="1" dirty="0"/>
              <a:t>s</a:t>
            </a:r>
            <a:r>
              <a:rPr lang="cs-CZ" b="1" dirty="0" smtClean="0"/>
              <a:t>ekundární emoce </a:t>
            </a:r>
            <a:r>
              <a:rPr lang="cs-CZ" dirty="0" smtClean="0"/>
              <a:t>(kognitivní složka - zhodnocení, delší okruh, vznikají ve vývoji později)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129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Charles Darwin a evoluce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408381"/>
          </a:xfrm>
        </p:spPr>
        <p:txBody>
          <a:bodyPr>
            <a:normAutofit/>
          </a:bodyPr>
          <a:lstStyle/>
          <a:p>
            <a:r>
              <a:rPr lang="cs-CZ" sz="1800" b="1" dirty="0"/>
              <a:t>Charles Darwin</a:t>
            </a:r>
            <a:r>
              <a:rPr lang="cs-CZ" sz="1800" dirty="0"/>
              <a:t> </a:t>
            </a:r>
            <a:r>
              <a:rPr lang="cs-CZ" sz="1800" dirty="0" smtClean="0"/>
              <a:t>(</a:t>
            </a:r>
            <a:r>
              <a:rPr lang="cs-CZ" sz="1800" dirty="0" smtClean="0"/>
              <a:t>autor </a:t>
            </a:r>
            <a:r>
              <a:rPr lang="cs-CZ" sz="1800" dirty="0"/>
              <a:t>pojmu primární emoce) v knize „Výraz emocí u člověka a zvířat" </a:t>
            </a:r>
            <a:r>
              <a:rPr lang="cs-CZ" sz="1800" i="1" dirty="0"/>
              <a:t>(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expression</a:t>
            </a:r>
            <a:r>
              <a:rPr lang="cs-CZ" sz="1800" i="1" dirty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emotions</a:t>
            </a:r>
            <a:r>
              <a:rPr lang="cs-CZ" sz="1800" i="1" dirty="0" smtClean="0"/>
              <a:t> </a:t>
            </a:r>
            <a:r>
              <a:rPr lang="cs-CZ" sz="1800" i="1" dirty="0"/>
              <a:t>in man and </a:t>
            </a:r>
            <a:r>
              <a:rPr lang="cs-CZ" sz="1800" i="1" dirty="0" err="1"/>
              <a:t>animals</a:t>
            </a:r>
            <a:r>
              <a:rPr lang="cs-CZ" sz="1800" i="1" dirty="0"/>
              <a:t>) </a:t>
            </a:r>
            <a:r>
              <a:rPr lang="cs-CZ" sz="1800" dirty="0"/>
              <a:t>z roku </a:t>
            </a:r>
            <a:r>
              <a:rPr lang="cs-CZ" sz="1800" dirty="0" smtClean="0"/>
              <a:t>1872: </a:t>
            </a:r>
          </a:p>
          <a:p>
            <a:r>
              <a:rPr lang="cs-CZ" sz="1800" dirty="0" smtClean="0"/>
              <a:t> </a:t>
            </a:r>
            <a:r>
              <a:rPr lang="cs-CZ" sz="1800" dirty="0"/>
              <a:t>T</a:t>
            </a:r>
            <a:r>
              <a:rPr lang="cs-CZ" sz="1800" dirty="0" smtClean="0"/>
              <a:t>eorii </a:t>
            </a:r>
            <a:r>
              <a:rPr lang="cs-CZ" sz="1800" dirty="0"/>
              <a:t>emocí, podle </a:t>
            </a:r>
            <a:r>
              <a:rPr lang="cs-CZ" sz="1800" dirty="0" smtClean="0"/>
              <a:t> které má </a:t>
            </a:r>
            <a:r>
              <a:rPr lang="cs-CZ" sz="1800" dirty="0"/>
              <a:t>lidský výraz emocí podobné evoluční kořeny jako výrazové chování vyšších živočichů. </a:t>
            </a:r>
            <a:endParaRPr lang="cs-CZ" sz="1800" dirty="0" smtClean="0"/>
          </a:p>
          <a:p>
            <a:r>
              <a:rPr lang="cs-CZ" sz="2000" b="1" dirty="0" smtClean="0"/>
              <a:t>Darwin </a:t>
            </a:r>
            <a:r>
              <a:rPr lang="cs-CZ" sz="2000" b="1" dirty="0"/>
              <a:t>považuje emoce za vrozené vzorce chování, které usnadňuje vnitrodruhovou komunikaci</a:t>
            </a:r>
            <a:r>
              <a:rPr lang="cs-CZ" sz="2000" b="1" dirty="0" smtClean="0"/>
              <a:t>.</a:t>
            </a:r>
          </a:p>
          <a:p>
            <a:endParaRPr lang="cs-CZ" sz="2000" b="1" dirty="0"/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40" y="3356526"/>
            <a:ext cx="4762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1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Interkulturní </a:t>
            </a:r>
            <a:r>
              <a:rPr lang="cs-CZ" dirty="0" smtClean="0"/>
              <a:t>výzkumy a teorie: </a:t>
            </a:r>
            <a:r>
              <a:rPr lang="cs-CZ" dirty="0" err="1" smtClean="0"/>
              <a:t>Ekman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Paul </a:t>
            </a:r>
            <a:r>
              <a:rPr lang="cs-CZ" b="1" dirty="0" err="1"/>
              <a:t>Ekman</a:t>
            </a:r>
            <a:r>
              <a:rPr lang="cs-CZ" b="1" dirty="0"/>
              <a:t> </a:t>
            </a:r>
            <a:r>
              <a:rPr lang="cs-CZ" dirty="0"/>
              <a:t>provedl v roce 1969 významný mezikulturní </a:t>
            </a:r>
            <a:r>
              <a:rPr lang="cs-CZ" dirty="0" smtClean="0"/>
              <a:t>výzkum: členů </a:t>
            </a:r>
            <a:r>
              <a:rPr lang="cs-CZ" dirty="0"/>
              <a:t>kmene </a:t>
            </a:r>
            <a:r>
              <a:rPr lang="cs-CZ" dirty="0" err="1"/>
              <a:t>Fori</a:t>
            </a:r>
            <a:r>
              <a:rPr lang="cs-CZ" dirty="0"/>
              <a:t> z nové Guineje předkládal stručný popis typických podnětových situací a poté jim nabídl fotky příslušníků západní civilizace – měli vybrat, který výraz tváře odpovídá emoci, která se váže k historce, kterou slyšeli. Protože v 77 a 90 procentech případů ukázali na přiléhavý výraz. Pak naopak ukázali fotky kmene </a:t>
            </a:r>
            <a:r>
              <a:rPr lang="cs-CZ" dirty="0" err="1"/>
              <a:t>Fori</a:t>
            </a:r>
            <a:r>
              <a:rPr lang="cs-CZ" dirty="0"/>
              <a:t> studentům nejen v Americe, ale i v Brazílii či v Japonsku. Velká shoda (přestože ne 100 procentní) ve spojování fotek se správnou emocí ukázala podle badatelů na univerzální propojenost výrazů se základními emocemi.</a:t>
            </a:r>
          </a:p>
          <a:p>
            <a:r>
              <a:rPr lang="cs-CZ" dirty="0"/>
              <a:t>Tím se </a:t>
            </a:r>
            <a:r>
              <a:rPr lang="cs-CZ" dirty="0" smtClean="0"/>
              <a:t>potvrdilo: </a:t>
            </a:r>
          </a:p>
          <a:p>
            <a:r>
              <a:rPr lang="cs-CZ" dirty="0" smtClean="0"/>
              <a:t>A)</a:t>
            </a:r>
            <a:r>
              <a:rPr lang="cs-CZ" dirty="0"/>
              <a:t> </a:t>
            </a:r>
            <a:r>
              <a:rPr lang="cs-CZ" b="1" dirty="0"/>
              <a:t>že příslušníci různých kultur se mohou poměrně snadno dorozumět pomocí výrazu </a:t>
            </a:r>
            <a:r>
              <a:rPr lang="cs-CZ" b="1" dirty="0" smtClean="0"/>
              <a:t>emoce</a:t>
            </a:r>
          </a:p>
          <a:p>
            <a:r>
              <a:rPr lang="cs-CZ" b="1" dirty="0" smtClean="0"/>
              <a:t>B) </a:t>
            </a:r>
            <a:r>
              <a:rPr lang="cs-CZ" dirty="0" smtClean="0"/>
              <a:t>ale </a:t>
            </a:r>
            <a:r>
              <a:rPr lang="cs-CZ" dirty="0"/>
              <a:t>i Darwinův předpoklad o původnosti výrazů jako pradávných signálů umožňujících přežití člověka.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73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I. Co znamená býti člověkem?</a:t>
            </a:r>
          </a:p>
          <a:p>
            <a:r>
              <a:rPr lang="cs-CZ" dirty="0" smtClean="0"/>
              <a:t>II. Emoce, základní principy</a:t>
            </a:r>
          </a:p>
          <a:p>
            <a:r>
              <a:rPr lang="cs-CZ" dirty="0" smtClean="0"/>
              <a:t>III. Klasifikace emocí</a:t>
            </a:r>
          </a:p>
          <a:p>
            <a:r>
              <a:rPr lang="cs-CZ" dirty="0" err="1" smtClean="0"/>
              <a:t>IV.Teorie</a:t>
            </a:r>
            <a:r>
              <a:rPr lang="cs-CZ" dirty="0" smtClean="0"/>
              <a:t> emocí</a:t>
            </a:r>
          </a:p>
          <a:p>
            <a:r>
              <a:rPr lang="cs-CZ" dirty="0" smtClean="0"/>
              <a:t>V. Výzkumy emocí</a:t>
            </a:r>
          </a:p>
          <a:p>
            <a:r>
              <a:rPr lang="cs-CZ" dirty="0" smtClean="0"/>
              <a:t>VI. Emoce x kultura</a:t>
            </a:r>
            <a:r>
              <a:rPr lang="cs-CZ" dirty="0"/>
              <a:t> </a:t>
            </a:r>
            <a:r>
              <a:rPr lang="cs-CZ" dirty="0" smtClean="0"/>
              <a:t>x univerzálnost lidského bytí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74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Poznejte emoce:</a:t>
            </a:r>
            <a:endParaRPr lang="cs-CZ" dirty="0"/>
          </a:p>
        </p:txBody>
      </p:sp>
      <p:pic>
        <p:nvPicPr>
          <p:cNvPr id="4104" name="Picture 8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74374"/>
            <a:ext cx="609600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2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Ekman</a:t>
            </a:r>
            <a:r>
              <a:rPr lang="cs-CZ" dirty="0" smtClean="0"/>
              <a:t> : šest 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1690688"/>
            <a:ext cx="10907486" cy="6371059"/>
          </a:xfrm>
        </p:spPr>
        <p:txBody>
          <a:bodyPr/>
          <a:lstStyle/>
          <a:p>
            <a:r>
              <a:rPr lang="cs-CZ" dirty="0" err="1" smtClean="0"/>
              <a:t>Rozponávání</a:t>
            </a:r>
            <a:r>
              <a:rPr lang="cs-CZ" dirty="0" smtClean="0"/>
              <a:t> a přiřazování výrazu na základě historek s emoční podtextem (těžkosti s překladem):</a:t>
            </a:r>
            <a:endParaRPr lang="cs-CZ" dirty="0"/>
          </a:p>
        </p:txBody>
      </p:sp>
      <p:pic>
        <p:nvPicPr>
          <p:cNvPr id="5122" name="Picture 2" descr="Šest základních emoc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10" y="2486706"/>
            <a:ext cx="42862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0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Eckman</a:t>
            </a:r>
            <a:r>
              <a:rPr lang="cs-CZ" dirty="0" smtClean="0"/>
              <a:t>: </a:t>
            </a:r>
            <a:r>
              <a:rPr lang="cs-CZ" dirty="0" err="1" smtClean="0"/>
              <a:t>FaCS</a:t>
            </a:r>
            <a:r>
              <a:rPr lang="cs-CZ" dirty="0" smtClean="0"/>
              <a:t> - </a:t>
            </a:r>
            <a:r>
              <a:rPr lang="cs-CZ" dirty="0" err="1" smtClean="0"/>
              <a:t>mikroexprese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Kódování výrazu (mimiky)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Mikroexprese</a:t>
            </a:r>
            <a:r>
              <a:rPr lang="cs-CZ" dirty="0" smtClean="0"/>
              <a:t> štěstí</a:t>
            </a:r>
            <a:endParaRPr lang="cs-CZ" dirty="0"/>
          </a:p>
        </p:txBody>
      </p:sp>
      <p:pic>
        <p:nvPicPr>
          <p:cNvPr id="7176" name="Picture 8" descr="Výsledek obrázku pro kódování výrazu emoce mikroexpre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98641"/>
            <a:ext cx="5183188" cy="32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ek obrázku pro kódování výrazu emoce mikroexpr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71" y="2505075"/>
            <a:ext cx="457782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4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Počítačové kódování emocí…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Výzkumy MIT – učící se  stroje:</a:t>
            </a:r>
          </a:p>
          <a:p>
            <a:r>
              <a:rPr lang="cs-CZ" dirty="0">
                <a:hlinkClick r:id="rId2"/>
              </a:rPr>
              <a:t>https://www.idnes.cz/technet/veda/mereni-emoce-umela-inteligence-mit-software.A180820_124915_veda_hege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5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 počítač hodnotit emoce?</a:t>
            </a:r>
            <a:endParaRPr lang="cs-CZ" dirty="0"/>
          </a:p>
        </p:txBody>
      </p:sp>
      <p:pic>
        <p:nvPicPr>
          <p:cNvPr id="6146" name="Picture 2" descr="Výsledek obrázku pro FaCS em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4844"/>
            <a:ext cx="762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5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a kontext 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Problém s rozpoznáním složitějších emocí – sekundární emoce, vyšší emoce: </a:t>
            </a:r>
          </a:p>
          <a:p>
            <a:pPr marL="0" indent="0">
              <a:buNone/>
            </a:pPr>
            <a:r>
              <a:rPr lang="cs-CZ" dirty="0"/>
              <a:t>Jsou reakcí na myšlenky a pocity.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Získáváme </a:t>
            </a:r>
            <a:r>
              <a:rPr lang="cs-CZ" dirty="0"/>
              <a:t>je věkem a zkušenostmi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Na </a:t>
            </a:r>
            <a:r>
              <a:rPr lang="cs-CZ" dirty="0"/>
              <a:t>rozdíl od primárních emocí nejsou </a:t>
            </a:r>
            <a:r>
              <a:rPr lang="cs-CZ" dirty="0" smtClean="0"/>
              <a:t>vrozené, </a:t>
            </a:r>
            <a:r>
              <a:rPr lang="cs-CZ" b="1" dirty="0" smtClean="0"/>
              <a:t>ale založené na zkušenosti (</a:t>
            </a:r>
            <a:r>
              <a:rPr lang="cs-CZ" dirty="0" smtClean="0"/>
              <a:t>Novorozenec </a:t>
            </a:r>
            <a:r>
              <a:rPr lang="cs-CZ" dirty="0"/>
              <a:t>vykazuje po narození nejprve pocity libosti a nelibosti, ke kterým se později přidává pocit strachu a vzteku. Sekundární emoce se u člověka rozvíjí až několik měsíců po narození. Vznikají pomaleji, jsou vytvářeny především volním zhodnocením </a:t>
            </a:r>
            <a:r>
              <a:rPr lang="cs-CZ" dirty="0" smtClean="0"/>
              <a:t>situace.</a:t>
            </a:r>
          </a:p>
          <a:p>
            <a:pPr marL="0" indent="0">
              <a:buNone/>
            </a:pPr>
            <a:r>
              <a:rPr lang="cs-CZ" dirty="0"/>
              <a:t>Sekundární emoce vznikají pomaleji a jsou vytvářeny především volním </a:t>
            </a:r>
            <a:r>
              <a:rPr lang="cs-CZ" dirty="0" smtClean="0"/>
              <a:t>zhodnocením situace. Můžeme je tedy </a:t>
            </a:r>
            <a:r>
              <a:rPr lang="cs-CZ" dirty="0"/>
              <a:t>do značné míry ovlivňovat </a:t>
            </a:r>
            <a:r>
              <a:rPr lang="cs-CZ" b="1" dirty="0"/>
              <a:t>myšlením.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err="1" smtClean="0"/>
              <a:t>Mc</a:t>
            </a:r>
            <a:r>
              <a:rPr lang="cs-CZ" dirty="0" smtClean="0"/>
              <a:t> </a:t>
            </a:r>
            <a:r>
              <a:rPr lang="cs-CZ" dirty="0" err="1" smtClean="0"/>
              <a:t>Dougall</a:t>
            </a:r>
            <a:r>
              <a:rPr lang="cs-CZ" dirty="0" smtClean="0"/>
              <a:t>, </a:t>
            </a:r>
            <a:r>
              <a:rPr lang="cs-CZ" dirty="0" err="1" smtClean="0"/>
              <a:t>Plutchik</a:t>
            </a:r>
            <a:r>
              <a:rPr lang="cs-CZ" dirty="0" smtClean="0"/>
              <a:t>: Sekundární </a:t>
            </a:r>
            <a:r>
              <a:rPr lang="cs-CZ" dirty="0"/>
              <a:t>emoce jsou odvozovány z primárních </a:t>
            </a:r>
            <a:r>
              <a:rPr lang="cs-CZ" b="1" dirty="0"/>
              <a:t>míšením</a:t>
            </a:r>
            <a:r>
              <a:rPr lang="cs-CZ" dirty="0"/>
              <a:t>, což se děje zejména v situaci, která je neurčitá (v takovém případě se ostatně hovoří o „smíšených pocitech“, jako jsou např. rozpaky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vytváření těchto emocí </a:t>
            </a:r>
            <a:r>
              <a:rPr lang="cs-CZ" b="1" dirty="0" smtClean="0"/>
              <a:t>má vliv </a:t>
            </a:r>
            <a:r>
              <a:rPr lang="cs-CZ" b="1" dirty="0"/>
              <a:t>prostředí, ve kterém jedinec vyrůstá.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Např</a:t>
            </a:r>
            <a:r>
              <a:rPr lang="cs-CZ" b="1" dirty="0"/>
              <a:t>. lítost, hrdost, vina a </a:t>
            </a:r>
            <a:r>
              <a:rPr lang="cs-CZ" b="1" dirty="0" smtClean="0"/>
              <a:t>stud, </a:t>
            </a:r>
            <a:r>
              <a:rPr lang="cs-CZ" b="1" dirty="0"/>
              <a:t>obdiv, úctu, pohrdání, </a:t>
            </a:r>
            <a:r>
              <a:rPr lang="cs-CZ" b="1" dirty="0" smtClean="0"/>
              <a:t>závist.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Příklady:</a:t>
            </a:r>
          </a:p>
          <a:p>
            <a:pPr marL="0" indent="0">
              <a:buNone/>
            </a:pPr>
            <a:r>
              <a:rPr lang="cs-CZ" dirty="0" smtClean="0"/>
              <a:t>Kmen lovců lebek („</a:t>
            </a:r>
            <a:r>
              <a:rPr lang="cs-CZ" dirty="0" err="1" smtClean="0"/>
              <a:t>liget</a:t>
            </a:r>
            <a:r>
              <a:rPr lang="cs-CZ" dirty="0" smtClean="0"/>
              <a:t> x </a:t>
            </a:r>
            <a:r>
              <a:rPr lang="cs-CZ" dirty="0" err="1" smtClean="0"/>
              <a:t>beya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r>
              <a:rPr lang="cs-CZ" dirty="0" smtClean="0"/>
              <a:t>Japonsko – „</a:t>
            </a:r>
            <a:r>
              <a:rPr lang="cs-CZ" dirty="0" err="1" smtClean="0"/>
              <a:t>amae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Česko – „lítost“ (Kundera)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20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Univerzalita lidského </a:t>
            </a:r>
            <a:r>
              <a:rPr lang="cs-CZ" dirty="0" smtClean="0"/>
              <a:t>prožívání?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Dřív </a:t>
            </a:r>
            <a:r>
              <a:rPr lang="cs-CZ" dirty="0" smtClean="0"/>
              <a:t>tendence </a:t>
            </a:r>
            <a:r>
              <a:rPr lang="cs-CZ" dirty="0" smtClean="0"/>
              <a:t>zdůrazňovat rozdílné, nyní společné</a:t>
            </a:r>
          </a:p>
          <a:p>
            <a:r>
              <a:rPr lang="cs-CZ" b="1" dirty="0" smtClean="0"/>
              <a:t>Kulturně </a:t>
            </a:r>
            <a:r>
              <a:rPr lang="cs-CZ" b="1" dirty="0" smtClean="0"/>
              <a:t>rozdílné:</a:t>
            </a:r>
          </a:p>
          <a:p>
            <a:pPr marL="0" indent="0">
              <a:buNone/>
            </a:pPr>
            <a:r>
              <a:rPr lang="cs-CZ" b="1" dirty="0" smtClean="0"/>
              <a:t>Primární x sekundární a vyšší (lidské) emoce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Regulace emocí:</a:t>
            </a:r>
            <a:r>
              <a:rPr lang="cs-CZ" b="1" dirty="0" smtClean="0"/>
              <a:t> </a:t>
            </a:r>
            <a:r>
              <a:rPr lang="cs-CZ" dirty="0" smtClean="0"/>
              <a:t>„co mám cítit“ x „společné „co opravdu cítím“ – </a:t>
            </a:r>
            <a:r>
              <a:rPr lang="cs-CZ" dirty="0" smtClean="0"/>
              <a:t>normy („display </a:t>
            </a:r>
            <a:r>
              <a:rPr lang="cs-CZ" dirty="0" err="1" smtClean="0"/>
              <a:t>rules</a:t>
            </a:r>
            <a:r>
              <a:rPr lang="cs-CZ" dirty="0" smtClean="0"/>
              <a:t>“)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Výraz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téměř univerzální u základních (primárních emocí), nespolehlivý u ostatních (složité emoce)</a:t>
            </a:r>
          </a:p>
          <a:p>
            <a:pPr>
              <a:buFontTx/>
              <a:buChar char="-"/>
            </a:pPr>
            <a:r>
              <a:rPr lang="cs-CZ" dirty="0" smtClean="0"/>
              <a:t>problém: hraní výrazu, intenzita výrazu (ovládnutí se – jak měřit?)</a:t>
            </a:r>
          </a:p>
          <a:p>
            <a:pPr marL="0" indent="0">
              <a:buNone/>
            </a:pPr>
            <a:r>
              <a:rPr lang="cs-CZ" b="1" dirty="0" smtClean="0"/>
              <a:t>Význam</a:t>
            </a:r>
            <a:r>
              <a:rPr lang="cs-CZ" dirty="0" smtClean="0"/>
              <a:t> – komplexní složité emoce, závislé na kontextu, kultuře…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Zhodnocení emocí: </a:t>
            </a:r>
            <a:r>
              <a:rPr lang="cs-CZ" dirty="0" smtClean="0"/>
              <a:t>Američané </a:t>
            </a:r>
            <a:r>
              <a:rPr lang="cs-CZ" dirty="0" smtClean="0"/>
              <a:t>x </a:t>
            </a:r>
            <a:r>
              <a:rPr lang="cs-CZ" dirty="0" err="1" smtClean="0"/>
              <a:t>Čínani</a:t>
            </a:r>
            <a:r>
              <a:rPr lang="cs-CZ" dirty="0" smtClean="0"/>
              <a:t>: cítí totéž, zažívají totéž, ale informují o tom </a:t>
            </a:r>
            <a:r>
              <a:rPr lang="cs-CZ" dirty="0" smtClean="0"/>
              <a:t>jinak? (konvence)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778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Moc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b="1" dirty="0" smtClean="0"/>
              <a:t>Emoce</a:t>
            </a:r>
            <a:r>
              <a:rPr lang="cs-CZ" dirty="0" smtClean="0"/>
              <a:t> </a:t>
            </a:r>
            <a:r>
              <a:rPr lang="cs-CZ" dirty="0"/>
              <a:t>jsou nástrojem subjektivního hodnocení. </a:t>
            </a:r>
            <a:r>
              <a:rPr lang="cs-CZ" b="1" dirty="0" smtClean="0"/>
              <a:t>Poukazují </a:t>
            </a:r>
            <a:r>
              <a:rPr lang="cs-CZ" b="1" dirty="0"/>
              <a:t>tedy i na naše hodnoty</a:t>
            </a:r>
            <a:r>
              <a:rPr lang="cs-CZ" dirty="0"/>
              <a:t>; na způsob, jakým hodnotíme to, co se nám a s námi děje. </a:t>
            </a:r>
          </a:p>
          <a:p>
            <a:pPr lvl="0"/>
            <a:r>
              <a:rPr lang="cs-CZ" b="1" dirty="0"/>
              <a:t>Otevřenost</a:t>
            </a:r>
            <a:r>
              <a:rPr lang="cs-CZ" dirty="0"/>
              <a:t> vůči </a:t>
            </a:r>
            <a:r>
              <a:rPr lang="cs-CZ" dirty="0" smtClean="0"/>
              <a:t>vlastnímu/cizímu </a:t>
            </a:r>
            <a:r>
              <a:rPr lang="cs-CZ" dirty="0"/>
              <a:t>prožívání nás vede i ke změně přístupu k </a:t>
            </a:r>
            <a:r>
              <a:rPr lang="cs-CZ" dirty="0" smtClean="0"/>
              <a:t>našim/CIZÍM </a:t>
            </a:r>
            <a:r>
              <a:rPr lang="cs-CZ" dirty="0"/>
              <a:t>hodnotám. </a:t>
            </a:r>
          </a:p>
          <a:p>
            <a:pPr lvl="0"/>
            <a:r>
              <a:rPr lang="cs-CZ" b="1" dirty="0"/>
              <a:t>Dokážeme-li více reflektovat svoje pocity</a:t>
            </a:r>
            <a:r>
              <a:rPr lang="cs-CZ" dirty="0"/>
              <a:t>, dokážeme  být mnohem více v kontaktu se svými autentickými hodnotami a odlišovat hodnoty </a:t>
            </a:r>
            <a:r>
              <a:rPr lang="cs-CZ" dirty="0" err="1"/>
              <a:t>introjektované</a:t>
            </a:r>
            <a:r>
              <a:rPr lang="cs-CZ" dirty="0"/>
              <a:t>. Jsme méně tím, kým bychom (podle těch kolem nás) měli být, a získáváme větší odvahu být sami sebou.  </a:t>
            </a:r>
            <a:r>
              <a:rPr lang="cs-CZ" dirty="0" smtClean="0"/>
              <a:t>Můžeme vnímat i ty druhé.</a:t>
            </a:r>
          </a:p>
          <a:p>
            <a:pPr lvl="0"/>
            <a:r>
              <a:rPr lang="cs-CZ" b="1" dirty="0" smtClean="0"/>
              <a:t>Poznání sama sebe, základní a sekundární emoce (jak fungují) a znalost kontextu a kultury </a:t>
            </a:r>
            <a:r>
              <a:rPr lang="cs-CZ" dirty="0" smtClean="0"/>
              <a:t>= klíč ke komunikaci s cizinci a jejich pochopení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403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 a emoce…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Výzku</a:t>
            </a:r>
            <a:r>
              <a:rPr lang="cs-CZ" dirty="0" smtClean="0"/>
              <a:t> emocí a 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879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Sapir-Whorfova</a:t>
            </a:r>
            <a:r>
              <a:rPr lang="cs-CZ" dirty="0" smtClean="0"/>
              <a:t> hypotéza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i="1" dirty="0"/>
              <a:t>„Kdyby byl Aristoteles z kmene </a:t>
            </a:r>
            <a:r>
              <a:rPr lang="cs-CZ" sz="5600" i="1" dirty="0" err="1"/>
              <a:t>Dakotů</a:t>
            </a:r>
            <a:r>
              <a:rPr lang="cs-CZ" sz="5600" i="1" dirty="0"/>
              <a:t>, jeho logika by nabyla zcela odlišné podoby</a:t>
            </a:r>
            <a:r>
              <a:rPr lang="cs-CZ" sz="5600" i="1" dirty="0" smtClean="0"/>
              <a:t>“ </a:t>
            </a:r>
            <a:r>
              <a:rPr lang="cs-CZ" sz="5600" dirty="0" smtClean="0"/>
              <a:t>Fritz </a:t>
            </a:r>
            <a:r>
              <a:rPr lang="cs-CZ" sz="5600" dirty="0" err="1"/>
              <a:t>Mauthner</a:t>
            </a:r>
            <a:endParaRPr lang="cs-CZ" sz="5600" dirty="0" smtClean="0"/>
          </a:p>
          <a:p>
            <a:r>
              <a:rPr lang="cs-CZ" sz="6400" dirty="0" smtClean="0"/>
              <a:t>Jazyk jako </a:t>
            </a:r>
            <a:r>
              <a:rPr lang="cs-CZ" sz="6400" b="1" dirty="0" err="1" smtClean="0"/>
              <a:t>mould</a:t>
            </a:r>
            <a:r>
              <a:rPr lang="cs-CZ" sz="6400" b="1" dirty="0" smtClean="0"/>
              <a:t> x </a:t>
            </a:r>
            <a:r>
              <a:rPr lang="cs-CZ" sz="6400" b="1" dirty="0" err="1" smtClean="0"/>
              <a:t>cloak</a:t>
            </a:r>
            <a:r>
              <a:rPr lang="cs-CZ" sz="6400" b="1" dirty="0" smtClean="0"/>
              <a:t> </a:t>
            </a:r>
            <a:r>
              <a:rPr lang="cs-CZ" sz="6400" dirty="0" smtClean="0"/>
              <a:t>(matrice x kabát)</a:t>
            </a:r>
          </a:p>
          <a:p>
            <a:endParaRPr lang="cs-CZ" sz="6400" dirty="0" smtClean="0"/>
          </a:p>
          <a:p>
            <a:pPr marL="0" indent="0">
              <a:buNone/>
            </a:pPr>
            <a:r>
              <a:rPr lang="cs-CZ" sz="6400" u="sng" dirty="0" smtClean="0"/>
              <a:t>!!!! Základní </a:t>
            </a:r>
            <a:r>
              <a:rPr lang="cs-CZ" sz="6400" b="1" u="sng" dirty="0" err="1" smtClean="0"/>
              <a:t>Sapir-Whorfova</a:t>
            </a:r>
            <a:r>
              <a:rPr lang="cs-CZ" sz="6400" b="1" u="sng" dirty="0" smtClean="0"/>
              <a:t> </a:t>
            </a:r>
            <a:r>
              <a:rPr lang="cs-CZ" sz="6400" b="1" u="sng" dirty="0" smtClean="0"/>
              <a:t>hypotéza </a:t>
            </a:r>
            <a:r>
              <a:rPr lang="cs-CZ" sz="6400" dirty="0" smtClean="0"/>
              <a:t>- </a:t>
            </a:r>
            <a:r>
              <a:rPr lang="cs-CZ" sz="6400" dirty="0" smtClean="0"/>
              <a:t>způsob myšlení </a:t>
            </a:r>
            <a:r>
              <a:rPr lang="cs-CZ" sz="6400" dirty="0" smtClean="0"/>
              <a:t>lidí </a:t>
            </a:r>
            <a:r>
              <a:rPr lang="cs-CZ" sz="6400" dirty="0" smtClean="0"/>
              <a:t>ovlivněn jazykem (je jako program, který udává způsob myšlení). Lidé nemají konstrukt/pojem na to, co v jazyce </a:t>
            </a:r>
            <a:r>
              <a:rPr lang="cs-CZ" sz="6400" dirty="0" smtClean="0"/>
              <a:t>není, </a:t>
            </a:r>
            <a:r>
              <a:rPr lang="cs-CZ" sz="6400" b="1" dirty="0" smtClean="0"/>
              <a:t>konkrétně</a:t>
            </a:r>
            <a:r>
              <a:rPr lang="cs-CZ" sz="6400" dirty="0" smtClean="0"/>
              <a:t>:</a:t>
            </a:r>
          </a:p>
          <a:p>
            <a:pPr marL="0" indent="0">
              <a:buNone/>
            </a:pPr>
            <a:r>
              <a:rPr lang="cs-CZ" sz="6400" dirty="0" smtClean="0"/>
              <a:t>- člověk </a:t>
            </a:r>
            <a:r>
              <a:rPr lang="cs-CZ" sz="6400" dirty="0"/>
              <a:t>není ve světě ani ve společnosti „sám za sebe“, ale je do značné míry odkázán na milost svému jazyku</a:t>
            </a:r>
          </a:p>
          <a:p>
            <a:pPr marL="0" indent="0">
              <a:buNone/>
            </a:pPr>
            <a:r>
              <a:rPr lang="cs-CZ" sz="6400" dirty="0" smtClean="0"/>
              <a:t>- je </a:t>
            </a:r>
            <a:r>
              <a:rPr lang="cs-CZ" sz="6400" dirty="0"/>
              <a:t>nesmyslná představa, že člověk se vztahuje ke světu bez použití jazyka, a že jazyk je jen náhodným prostředkem k řešení konkrétních problémů v komunikaci</a:t>
            </a:r>
          </a:p>
          <a:p>
            <a:pPr marL="0" indent="0">
              <a:buNone/>
            </a:pPr>
            <a:r>
              <a:rPr lang="cs-CZ" sz="6400" dirty="0" smtClean="0"/>
              <a:t>- „</a:t>
            </a:r>
            <a:r>
              <a:rPr lang="cs-CZ" sz="6400" dirty="0"/>
              <a:t>reálný svět“ je z velké části nevědomě budován na jazykových zvycích dané skupiny mluvčích</a:t>
            </a:r>
          </a:p>
          <a:p>
            <a:pPr marL="0" indent="0">
              <a:buNone/>
            </a:pPr>
            <a:r>
              <a:rPr lang="cs-CZ" sz="6400" dirty="0" smtClean="0"/>
              <a:t> - žádné </a:t>
            </a:r>
            <a:r>
              <a:rPr lang="cs-CZ" sz="6400" dirty="0"/>
              <a:t>dva jazyky si nejsou natolik podobné, abychom mohli říct, že reprezentují stejnou sociální realitu</a:t>
            </a:r>
          </a:p>
          <a:p>
            <a:pPr marL="0" indent="0">
              <a:buNone/>
            </a:pPr>
            <a:r>
              <a:rPr lang="cs-CZ" sz="6400" dirty="0" smtClean="0"/>
              <a:t>- světy</a:t>
            </a:r>
            <a:r>
              <a:rPr lang="cs-CZ" sz="6400" dirty="0"/>
              <a:t>, v kterých různé společnosti žijí, jsou odlišné, nejsou to stejné světy pouze s odlišnými nálepkami</a:t>
            </a:r>
          </a:p>
          <a:p>
            <a:pPr marL="0" indent="0">
              <a:buNone/>
            </a:pPr>
            <a:r>
              <a:rPr lang="cs-CZ" sz="6400" dirty="0" smtClean="0"/>
              <a:t>- vidíme</a:t>
            </a:r>
            <a:r>
              <a:rPr lang="cs-CZ" sz="6400" dirty="0"/>
              <a:t>, slyšíme a vnímáme zážitky skrz jazykové zvyklosti naší společnosti, které nás uzpůsobují k jistým typům interpretace</a:t>
            </a:r>
          </a:p>
          <a:p>
            <a:endParaRPr lang="cs-CZ" sz="6400" dirty="0" smtClean="0"/>
          </a:p>
          <a:p>
            <a:r>
              <a:rPr lang="cs-CZ" sz="5600" b="1" dirty="0" smtClean="0"/>
              <a:t>Příklady:</a:t>
            </a:r>
            <a:r>
              <a:rPr lang="cs-CZ" sz="5600" dirty="0" smtClean="0"/>
              <a:t> </a:t>
            </a:r>
          </a:p>
          <a:p>
            <a:r>
              <a:rPr lang="cs-CZ" sz="5600" dirty="0" smtClean="0"/>
              <a:t>Eskymáci </a:t>
            </a:r>
            <a:r>
              <a:rPr lang="cs-CZ" sz="5600" dirty="0" smtClean="0"/>
              <a:t>– 50 výrazů pro sníh??? (</a:t>
            </a:r>
            <a:r>
              <a:rPr lang="cs-CZ" sz="5600" i="1" dirty="0" err="1" smtClean="0"/>
              <a:t>igluksaq</a:t>
            </a:r>
            <a:r>
              <a:rPr lang="cs-CZ" sz="5600" i="1" dirty="0" smtClean="0"/>
              <a:t>)</a:t>
            </a:r>
            <a:endParaRPr lang="cs-CZ" sz="5600" dirty="0" smtClean="0"/>
          </a:p>
          <a:p>
            <a:r>
              <a:rPr lang="cs-CZ" sz="5600" b="1" dirty="0" smtClean="0"/>
              <a:t>Kmen </a:t>
            </a:r>
            <a:r>
              <a:rPr lang="cs-CZ" sz="5600" b="1" dirty="0" err="1" smtClean="0"/>
              <a:t>Hopi</a:t>
            </a:r>
            <a:r>
              <a:rPr lang="cs-CZ" sz="5600" b="1" dirty="0" smtClean="0"/>
              <a:t> </a:t>
            </a:r>
            <a:r>
              <a:rPr lang="cs-CZ" sz="5600" dirty="0" smtClean="0"/>
              <a:t>– </a:t>
            </a:r>
            <a:r>
              <a:rPr lang="cs-CZ" sz="5600" dirty="0" smtClean="0"/>
              <a:t> naše minulost</a:t>
            </a:r>
            <a:r>
              <a:rPr lang="cs-CZ" sz="5600" dirty="0" smtClean="0"/>
              <a:t>, přítomnost </a:t>
            </a:r>
            <a:r>
              <a:rPr lang="cs-CZ" sz="5600" dirty="0" smtClean="0"/>
              <a:t>a budoucnost x objektivita a subjektivita</a:t>
            </a:r>
            <a:endParaRPr lang="cs-CZ" sz="5600" dirty="0" smtClean="0"/>
          </a:p>
          <a:p>
            <a:pPr marL="0" indent="0">
              <a:buNone/>
            </a:pPr>
            <a:endParaRPr lang="cs-CZ" sz="5600" dirty="0"/>
          </a:p>
        </p:txBody>
      </p:sp>
      <p:sp>
        <p:nvSpPr>
          <p:cNvPr id="4" name="Zaoblený obdélník 3"/>
          <p:cNvSpPr/>
          <p:nvPr/>
        </p:nvSpPr>
        <p:spPr>
          <a:xfrm>
            <a:off x="6064898" y="362027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75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Býti člověkem…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Jean Paul Sartre: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Humaina</a:t>
            </a:r>
            <a:r>
              <a:rPr lang="cs-CZ" dirty="0" smtClean="0"/>
              <a:t> – být vržen do světa a být smrtelný</a:t>
            </a:r>
          </a:p>
          <a:p>
            <a:r>
              <a:rPr lang="cs-CZ" dirty="0" smtClean="0"/>
              <a:t>Co převažuje společné nebo rozdílné</a:t>
            </a:r>
          </a:p>
          <a:p>
            <a:r>
              <a:rPr lang="cs-CZ" dirty="0" smtClean="0"/>
              <a:t>EMOCE:</a:t>
            </a:r>
          </a:p>
          <a:p>
            <a:r>
              <a:rPr lang="cs-CZ" dirty="0" smtClean="0"/>
              <a:t>- VŠICHNI JE MAJÍ </a:t>
            </a:r>
          </a:p>
          <a:p>
            <a:r>
              <a:rPr lang="cs-CZ" dirty="0" smtClean="0"/>
              <a:t>ALE: jsou stejné nebo odlišné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39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EMOČNÍ </a:t>
            </a:r>
            <a:r>
              <a:rPr lang="cs-CZ" b="1" dirty="0" err="1"/>
              <a:t>Sapir</a:t>
            </a:r>
            <a:r>
              <a:rPr lang="cs-CZ" b="1" dirty="0"/>
              <a:t>- </a:t>
            </a:r>
            <a:r>
              <a:rPr lang="cs-CZ" b="1" dirty="0" err="1" smtClean="0"/>
              <a:t>Whorfova</a:t>
            </a:r>
            <a:r>
              <a:rPr lang="cs-CZ" b="1" dirty="0" smtClean="0"/>
              <a:t> hypotéza (Gutfreund)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Gutfreund (1995), </a:t>
            </a:r>
            <a:r>
              <a:rPr lang="cs-CZ" dirty="0" err="1"/>
              <a:t>Perlovsky</a:t>
            </a:r>
            <a:r>
              <a:rPr lang="cs-CZ" dirty="0"/>
              <a:t> (2009) – vliv emoční stránky jazyka </a:t>
            </a:r>
            <a:endParaRPr lang="cs-CZ" dirty="0" smtClean="0"/>
          </a:p>
          <a:p>
            <a:r>
              <a:rPr lang="cs-CZ" dirty="0" smtClean="0"/>
              <a:t>každý jazyk způsobuje </a:t>
            </a:r>
            <a:r>
              <a:rPr lang="cs-CZ" dirty="0"/>
              <a:t>jiné emoce, jinou intenzitu </a:t>
            </a:r>
          </a:p>
          <a:p>
            <a:r>
              <a:rPr lang="cs-CZ" dirty="0" smtClean="0"/>
              <a:t>Výzkum: Angličtina x španělština: respondenti reagovali emočněji, ať už jsou rodilí mluvčí kteréhokoliv z daných dvou jazyků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00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Výzkumy významu emocí: </a:t>
            </a:r>
            <a:r>
              <a:rPr lang="cs-CZ" dirty="0" smtClean="0"/>
              <a:t>sémantický diferenciál</a:t>
            </a:r>
            <a:endParaRPr lang="cs-CZ" dirty="0"/>
          </a:p>
        </p:txBody>
      </p:sp>
      <p:sp>
        <p:nvSpPr>
          <p:cNvPr id="5" name="AutoShape 4" descr="Výsledek obrázku pro emoce sémantický diferenciál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cs-CZ" dirty="0" smtClean="0"/>
              <a:t>Vlastnos</a:t>
            </a:r>
            <a:r>
              <a:rPr lang="cs-CZ" dirty="0" smtClean="0"/>
              <a:t>t </a:t>
            </a:r>
            <a:r>
              <a:rPr lang="cs-CZ" u="sng" dirty="0" smtClean="0"/>
              <a:t>emocí:</a:t>
            </a:r>
            <a:r>
              <a:rPr lang="cs-CZ" dirty="0" smtClean="0"/>
              <a:t> kontinuita, polarita -----</a:t>
            </a:r>
            <a:r>
              <a:rPr lang="cs-CZ" b="1" dirty="0" smtClean="0"/>
              <a:t>význam daný kontextem</a:t>
            </a:r>
            <a:endParaRPr lang="cs-CZ" b="1" dirty="0" smtClean="0"/>
          </a:p>
          <a:p>
            <a:r>
              <a:rPr lang="cs-CZ" b="1" u="sng" dirty="0" smtClean="0"/>
              <a:t>Jazyk a význam: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Denotát</a:t>
            </a:r>
            <a:r>
              <a:rPr lang="cs-CZ" dirty="0"/>
              <a:t> (denotativní význam) → jde o určitý reálný objekt, třídu objektů či obsah pojmů, které daným slovem označujeme</a:t>
            </a:r>
            <a:br>
              <a:rPr lang="cs-CZ" dirty="0"/>
            </a:br>
            <a:endParaRPr lang="cs-CZ" dirty="0"/>
          </a:p>
          <a:p>
            <a:r>
              <a:rPr lang="cs-CZ" b="1" dirty="0" err="1" smtClean="0"/>
              <a:t>Konotát</a:t>
            </a:r>
            <a:r>
              <a:rPr lang="cs-CZ" dirty="0"/>
              <a:t> (</a:t>
            </a:r>
            <a:r>
              <a:rPr lang="cs-CZ" dirty="0" err="1"/>
              <a:t>konotativní</a:t>
            </a:r>
            <a:r>
              <a:rPr lang="cs-CZ" dirty="0"/>
              <a:t> význam) → zahrnuje individuální, zejména emocionálně zabarvené asociace, které jsou se slovem, respektive jeho denotátem spjaty (jsou často osobní a značně ovlivněny situačním kontextem)</a:t>
            </a:r>
          </a:p>
          <a:p>
            <a:r>
              <a:rPr lang="cs-CZ" dirty="0"/>
              <a:t>Výzkumem </a:t>
            </a:r>
            <a:r>
              <a:rPr lang="cs-CZ" dirty="0" err="1"/>
              <a:t>konotativního</a:t>
            </a:r>
            <a:r>
              <a:rPr lang="cs-CZ" dirty="0"/>
              <a:t> významu slov se zabýval zejména </a:t>
            </a:r>
            <a:r>
              <a:rPr lang="cs-CZ" b="1" u="sng" dirty="0"/>
              <a:t>Charles </a:t>
            </a:r>
            <a:r>
              <a:rPr lang="cs-CZ" b="1" u="sng" dirty="0" err="1"/>
              <a:t>Osgood</a:t>
            </a:r>
            <a:r>
              <a:rPr lang="cs-CZ" dirty="0"/>
              <a:t>, který při své práci využíval sémantického diferenciálu. Tato metoda je založena na tom, že jedinec vyhodnocuje pomocí bipolárních adjektiv (hezký x škaredý, velký x malý) slova, jež mohou mít velice subjektivní význam.</a:t>
            </a:r>
          </a:p>
          <a:p>
            <a:r>
              <a:rPr lang="cs-CZ" dirty="0" smtClean="0"/>
              <a:t>3 dimenze:</a:t>
            </a:r>
            <a:endParaRPr lang="cs-CZ" dirty="0" smtClean="0"/>
          </a:p>
          <a:p>
            <a:r>
              <a:rPr lang="cs-CZ" b="1" dirty="0" smtClean="0"/>
              <a:t>Aktivita</a:t>
            </a:r>
          </a:p>
          <a:p>
            <a:r>
              <a:rPr lang="cs-CZ" b="1" dirty="0" smtClean="0"/>
              <a:t>Potence – síla</a:t>
            </a:r>
          </a:p>
          <a:p>
            <a:r>
              <a:rPr lang="cs-CZ" b="1" dirty="0" smtClean="0"/>
              <a:t>Hodnocení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9964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Sémantický diferenciál- příklady</a:t>
            </a:r>
            <a:endParaRPr lang="cs-CZ" dirty="0"/>
          </a:p>
        </p:txBody>
      </p:sp>
      <p:pic>
        <p:nvPicPr>
          <p:cNvPr id="9218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37" y="1558212"/>
            <a:ext cx="7065455" cy="56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87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926" y="113198"/>
            <a:ext cx="10515600" cy="1325563"/>
          </a:xfrm>
        </p:spPr>
        <p:txBody>
          <a:bodyPr/>
          <a:lstStyle/>
          <a:p>
            <a:r>
              <a:rPr lang="cs-CZ" dirty="0" smtClean="0"/>
              <a:t>Sémantický diferenciál emocí</a:t>
            </a:r>
            <a:endParaRPr lang="cs-CZ" dirty="0"/>
          </a:p>
        </p:txBody>
      </p:sp>
      <p:pic>
        <p:nvPicPr>
          <p:cNvPr id="8194" name="Picture 2" descr="Výsledek obrázku pro sémantický diferenciál em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1" y="1343607"/>
            <a:ext cx="7201182" cy="54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07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Osgood</a:t>
            </a:r>
            <a:r>
              <a:rPr lang="cs-CZ" dirty="0" smtClean="0"/>
              <a:t>: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https://www.google.com/search?q=semantick%C3%BD+diferenci%C3%A1l+osgood&amp;source=lnms&amp;tbm=isch&amp;sa=X&amp;ved=2ahUKEwjFu7TQtIXmAhVBh1wKHc2eCA4Q_AUoAXoECAwQAw&amp;biw=1650&amp;bih=922#imgrc=Md_0mEMMUbrW8M</a:t>
            </a:r>
            <a:r>
              <a:rPr lang="cs-CZ" dirty="0" smtClean="0">
                <a:hlinkClick r:id="rId2"/>
              </a:rPr>
              <a:t>: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encyklopedie.soc.cas.cz/w/Diferenci%C3%A1l_s%C3%A9mantick%C3%BD</a:t>
            </a:r>
            <a:endParaRPr lang="cs-CZ" dirty="0" smtClean="0"/>
          </a:p>
          <a:p>
            <a:r>
              <a:rPr lang="cs-CZ">
                <a:hlinkClick r:id="rId4"/>
              </a:rPr>
              <a:t>file:///C:/Users/Denglerova/Downloads/277-Text%20%C4%8Dl%C3%A1nku-2028-1-10-20160721%20(1).pdf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39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ekman fem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80" y="1250302"/>
            <a:ext cx="6867329" cy="43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4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0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 – popsat proces své emoce: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67029"/>
              </p:ext>
            </p:extLst>
          </p:nvPr>
        </p:nvGraphicFramePr>
        <p:xfrm>
          <a:off x="2416628" y="1690686"/>
          <a:ext cx="4764586" cy="431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4586"/>
              </a:tblGrid>
              <a:tr h="461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1. Popište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okolnosti, situaci…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1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2. Co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se stalo? Jaký byl spouštěč emoce?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4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3. Co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se přitom dělo s Vámi uvnitř? Popište to…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4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4.Co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mohli vidět svědci – co se dělo navenek…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0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5. Jak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vše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dopadlo?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Co se stalo? Jak emoční stav skončil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52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emoce: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209792"/>
              </p:ext>
            </p:extLst>
          </p:nvPr>
        </p:nvGraphicFramePr>
        <p:xfrm>
          <a:off x="1735494" y="1799876"/>
          <a:ext cx="7202155" cy="440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304"/>
                <a:gridCol w="2202161"/>
                <a:gridCol w="2281690"/>
              </a:tblGrid>
              <a:tr h="64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Popište okolnosti, situaci…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b="0" dirty="0">
                          <a:solidFill>
                            <a:srgbClr val="C00000"/>
                          </a:solidFill>
                          <a:effectLst/>
                        </a:rPr>
                        <a:t>Okolnosti vzniku emocí 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skrývají  individuální faktory emoce, které ostatní nemohou vidět, znát.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Co se stalo? Jaký byl spouštěč emoce?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Podnět, vyvolávající emoci, tzv. </a:t>
                      </a:r>
                      <a:r>
                        <a:rPr lang="cs-CZ" sz="1100" dirty="0" err="1">
                          <a:solidFill>
                            <a:srgbClr val="C00000"/>
                          </a:solidFill>
                          <a:effectLst/>
                        </a:rPr>
                        <a:t>emociogenn</a:t>
                      </a:r>
                      <a:r>
                        <a:rPr lang="cs-CZ" sz="1100" dirty="0" err="1">
                          <a:solidFill>
                            <a:schemeClr val="tx1"/>
                          </a:solidFill>
                          <a:effectLst/>
                        </a:rPr>
                        <a:t>í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, někdy ji zjevný podnět vyvolává jen zdánlivě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4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Co se přitom dělo s Vámi uvnitř? Popište to…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Vnitřní prožitek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, fenomén emoce, pocit. Uvnitř probíhající fyziologické stavy, taktéž ovlivňují co, cítíme.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Co mohli vidět svědci – co se dělo navenek…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Navenek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 je vidět vaše mimika, eventuálně </a:t>
                      </a:r>
                      <a:r>
                        <a:rPr lang="cs-CZ" sz="1100" dirty="0" err="1">
                          <a:solidFill>
                            <a:schemeClr val="tx1"/>
                          </a:solidFill>
                          <a:effectLst/>
                        </a:rPr>
                        <a:t>gestika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, spontánní chování, které emoci doprovází – výrazová stránka emoce. Některé fyziologické projevy, jako pocení, jsou též pozorovatelné.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5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Jak vše skončilo?  Co se stalo? Jak emoční stav skončil? Proč?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Vznik emoce je často </a:t>
                      </a: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provázen </a:t>
                      </a:r>
                      <a:r>
                        <a:rPr lang="cs-CZ" sz="1100" i="1" dirty="0">
                          <a:solidFill>
                            <a:srgbClr val="C00000"/>
                          </a:solidFill>
                          <a:effectLst/>
                        </a:rPr>
                        <a:t>nějakým chováním/reakcí</a:t>
                      </a: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kterou emoce vyvolala. Někdy ale emoce prostě vyvane, opadne sama po nějakém čase. Konec emoce může být urychlen sebeopanováním osoby, která získá kognitivní a volní kontrolu nad situací.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0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 jsou když…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93" y="1443070"/>
            <a:ext cx="6321596" cy="3894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15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Fyziologie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457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1371600" lvl="2" indent="-457200">
              <a:buAutoNum type="arabicParenR"/>
            </a:pPr>
            <a:r>
              <a:rPr lang="cs-CZ" sz="2300" b="1" u="sng" dirty="0" smtClean="0"/>
              <a:t>Periferní projevy: </a:t>
            </a:r>
            <a:r>
              <a:rPr lang="cs-CZ" sz="2300" dirty="0" smtClean="0"/>
              <a:t>Připravenost, pohotovost a aktivita v důsledku </a:t>
            </a:r>
            <a:r>
              <a:rPr lang="cs-CZ" sz="2300" dirty="0" err="1" smtClean="0"/>
              <a:t>emociogenního</a:t>
            </a:r>
            <a:r>
              <a:rPr lang="cs-CZ" sz="2300" dirty="0" smtClean="0"/>
              <a:t> podnětu a relace autonomního nervového systému na něj se pak projevuje v rámci tělesných změn: zrychlený srdeční tep a dýchání, sucho v ústech, </a:t>
            </a:r>
            <a:r>
              <a:rPr lang="cs-CZ" sz="2300" dirty="0"/>
              <a:t>zvýšené svalové napětí, pocení, chvění končetin a stažení </a:t>
            </a:r>
            <a:r>
              <a:rPr lang="cs-CZ" sz="2300" dirty="0" smtClean="0"/>
              <a:t>žaludku</a:t>
            </a:r>
          </a:p>
          <a:p>
            <a:pPr marL="914400" lvl="2" indent="0" algn="r">
              <a:buNone/>
            </a:pPr>
            <a:r>
              <a:rPr lang="cs-CZ" sz="2900" dirty="0" smtClean="0"/>
              <a:t>Detektor lži</a:t>
            </a:r>
          </a:p>
          <a:p>
            <a:endParaRPr lang="cs-CZ" sz="2300" dirty="0"/>
          </a:p>
          <a:p>
            <a:pPr marL="0" indent="0">
              <a:buNone/>
            </a:pPr>
            <a:endParaRPr lang="cs-CZ" sz="2300" b="1" dirty="0" smtClean="0"/>
          </a:p>
          <a:p>
            <a:endParaRPr lang="cs-CZ" sz="2300" b="1" dirty="0"/>
          </a:p>
          <a:p>
            <a:pPr marL="0" indent="0">
              <a:buNone/>
            </a:pPr>
            <a:endParaRPr lang="cs-CZ" sz="2300" b="1" dirty="0" smtClean="0"/>
          </a:p>
          <a:p>
            <a:pPr marL="0" indent="0">
              <a:buNone/>
            </a:pPr>
            <a:r>
              <a:rPr lang="cs-CZ" sz="2300" b="1" dirty="0" smtClean="0"/>
              <a:t>2) </a:t>
            </a:r>
            <a:r>
              <a:rPr lang="cs-CZ" sz="2300" b="1" u="sng" dirty="0" smtClean="0"/>
              <a:t>Mozkové koreláty:</a:t>
            </a:r>
          </a:p>
          <a:p>
            <a:r>
              <a:rPr lang="cs-CZ" sz="2300" dirty="0" smtClean="0"/>
              <a:t>Americký neurolog </a:t>
            </a:r>
            <a:r>
              <a:rPr lang="cs-CZ" sz="2300" dirty="0"/>
              <a:t>Joseph </a:t>
            </a:r>
            <a:r>
              <a:rPr lang="cs-CZ" sz="2300" dirty="0" err="1" smtClean="0"/>
              <a:t>LeDoux</a:t>
            </a:r>
            <a:r>
              <a:rPr lang="cs-CZ" sz="2300" dirty="0"/>
              <a:t>:</a:t>
            </a:r>
            <a:r>
              <a:rPr lang="cs-CZ" sz="2300" dirty="0" smtClean="0"/>
              <a:t> </a:t>
            </a:r>
            <a:r>
              <a:rPr lang="cs-CZ" sz="2300" dirty="0"/>
              <a:t>označení limbického systému mozku za „Emocionální mozek“. </a:t>
            </a:r>
            <a:endParaRPr lang="cs-CZ" sz="2300" dirty="0" smtClean="0"/>
          </a:p>
          <a:p>
            <a:r>
              <a:rPr lang="cs-CZ" sz="2300" dirty="0" smtClean="0"/>
              <a:t>Talamus</a:t>
            </a:r>
            <a:r>
              <a:rPr lang="cs-CZ" sz="2300" dirty="0"/>
              <a:t>  odesílá informace o vnějších podnětech současně dvěma nervovými dráhami: </a:t>
            </a:r>
            <a:r>
              <a:rPr lang="cs-CZ" sz="2300" b="1" i="1" dirty="0"/>
              <a:t>kratší </a:t>
            </a:r>
            <a:r>
              <a:rPr lang="cs-CZ" sz="2300" i="1" dirty="0"/>
              <a:t>cestou </a:t>
            </a:r>
            <a:r>
              <a:rPr lang="cs-CZ" sz="2300" dirty="0"/>
              <a:t>do amygdaly a </a:t>
            </a:r>
            <a:r>
              <a:rPr lang="cs-CZ" sz="2300" b="1" i="1" dirty="0"/>
              <a:t>delší cestou </a:t>
            </a:r>
            <a:r>
              <a:rPr lang="cs-CZ" sz="2300" dirty="0"/>
              <a:t>do senzorických center v mozkové kůře. První mechanismus je sice rychlý, ale nepřesný a „</a:t>
            </a:r>
            <a:r>
              <a:rPr lang="cs-CZ" sz="2300" dirty="0" smtClean="0"/>
              <a:t>hrubý„ - vyvolává </a:t>
            </a:r>
            <a:r>
              <a:rPr lang="cs-CZ" sz="2300" dirty="0"/>
              <a:t>falešné poplachy</a:t>
            </a:r>
            <a:r>
              <a:rPr lang="cs-CZ" sz="2300" dirty="0" smtClean="0"/>
              <a:t>.</a:t>
            </a:r>
          </a:p>
          <a:p>
            <a:r>
              <a:rPr lang="cs-CZ" sz="2300" dirty="0" smtClean="0"/>
              <a:t> </a:t>
            </a:r>
            <a:r>
              <a:rPr lang="cs-CZ" sz="2300" dirty="0"/>
              <a:t>V mozkové kůře mezitím probíhá preciznější analýza a vyhodnocování významu smyslových </a:t>
            </a:r>
            <a:r>
              <a:rPr lang="cs-CZ" sz="2300" dirty="0" smtClean="0"/>
              <a:t>podnětů: v případě</a:t>
            </a:r>
            <a:r>
              <a:rPr lang="cs-CZ" sz="2300" dirty="0"/>
              <a:t>, že poplach byl </a:t>
            </a:r>
            <a:r>
              <a:rPr lang="cs-CZ" sz="2300" dirty="0" smtClean="0"/>
              <a:t>falešný, poplachová </a:t>
            </a:r>
            <a:r>
              <a:rPr lang="cs-CZ" sz="2300" dirty="0"/>
              <a:t>reakce se zastaví. </a:t>
            </a:r>
            <a:r>
              <a:rPr lang="cs-CZ" sz="2300" dirty="0" smtClean="0"/>
              <a:t>Tzv</a:t>
            </a:r>
            <a:r>
              <a:rPr lang="cs-CZ" sz="2300" dirty="0"/>
              <a:t>. </a:t>
            </a:r>
            <a:r>
              <a:rPr lang="cs-CZ" sz="2300" b="1" i="1" dirty="0"/>
              <a:t>prekognitivní emoce, </a:t>
            </a:r>
            <a:r>
              <a:rPr lang="cs-CZ" sz="2300" dirty="0" smtClean="0"/>
              <a:t> </a:t>
            </a:r>
            <a:r>
              <a:rPr lang="cs-CZ" sz="2300" dirty="0"/>
              <a:t>vznikají bez </a:t>
            </a:r>
            <a:r>
              <a:rPr lang="cs-CZ" sz="2300" dirty="0" smtClean="0"/>
              <a:t>vědomých </a:t>
            </a:r>
            <a:r>
              <a:rPr lang="cs-CZ" sz="2300" dirty="0"/>
              <a:t>poznávacích procesů. </a:t>
            </a:r>
            <a:endParaRPr lang="cs-CZ" sz="2300" dirty="0" smtClean="0"/>
          </a:p>
          <a:p>
            <a:r>
              <a:rPr lang="cs-CZ" sz="2300" dirty="0" smtClean="0"/>
              <a:t>Emocionální </a:t>
            </a:r>
            <a:r>
              <a:rPr lang="cs-CZ" sz="2300" dirty="0"/>
              <a:t>centra v nižším mozku (amygdala, talamus…) </a:t>
            </a:r>
            <a:r>
              <a:rPr lang="cs-CZ" sz="2300" dirty="0" smtClean="0"/>
              <a:t>fungují nezávisle </a:t>
            </a:r>
            <a:r>
              <a:rPr lang="cs-CZ" sz="2300" dirty="0"/>
              <a:t>na mozkové kůře, </a:t>
            </a:r>
            <a:r>
              <a:rPr lang="cs-CZ" sz="2300" dirty="0" smtClean="0"/>
              <a:t>zprostředkovávají relativně </a:t>
            </a:r>
            <a:r>
              <a:rPr lang="cs-CZ" sz="2300" dirty="0"/>
              <a:t>primitivní „pudové reakce".</a:t>
            </a:r>
          </a:p>
          <a:p>
            <a:r>
              <a:rPr lang="cs-CZ" sz="2300" b="1" dirty="0"/>
              <a:t>Amygdala </a:t>
            </a:r>
            <a:r>
              <a:rPr lang="cs-CZ" sz="2300" dirty="0"/>
              <a:t>tvoří nevědomé „záznamy" citových zážitků, </a:t>
            </a:r>
            <a:r>
              <a:rPr lang="cs-CZ" sz="2300" dirty="0" smtClean="0"/>
              <a:t>ty ovlivňují </a:t>
            </a:r>
            <a:r>
              <a:rPr lang="cs-CZ" sz="2300" dirty="0"/>
              <a:t>naše emoční </a:t>
            </a:r>
            <a:r>
              <a:rPr lang="cs-CZ" sz="2300" dirty="0" smtClean="0"/>
              <a:t>reakce (</a:t>
            </a:r>
            <a:r>
              <a:rPr lang="cs-CZ" sz="2300" b="1" i="1" dirty="0" smtClean="0"/>
              <a:t>přenos</a:t>
            </a:r>
            <a:r>
              <a:rPr lang="cs-CZ" sz="2300" b="1" i="1" dirty="0"/>
              <a:t>, </a:t>
            </a:r>
            <a:r>
              <a:rPr lang="cs-CZ" sz="2300" dirty="0" smtClean="0"/>
              <a:t> </a:t>
            </a:r>
            <a:r>
              <a:rPr lang="cs-CZ" sz="2300" dirty="0"/>
              <a:t>na různé osoby </a:t>
            </a:r>
            <a:r>
              <a:rPr lang="cs-CZ" sz="2300" dirty="0" smtClean="0"/>
              <a:t>přemísťujeme </a:t>
            </a:r>
            <a:r>
              <a:rPr lang="cs-CZ" sz="2300" dirty="0"/>
              <a:t>pocity a myšlenky, které patřily dřívějším důležitým postavám našeho </a:t>
            </a:r>
            <a:r>
              <a:rPr lang="cs-CZ" sz="2300" dirty="0" smtClean="0"/>
              <a:t>života, viz. Sigmund Freud).</a:t>
            </a:r>
            <a:endParaRPr lang="cs-CZ" sz="2300" dirty="0"/>
          </a:p>
          <a:p>
            <a:pPr marL="0" indent="0">
              <a:buNone/>
            </a:pPr>
            <a:endParaRPr lang="cs-CZ" sz="1800" b="1" u="sng" dirty="0"/>
          </a:p>
        </p:txBody>
      </p:sp>
      <p:pic>
        <p:nvPicPr>
          <p:cNvPr id="4" name="Obrázek 3" descr="https://encrypted-tbn2.gstatic.com/images?q=tbn:ANd9GcSAm8rOL79Lz6EOgvyiTUJ1EvIbTkgl4_rRhnwgKNFmQTGn5CX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69" y="2120617"/>
            <a:ext cx="1790894" cy="179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93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Kterou složku nejlépe ovlivním?</a:t>
            </a:r>
            <a:endParaRPr lang="cs-CZ" dirty="0"/>
          </a:p>
        </p:txBody>
      </p:sp>
      <p:pic>
        <p:nvPicPr>
          <p:cNvPr id="4" name="Zástupný symbol pro obsah 3" descr="http://www.odejana.cz/blog/emoce-chucka-norris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40" y="1858168"/>
            <a:ext cx="4909748" cy="471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82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emocí – Robert </a:t>
            </a:r>
            <a:r>
              <a:rPr lang="cs-CZ" dirty="0" err="1" smtClean="0"/>
              <a:t>Plutchik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9039"/>
              </p:ext>
            </p:extLst>
          </p:nvPr>
        </p:nvGraphicFramePr>
        <p:xfrm>
          <a:off x="1670179" y="1763484"/>
          <a:ext cx="6885991" cy="4133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238"/>
                <a:gridCol w="1374305"/>
                <a:gridCol w="1374305"/>
                <a:gridCol w="1374305"/>
                <a:gridCol w="1359838"/>
              </a:tblGrid>
              <a:tr h="30531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Plutchikovy základní emoce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313">
                <a:tc>
                  <a:txBody>
                    <a:bodyPr/>
                    <a:lstStyle/>
                    <a:p>
                      <a:pPr marL="237490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Podnět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Poznatek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9560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Cit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Chování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2730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Efekt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8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hrozba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„nebezpečí"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strach, hrůza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útěk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ochrana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8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překážka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„nepřítel"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hněv, vztek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útok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destrukce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1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možný partner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„mít ho"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radost, extáze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námluvy, páření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reprodukce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1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ztráta ceněné osoby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„izolace"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smutek, žal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volání o pomoc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reintegrace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1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člen skupiny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„přítel"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přijetí, důvěra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družnost, sdílení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afiliace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99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nechutný objekt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,jed"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odpor, hnus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zvracení, odstranění objektu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rejekce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1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nové teritorium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„co je tam?"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očekávání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přezkoumávání, mapování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explorace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1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nečekaný nový objekt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„co to je?"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překvapení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zastavení se, ostražitost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dirty="0">
                          <a:effectLst/>
                        </a:rPr>
                        <a:t>orientace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12711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3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1067</Words>
  <Application>Microsoft Office PowerPoint</Application>
  <PresentationFormat>Širokoúhlá obrazovka</PresentationFormat>
  <Paragraphs>214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Motiv Office</vt:lpstr>
      <vt:lpstr>Být člověkem (The Universal Human Condition)</vt:lpstr>
      <vt:lpstr>Přehled lekce</vt:lpstr>
      <vt:lpstr>Býti člověkem…</vt:lpstr>
      <vt:lpstr>Emoce – popsat proces své emoce:</vt:lpstr>
      <vt:lpstr>Proces emoce:</vt:lpstr>
      <vt:lpstr>Emoce jsou když…</vt:lpstr>
      <vt:lpstr>Fyziologie emocí</vt:lpstr>
      <vt:lpstr>Kterou složku nejlépe ovlivním?</vt:lpstr>
      <vt:lpstr>Klasifikace emocí – Robert Plutchik</vt:lpstr>
      <vt:lpstr>Teorie emocí</vt:lpstr>
      <vt:lpstr>Základní teorie emocí</vt:lpstr>
      <vt:lpstr>Moderní teorie emocí</vt:lpstr>
      <vt:lpstr>Srovnání teorií</vt:lpstr>
      <vt:lpstr>Fyziologické koreláty teorií praví…</vt:lpstr>
      <vt:lpstr>Anebo tak…</vt:lpstr>
      <vt:lpstr>V. Emoce v interkultruním kontextu</vt:lpstr>
      <vt:lpstr>Základní úvaha: Emoce jsou…</vt:lpstr>
      <vt:lpstr>Charles Darwin a evoluce</vt:lpstr>
      <vt:lpstr>Interkulturní výzkumy a teorie: Ekman</vt:lpstr>
      <vt:lpstr>Poznejte emoce:</vt:lpstr>
      <vt:lpstr>Paul Ekman : šest základních emocí</vt:lpstr>
      <vt:lpstr>Eckman: FaCS - mikroexprese</vt:lpstr>
      <vt:lpstr>Počítačové kódování emocí…</vt:lpstr>
      <vt:lpstr>Může počítač hodnotit emoce?</vt:lpstr>
      <vt:lpstr>Význam a kontext emoce</vt:lpstr>
      <vt:lpstr>Univerzalita lidského prožívání?</vt:lpstr>
      <vt:lpstr>Moc emocí</vt:lpstr>
      <vt:lpstr>Jazyk a emoce…</vt:lpstr>
      <vt:lpstr> Sapir-Whorfova hypotéza</vt:lpstr>
      <vt:lpstr>EMOČNÍ Sapir- Whorfova hypotéza (Gutfreund)</vt:lpstr>
      <vt:lpstr>Výzkumy významu emocí: sémantický diferenciál</vt:lpstr>
      <vt:lpstr>Sémantický diferenciál- příklady</vt:lpstr>
      <vt:lpstr>Sémantický diferenciál emocí</vt:lpstr>
      <vt:lpstr>Osgood: úkol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Být člověkem (The Universal Human Condition)</dc:title>
  <dc:creator>Denglerova</dc:creator>
  <cp:lastModifiedBy>Denglerova</cp:lastModifiedBy>
  <cp:revision>28</cp:revision>
  <dcterms:created xsi:type="dcterms:W3CDTF">2019-10-21T10:38:11Z</dcterms:created>
  <dcterms:modified xsi:type="dcterms:W3CDTF">2019-11-25T13:02:32Z</dcterms:modified>
</cp:coreProperties>
</file>