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5" r:id="rId9"/>
    <p:sldId id="267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624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9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7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7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49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2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4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2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332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08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Zkoumání rozdílů mezi kulturami v interkulturní psychologii</a:t>
            </a:r>
            <a:endParaRPr lang="en-US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Denisa </a:t>
            </a:r>
            <a:r>
              <a:rPr lang="cs-CZ" dirty="0" err="1" smtClean="0"/>
              <a:t>denglerová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7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4517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Lewisův</a:t>
            </a:r>
            <a:r>
              <a:rPr lang="cs-CZ" dirty="0" smtClean="0"/>
              <a:t> model komunikace mezi kulturami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369" y="1275398"/>
            <a:ext cx="8168413" cy="4969259"/>
          </a:xfrm>
        </p:spPr>
      </p:pic>
    </p:spTree>
    <p:extLst>
      <p:ext uri="{BB962C8B-B14F-4D97-AF65-F5344CB8AC3E}">
        <p14:creationId xmlns:p14="http://schemas.microsoft.com/office/powerpoint/2010/main" val="104518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Hofstedeho</a:t>
            </a:r>
            <a:r>
              <a:rPr lang="cs-CZ" dirty="0" smtClean="0"/>
              <a:t> model 6 dimenzí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„</a:t>
            </a:r>
            <a:r>
              <a:rPr lang="cs-CZ" dirty="0" smtClean="0"/>
              <a:t>…Kultura je jako nenapsaná kniha obsahující pravidla sociální hry, kterou její členové předávají nově příchozím. Tato kniha sídlí v lidských myslích…“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4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24186"/>
          </a:xfrm>
        </p:spPr>
        <p:txBody>
          <a:bodyPr>
            <a:normAutofit/>
          </a:bodyPr>
          <a:lstStyle/>
          <a:p>
            <a:r>
              <a:rPr lang="cs-CZ" sz="3200" dirty="0"/>
              <a:t>„…Západ může naučit Východ, jak si vydělat na živobytí, ale Východ musí konečně ukázat Západu, jak žít…“ </a:t>
            </a:r>
            <a:r>
              <a:rPr lang="cs-CZ" sz="3200" dirty="0" err="1"/>
              <a:t>Tehyi</a:t>
            </a:r>
            <a:r>
              <a:rPr lang="cs-CZ" sz="3200" dirty="0"/>
              <a:t> </a:t>
            </a:r>
            <a:r>
              <a:rPr lang="cs-CZ" sz="3200" dirty="0" err="1"/>
              <a:t>Hsieh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63151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Nebe je místo, kde:</a:t>
            </a:r>
          </a:p>
          <a:p>
            <a:pPr lvl="1"/>
            <a:r>
              <a:rPr lang="cs-CZ" dirty="0" smtClean="0"/>
              <a:t>Policisté jsou Britové</a:t>
            </a:r>
          </a:p>
          <a:p>
            <a:pPr lvl="1"/>
            <a:r>
              <a:rPr lang="cs-CZ" dirty="0" smtClean="0"/>
              <a:t>Kuchaři jsou Italové</a:t>
            </a:r>
          </a:p>
          <a:p>
            <a:pPr lvl="1"/>
            <a:r>
              <a:rPr lang="cs-CZ" dirty="0" smtClean="0"/>
              <a:t>Mechanici jsou Němci</a:t>
            </a:r>
          </a:p>
          <a:p>
            <a:pPr lvl="1"/>
            <a:r>
              <a:rPr lang="cs-CZ" dirty="0" smtClean="0"/>
              <a:t>Milenci jsou Francouzi</a:t>
            </a:r>
          </a:p>
          <a:p>
            <a:pPr lvl="1"/>
            <a:r>
              <a:rPr lang="cs-CZ" dirty="0" smtClean="0"/>
              <a:t>A všechno organizují Švýcaři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Peklo </a:t>
            </a:r>
            <a:r>
              <a:rPr lang="cs-CZ" dirty="0"/>
              <a:t>je místo, kde:</a:t>
            </a:r>
          </a:p>
          <a:p>
            <a:pPr lvl="1"/>
            <a:r>
              <a:rPr lang="cs-CZ" dirty="0"/>
              <a:t>Policisté jsou </a:t>
            </a:r>
            <a:r>
              <a:rPr lang="cs-CZ" dirty="0" smtClean="0"/>
              <a:t>Němci</a:t>
            </a:r>
            <a:endParaRPr lang="cs-CZ" dirty="0"/>
          </a:p>
          <a:p>
            <a:pPr lvl="1"/>
            <a:r>
              <a:rPr lang="cs-CZ" dirty="0"/>
              <a:t>Kuchaři jsou </a:t>
            </a:r>
            <a:r>
              <a:rPr lang="cs-CZ" dirty="0" smtClean="0"/>
              <a:t>Britové</a:t>
            </a:r>
            <a:endParaRPr lang="cs-CZ" dirty="0"/>
          </a:p>
          <a:p>
            <a:pPr lvl="1"/>
            <a:r>
              <a:rPr lang="cs-CZ" dirty="0"/>
              <a:t>Mechanici jsou </a:t>
            </a:r>
            <a:r>
              <a:rPr lang="cs-CZ" dirty="0" smtClean="0"/>
              <a:t>Francouzi</a:t>
            </a:r>
            <a:endParaRPr lang="cs-CZ" dirty="0"/>
          </a:p>
          <a:p>
            <a:pPr lvl="1"/>
            <a:r>
              <a:rPr lang="cs-CZ" dirty="0"/>
              <a:t>Milenci jsou </a:t>
            </a:r>
            <a:r>
              <a:rPr lang="cs-CZ" dirty="0" smtClean="0"/>
              <a:t>Švýcaři</a:t>
            </a:r>
            <a:endParaRPr lang="cs-CZ" dirty="0"/>
          </a:p>
          <a:p>
            <a:pPr lvl="1"/>
            <a:r>
              <a:rPr lang="cs-CZ" dirty="0"/>
              <a:t>A všechno organizují </a:t>
            </a:r>
            <a:r>
              <a:rPr lang="cs-CZ" dirty="0" smtClean="0"/>
              <a:t>Italové	James </a:t>
            </a:r>
            <a:r>
              <a:rPr lang="cs-CZ" dirty="0" err="1" smtClean="0"/>
              <a:t>Kirchick</a:t>
            </a:r>
            <a:r>
              <a:rPr lang="cs-CZ" dirty="0" smtClean="0"/>
              <a:t>: Konec Evropy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56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Konceptualizace vlivu kultury na chování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zkoumat a odlišit působení společnosti a kultury od daných (vrozených?) psychologických charakteristik jedince?</a:t>
            </a:r>
          </a:p>
          <a:p>
            <a:r>
              <a:rPr lang="cs-CZ" dirty="0" smtClean="0"/>
              <a:t>Základní přístupy k uchopení vztahu sociokulturního a psychologického:</a:t>
            </a:r>
          </a:p>
          <a:p>
            <a:pPr lvl="1"/>
            <a:r>
              <a:rPr lang="cs-CZ" dirty="0" smtClean="0"/>
              <a:t>Dimenzionální přístup</a:t>
            </a:r>
          </a:p>
          <a:p>
            <a:pPr lvl="1"/>
            <a:r>
              <a:rPr lang="cs-CZ" dirty="0" smtClean="0"/>
              <a:t>Perspektiva sociálně kulturních modelů</a:t>
            </a:r>
          </a:p>
          <a:p>
            <a:pPr lvl="1"/>
            <a:r>
              <a:rPr lang="cs-CZ" dirty="0" smtClean="0"/>
              <a:t>Použití kognitivních nástrojů</a:t>
            </a:r>
          </a:p>
          <a:p>
            <a:pPr lvl="1"/>
            <a:r>
              <a:rPr lang="cs-CZ" dirty="0" err="1" smtClean="0"/>
              <a:t>Ekokulturní</a:t>
            </a:r>
            <a:r>
              <a:rPr lang="cs-CZ" dirty="0" smtClean="0"/>
              <a:t> přístup</a:t>
            </a:r>
          </a:p>
          <a:p>
            <a:pPr lvl="1"/>
            <a:r>
              <a:rPr lang="cs-CZ" dirty="0" smtClean="0"/>
              <a:t>Dynamicky konstruktivistický přístup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Dimenzionální přístup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Cíle:</a:t>
            </a:r>
          </a:p>
          <a:p>
            <a:pPr lvl="1"/>
            <a:r>
              <a:rPr lang="cs-CZ" dirty="0"/>
              <a:t>Jednotlivé kultury se od sebe liší v některých základních hodnotových orientacích</a:t>
            </a:r>
          </a:p>
          <a:p>
            <a:pPr lvl="1"/>
            <a:r>
              <a:rPr lang="cs-CZ" dirty="0"/>
              <a:t>Dokážeme-li tyto hodnoty identifikovat a změřit, umožní nám to porozumět rozdílům a akceptovat je</a:t>
            </a:r>
          </a:p>
          <a:p>
            <a:pPr lvl="1"/>
            <a:r>
              <a:rPr lang="cs-CZ" dirty="0"/>
              <a:t>Vytvoření světové mapy kultur </a:t>
            </a:r>
            <a:endParaRPr lang="en-US" dirty="0"/>
          </a:p>
          <a:p>
            <a:endParaRPr lang="cs-CZ" dirty="0" smtClean="0"/>
          </a:p>
          <a:p>
            <a:r>
              <a:rPr lang="cs-CZ" dirty="0" smtClean="0"/>
              <a:t>Kultura </a:t>
            </a:r>
            <a:r>
              <a:rPr lang="cs-CZ" dirty="0"/>
              <a:t>jako vysvětlující proměnná:</a:t>
            </a:r>
          </a:p>
          <a:p>
            <a:pPr lvl="1"/>
            <a:r>
              <a:rPr lang="cs-CZ" dirty="0"/>
              <a:t>Komplexní, multidimenzionální struktura</a:t>
            </a:r>
          </a:p>
          <a:p>
            <a:pPr lvl="1"/>
            <a:r>
              <a:rPr lang="cs-CZ" dirty="0"/>
              <a:t>Popisuje ji řada dimenzí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Sociokulturní </a:t>
            </a:r>
            <a:r>
              <a:rPr lang="cs-CZ" dirty="0"/>
              <a:t>vliv na psychiku člověka = kde se zkoumaný člověk/skupina lidí v průměru nachází v </a:t>
            </a:r>
            <a:r>
              <a:rPr lang="cs-CZ" dirty="0" smtClean="0"/>
              <a:t>  dané </a:t>
            </a:r>
            <a:r>
              <a:rPr lang="cs-CZ" dirty="0"/>
              <a:t>dimenzi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936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potřebuje rozumět kulturním odlišnostem?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062" y="2097950"/>
            <a:ext cx="2751137" cy="4126706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133805"/>
            <a:ext cx="2727234" cy="409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07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Lineárně aktivní kultury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err="1"/>
              <a:t>J</a:t>
            </a:r>
            <a:r>
              <a:rPr lang="en-US" sz="2800" dirty="0" err="1" smtClean="0"/>
              <a:t>sou</a:t>
            </a:r>
            <a:r>
              <a:rPr lang="en-US" sz="2800" dirty="0" smtClean="0"/>
              <a:t> </a:t>
            </a:r>
            <a:r>
              <a:rPr lang="en-US" sz="2800" dirty="0"/>
              <a:t>v </a:t>
            </a:r>
            <a:r>
              <a:rPr lang="en-US" sz="2800" dirty="0" err="1"/>
              <a:t>podstatě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výsledek</a:t>
            </a:r>
            <a:r>
              <a:rPr lang="en-US" sz="2800" dirty="0"/>
              <a:t> </a:t>
            </a:r>
            <a:r>
              <a:rPr lang="en-US" sz="2800" dirty="0" err="1"/>
              <a:t>zaměření</a:t>
            </a:r>
            <a:r>
              <a:rPr lang="en-US" sz="2800" dirty="0"/>
              <a:t> </a:t>
            </a:r>
            <a:r>
              <a:rPr lang="en-US" sz="2800" dirty="0" err="1" smtClean="0"/>
              <a:t>organizátoři</a:t>
            </a:r>
            <a:r>
              <a:rPr lang="cs-CZ" sz="28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Jejich</a:t>
            </a:r>
            <a:r>
              <a:rPr lang="en-US" sz="2800" dirty="0" smtClean="0"/>
              <a:t> </a:t>
            </a:r>
            <a:r>
              <a:rPr lang="en-US" sz="2800" dirty="0" err="1"/>
              <a:t>leadři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zaměření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výsledek</a:t>
            </a:r>
            <a:r>
              <a:rPr lang="en-US" sz="2800" dirty="0"/>
              <a:t>, </a:t>
            </a:r>
            <a:r>
              <a:rPr lang="en-US" sz="2800" dirty="0" err="1"/>
              <a:t>důležitá</a:t>
            </a:r>
            <a:r>
              <a:rPr lang="en-US" sz="2800" dirty="0"/>
              <a:t> je pro </a:t>
            </a:r>
            <a:r>
              <a:rPr lang="en-US" sz="2800" dirty="0" err="1"/>
              <a:t>ně</a:t>
            </a:r>
            <a:r>
              <a:rPr lang="en-US" sz="2800" dirty="0"/>
              <a:t> </a:t>
            </a:r>
            <a:r>
              <a:rPr lang="en-US" sz="2800" dirty="0" err="1"/>
              <a:t>odbornost</a:t>
            </a:r>
            <a:r>
              <a:rPr lang="en-US" sz="2800" dirty="0"/>
              <a:t>, </a:t>
            </a:r>
            <a:r>
              <a:rPr lang="en-US" sz="2800" dirty="0" err="1"/>
              <a:t>fakta</a:t>
            </a:r>
            <a:r>
              <a:rPr lang="en-US" sz="2800" dirty="0"/>
              <a:t> u </a:t>
            </a:r>
            <a:r>
              <a:rPr lang="en-US" sz="2800" dirty="0" err="1"/>
              <a:t>nich</a:t>
            </a:r>
            <a:r>
              <a:rPr lang="en-US" sz="2800" dirty="0"/>
              <a:t> </a:t>
            </a:r>
            <a:r>
              <a:rPr lang="en-US" sz="2800" dirty="0" err="1"/>
              <a:t>mají</a:t>
            </a:r>
            <a:r>
              <a:rPr lang="en-US" sz="2800" dirty="0"/>
              <a:t> </a:t>
            </a:r>
            <a:r>
              <a:rPr lang="en-US" sz="2800" dirty="0" err="1"/>
              <a:t>přednost</a:t>
            </a:r>
            <a:r>
              <a:rPr lang="en-US" sz="2800" dirty="0"/>
              <a:t> </a:t>
            </a:r>
            <a:r>
              <a:rPr lang="en-US" sz="2800" dirty="0" err="1"/>
              <a:t>před</a:t>
            </a:r>
            <a:r>
              <a:rPr lang="en-US" sz="2800" dirty="0"/>
              <a:t> </a:t>
            </a:r>
            <a:r>
              <a:rPr lang="en-US" sz="2800" dirty="0" err="1"/>
              <a:t>pocity</a:t>
            </a:r>
            <a:r>
              <a:rPr lang="en-US" sz="2800" dirty="0"/>
              <a:t> a </a:t>
            </a:r>
            <a:r>
              <a:rPr lang="en-US" sz="2800" dirty="0" err="1"/>
              <a:t>svou</a:t>
            </a:r>
            <a:r>
              <a:rPr lang="en-US" sz="2800" dirty="0"/>
              <a:t> </a:t>
            </a:r>
            <a:r>
              <a:rPr lang="en-US" sz="2800" dirty="0" err="1"/>
              <a:t>pozornost</a:t>
            </a:r>
            <a:r>
              <a:rPr lang="en-US" sz="2800" dirty="0"/>
              <a:t> </a:t>
            </a:r>
            <a:r>
              <a:rPr lang="en-US" sz="2800" dirty="0" err="1"/>
              <a:t>zaměřují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okamžitý</a:t>
            </a:r>
            <a:r>
              <a:rPr lang="en-US" sz="2800" dirty="0"/>
              <a:t> </a:t>
            </a:r>
            <a:r>
              <a:rPr lang="en-US" sz="2800" dirty="0" err="1"/>
              <a:t>výsledek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Jsou</a:t>
            </a:r>
            <a:r>
              <a:rPr lang="en-US" sz="2800" dirty="0" smtClean="0"/>
              <a:t> </a:t>
            </a:r>
            <a:r>
              <a:rPr lang="en-US" sz="2800" dirty="0" err="1"/>
              <a:t>strukturovaní</a:t>
            </a:r>
            <a:r>
              <a:rPr lang="en-US" sz="2800" dirty="0"/>
              <a:t>, </a:t>
            </a:r>
            <a:r>
              <a:rPr lang="en-US" sz="2800" dirty="0" err="1"/>
              <a:t>drží</a:t>
            </a:r>
            <a:r>
              <a:rPr lang="en-US" sz="2800" dirty="0"/>
              <a:t> se </a:t>
            </a:r>
            <a:r>
              <a:rPr lang="en-US" sz="2800" dirty="0" err="1"/>
              <a:t>plánu</a:t>
            </a:r>
            <a:r>
              <a:rPr lang="en-US" sz="2800" dirty="0"/>
              <a:t> a </a:t>
            </a:r>
            <a:r>
              <a:rPr lang="en-US" sz="2800" dirty="0" err="1"/>
              <a:t>své</a:t>
            </a:r>
            <a:r>
              <a:rPr lang="en-US" sz="2800" dirty="0"/>
              <a:t> </a:t>
            </a:r>
            <a:r>
              <a:rPr lang="en-US" sz="2800" dirty="0" err="1"/>
              <a:t>lidi</a:t>
            </a:r>
            <a:r>
              <a:rPr lang="en-US" sz="2800" dirty="0"/>
              <a:t> </a:t>
            </a:r>
            <a:r>
              <a:rPr lang="en-US" sz="2800" dirty="0" err="1"/>
              <a:t>inspirují</a:t>
            </a:r>
            <a:r>
              <a:rPr lang="en-US" sz="2800" dirty="0"/>
              <a:t> </a:t>
            </a:r>
            <a:r>
              <a:rPr lang="en-US" sz="2800" dirty="0" err="1"/>
              <a:t>poctivým</a:t>
            </a:r>
            <a:r>
              <a:rPr lang="en-US" sz="2800" dirty="0"/>
              <a:t> </a:t>
            </a:r>
            <a:r>
              <a:rPr lang="en-US" sz="2800" dirty="0" err="1"/>
              <a:t>plánováním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8467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Multiaktivní</a:t>
            </a:r>
            <a:r>
              <a:rPr lang="cs-CZ" dirty="0" smtClean="0"/>
              <a:t> kultury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L</a:t>
            </a:r>
            <a:r>
              <a:rPr lang="en-US" sz="2800" dirty="0" err="1" smtClean="0"/>
              <a:t>ze</a:t>
            </a:r>
            <a:r>
              <a:rPr lang="cs-CZ" sz="2800" dirty="0" smtClean="0"/>
              <a:t> je</a:t>
            </a:r>
            <a:r>
              <a:rPr lang="en-US" sz="2800" dirty="0" smtClean="0"/>
              <a:t> </a:t>
            </a:r>
            <a:r>
              <a:rPr lang="en-US" sz="2800" dirty="0" err="1"/>
              <a:t>charakterizovat</a:t>
            </a:r>
            <a:r>
              <a:rPr lang="en-US" sz="2800" dirty="0"/>
              <a:t> </a:t>
            </a:r>
            <a:r>
              <a:rPr lang="en-US" sz="2800" dirty="0" err="1"/>
              <a:t>jako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lidi</a:t>
            </a:r>
            <a:r>
              <a:rPr lang="en-US" sz="2800" dirty="0"/>
              <a:t> </a:t>
            </a:r>
            <a:r>
              <a:rPr lang="en-US" sz="2800" dirty="0" err="1"/>
              <a:t>zaměřené</a:t>
            </a:r>
            <a:r>
              <a:rPr lang="en-US" sz="2800" dirty="0"/>
              <a:t> „</a:t>
            </a:r>
            <a:r>
              <a:rPr lang="en-US" sz="2800" dirty="0" err="1" smtClean="0"/>
              <a:t>vypravěče</a:t>
            </a:r>
            <a:r>
              <a:rPr lang="cs-CZ" sz="2800" dirty="0" smtClean="0"/>
              <a:t>“.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Jejich</a:t>
            </a:r>
            <a:r>
              <a:rPr lang="en-US" sz="2800" dirty="0" smtClean="0"/>
              <a:t> </a:t>
            </a:r>
            <a:r>
              <a:rPr lang="en-US" sz="2800" dirty="0" err="1"/>
              <a:t>leadeři</a:t>
            </a:r>
            <a:r>
              <a:rPr lang="en-US" sz="2800" dirty="0"/>
              <a:t> </a:t>
            </a:r>
            <a:r>
              <a:rPr lang="en-US" sz="2800" dirty="0" err="1"/>
              <a:t>spoléhají</a:t>
            </a:r>
            <a:r>
              <a:rPr lang="en-US" sz="2800" dirty="0"/>
              <a:t> </a:t>
            </a:r>
            <a:r>
              <a:rPr lang="en-US" sz="2800" dirty="0" err="1"/>
              <a:t>zejména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svou</a:t>
            </a:r>
            <a:r>
              <a:rPr lang="en-US" sz="2800" dirty="0"/>
              <a:t> </a:t>
            </a:r>
            <a:r>
              <a:rPr lang="en-US" sz="2800" dirty="0" err="1"/>
              <a:t>dovednost</a:t>
            </a:r>
            <a:r>
              <a:rPr lang="en-US" sz="2800" dirty="0"/>
              <a:t> </a:t>
            </a:r>
            <a:r>
              <a:rPr lang="en-US" sz="2800" dirty="0" err="1"/>
              <a:t>přesvědčit</a:t>
            </a:r>
            <a:r>
              <a:rPr lang="en-US" sz="2800" dirty="0"/>
              <a:t> </a:t>
            </a:r>
            <a:r>
              <a:rPr lang="en-US" sz="2800" dirty="0" err="1"/>
              <a:t>ostatní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Využívají</a:t>
            </a:r>
            <a:r>
              <a:rPr lang="en-US" sz="2800" dirty="0" smtClean="0"/>
              <a:t> </a:t>
            </a:r>
            <a:r>
              <a:rPr lang="en-US" sz="2800" dirty="0" err="1"/>
              <a:t>sílu</a:t>
            </a:r>
            <a:r>
              <a:rPr lang="en-US" sz="2800" dirty="0"/>
              <a:t> </a:t>
            </a:r>
            <a:r>
              <a:rPr lang="en-US" sz="2800" dirty="0" err="1"/>
              <a:t>lidského</a:t>
            </a:r>
            <a:r>
              <a:rPr lang="en-US" sz="2800" dirty="0"/>
              <a:t> </a:t>
            </a:r>
            <a:r>
              <a:rPr lang="en-US" sz="2800" dirty="0" err="1"/>
              <a:t>potenciálu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Bývají</a:t>
            </a:r>
            <a:r>
              <a:rPr lang="en-US" sz="2800" dirty="0" smtClean="0"/>
              <a:t> </a:t>
            </a:r>
            <a:r>
              <a:rPr lang="en-US" sz="2800" dirty="0" err="1"/>
              <a:t>emotivní</a:t>
            </a:r>
            <a:r>
              <a:rPr lang="en-US" sz="2800" dirty="0"/>
              <a:t> a </a:t>
            </a:r>
            <a:r>
              <a:rPr lang="en-US" sz="2800" dirty="0" err="1"/>
              <a:t>věnují</a:t>
            </a:r>
            <a:r>
              <a:rPr lang="en-US" sz="2800" dirty="0"/>
              <a:t> </a:t>
            </a:r>
            <a:r>
              <a:rPr lang="en-US" sz="2800" dirty="0" err="1"/>
              <a:t>spoustu</a:t>
            </a:r>
            <a:r>
              <a:rPr lang="en-US" sz="2800" dirty="0"/>
              <a:t> </a:t>
            </a:r>
            <a:r>
              <a:rPr lang="en-US" sz="2800" dirty="0" err="1"/>
              <a:t>času</a:t>
            </a:r>
            <a:r>
              <a:rPr lang="en-US" sz="2800" dirty="0"/>
              <a:t> </a:t>
            </a:r>
            <a:r>
              <a:rPr lang="en-US" sz="2800" dirty="0" err="1"/>
              <a:t>budování</a:t>
            </a:r>
            <a:r>
              <a:rPr lang="en-US" sz="2800" dirty="0"/>
              <a:t> </a:t>
            </a:r>
            <a:r>
              <a:rPr lang="en-US" sz="2800" dirty="0" err="1"/>
              <a:t>vztahů</a:t>
            </a:r>
            <a:r>
              <a:rPr lang="en-US" sz="2800" dirty="0"/>
              <a:t>. </a:t>
            </a:r>
            <a:r>
              <a:rPr lang="en-US" sz="2800" dirty="0" err="1"/>
              <a:t>Za</a:t>
            </a:r>
            <a:r>
              <a:rPr lang="en-US" sz="2800" dirty="0"/>
              <a:t> </a:t>
            </a:r>
            <a:r>
              <a:rPr lang="en-US" sz="2800" dirty="0" err="1"/>
              <a:t>důležitější</a:t>
            </a:r>
            <a:r>
              <a:rPr lang="en-US" sz="2800" dirty="0"/>
              <a:t> </a:t>
            </a:r>
            <a:r>
              <a:rPr lang="en-US" sz="2800" dirty="0" err="1"/>
              <a:t>považují</a:t>
            </a:r>
            <a:r>
              <a:rPr lang="en-US" sz="2800" dirty="0"/>
              <a:t> </a:t>
            </a:r>
            <a:r>
              <a:rPr lang="en-US" sz="2800" dirty="0" err="1"/>
              <a:t>lidi</a:t>
            </a:r>
            <a:r>
              <a:rPr lang="en-US" sz="2800" dirty="0"/>
              <a:t> </a:t>
            </a:r>
            <a:r>
              <a:rPr lang="en-US" sz="2800" dirty="0" err="1"/>
              <a:t>než</a:t>
            </a:r>
            <a:r>
              <a:rPr lang="en-US" sz="2800" dirty="0"/>
              <a:t> </a:t>
            </a:r>
            <a:r>
              <a:rPr lang="en-US" sz="2800" dirty="0" err="1"/>
              <a:t>čas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/>
              <a:t>Obvykle</a:t>
            </a:r>
            <a:r>
              <a:rPr lang="en-US" sz="2800" dirty="0"/>
              <a:t> </a:t>
            </a:r>
            <a:r>
              <a:rPr lang="en-US" sz="2800" dirty="0" err="1"/>
              <a:t>dělají</a:t>
            </a:r>
            <a:r>
              <a:rPr lang="en-US" sz="2800" dirty="0"/>
              <a:t> </a:t>
            </a:r>
            <a:r>
              <a:rPr lang="en-US" sz="2800" dirty="0" err="1"/>
              <a:t>více</a:t>
            </a:r>
            <a:r>
              <a:rPr lang="en-US" sz="2800" dirty="0"/>
              <a:t> </a:t>
            </a:r>
            <a:r>
              <a:rPr lang="en-US" sz="2800" dirty="0" err="1"/>
              <a:t>věcí</a:t>
            </a:r>
            <a:r>
              <a:rPr lang="en-US" sz="2800" dirty="0"/>
              <a:t> </a:t>
            </a:r>
            <a:r>
              <a:rPr lang="en-US" sz="2800" dirty="0" err="1"/>
              <a:t>zároveň</a:t>
            </a:r>
            <a:r>
              <a:rPr lang="en-US" sz="2800" dirty="0"/>
              <a:t> a priority </a:t>
            </a:r>
            <a:r>
              <a:rPr lang="en-US" sz="2800" dirty="0" err="1"/>
              <a:t>určují</a:t>
            </a:r>
            <a:r>
              <a:rPr lang="en-US" sz="2800" dirty="0"/>
              <a:t> </a:t>
            </a:r>
            <a:r>
              <a:rPr lang="en-US" sz="2800" dirty="0" err="1"/>
              <a:t>dle</a:t>
            </a:r>
            <a:r>
              <a:rPr lang="en-US" sz="2800" dirty="0"/>
              <a:t> </a:t>
            </a:r>
            <a:r>
              <a:rPr lang="en-US" sz="2800" dirty="0" err="1"/>
              <a:t>momentální</a:t>
            </a:r>
            <a:r>
              <a:rPr lang="en-US" sz="2800" dirty="0"/>
              <a:t> </a:t>
            </a:r>
            <a:r>
              <a:rPr lang="en-US" sz="2800" dirty="0" err="1"/>
              <a:t>zajímavosti</a:t>
            </a:r>
            <a:r>
              <a:rPr lang="en-US" sz="2800" dirty="0"/>
              <a:t> </a:t>
            </a:r>
            <a:r>
              <a:rPr lang="en-US" sz="2800" dirty="0" err="1"/>
              <a:t>spíše</a:t>
            </a:r>
            <a:r>
              <a:rPr lang="en-US" sz="2800" dirty="0"/>
              <a:t> </a:t>
            </a:r>
            <a:r>
              <a:rPr lang="en-US" sz="2800" dirty="0" err="1"/>
              <a:t>než</a:t>
            </a:r>
            <a:r>
              <a:rPr lang="en-US" sz="2800" dirty="0"/>
              <a:t> </a:t>
            </a:r>
            <a:r>
              <a:rPr lang="en-US" sz="2800" dirty="0" err="1"/>
              <a:t>dle</a:t>
            </a:r>
            <a:r>
              <a:rPr lang="en-US" sz="2800" dirty="0"/>
              <a:t> </a:t>
            </a:r>
            <a:r>
              <a:rPr lang="en-US" sz="2800" dirty="0" err="1"/>
              <a:t>časového</a:t>
            </a:r>
            <a:r>
              <a:rPr lang="en-US" sz="2800" dirty="0"/>
              <a:t> </a:t>
            </a:r>
            <a:r>
              <a:rPr lang="en-US" sz="2800" dirty="0" err="1"/>
              <a:t>plánu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7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Reaktivní kultury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err="1"/>
              <a:t>L</a:t>
            </a:r>
            <a:r>
              <a:rPr lang="en-US" sz="2800" dirty="0" err="1" smtClean="0"/>
              <a:t>ze</a:t>
            </a:r>
            <a:r>
              <a:rPr lang="en-US" sz="2800" dirty="0" smtClean="0"/>
              <a:t> </a:t>
            </a:r>
            <a:r>
              <a:rPr lang="en-US" sz="2800" dirty="0" err="1"/>
              <a:t>nejlépe</a:t>
            </a:r>
            <a:r>
              <a:rPr lang="en-US" sz="2800" dirty="0"/>
              <a:t> </a:t>
            </a:r>
            <a:r>
              <a:rPr lang="en-US" sz="2800" dirty="0" err="1"/>
              <a:t>popsat</a:t>
            </a:r>
            <a:r>
              <a:rPr lang="en-US" sz="2800" dirty="0"/>
              <a:t> </a:t>
            </a:r>
            <a:r>
              <a:rPr lang="en-US" sz="2800" dirty="0" err="1"/>
              <a:t>jako</a:t>
            </a:r>
            <a:r>
              <a:rPr lang="en-US" sz="2800" dirty="0"/>
              <a:t> </a:t>
            </a:r>
            <a:r>
              <a:rPr lang="en-US" sz="2800" dirty="0" err="1"/>
              <a:t>introvertní</a:t>
            </a:r>
            <a:r>
              <a:rPr lang="en-US" sz="2800" dirty="0"/>
              <a:t>, </a:t>
            </a:r>
            <a:r>
              <a:rPr lang="en-US" sz="2800" dirty="0" err="1"/>
              <a:t>zdvořilé</a:t>
            </a:r>
            <a:r>
              <a:rPr lang="en-US" sz="2800" dirty="0"/>
              <a:t> </a:t>
            </a:r>
            <a:r>
              <a:rPr lang="en-US" sz="2800" dirty="0" err="1"/>
              <a:t>posluchače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Jejich</a:t>
            </a:r>
            <a:r>
              <a:rPr lang="en-US" sz="2800" dirty="0" smtClean="0"/>
              <a:t> </a:t>
            </a:r>
            <a:r>
              <a:rPr lang="en-US" sz="2800" dirty="0" err="1"/>
              <a:t>leadři</a:t>
            </a:r>
            <a:r>
              <a:rPr lang="en-US" sz="2800" dirty="0"/>
              <a:t> </a:t>
            </a:r>
            <a:r>
              <a:rPr lang="en-US" sz="2800" dirty="0" err="1"/>
              <a:t>jsou</a:t>
            </a:r>
            <a:r>
              <a:rPr lang="en-US" sz="2800" dirty="0"/>
              <a:t> </a:t>
            </a:r>
            <a:r>
              <a:rPr lang="en-US" sz="2800" dirty="0" err="1"/>
              <a:t>také</a:t>
            </a:r>
            <a:r>
              <a:rPr lang="en-US" sz="2800" dirty="0"/>
              <a:t> </a:t>
            </a:r>
            <a:r>
              <a:rPr lang="en-US" sz="2800" dirty="0" err="1"/>
              <a:t>velmi</a:t>
            </a:r>
            <a:r>
              <a:rPr lang="en-US" sz="2800" dirty="0"/>
              <a:t> </a:t>
            </a:r>
            <a:r>
              <a:rPr lang="en-US" sz="2800" dirty="0" err="1"/>
              <a:t>zaměření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lidi</a:t>
            </a:r>
            <a:r>
              <a:rPr lang="en-US" sz="2800" dirty="0"/>
              <a:t>. </a:t>
            </a:r>
            <a:r>
              <a:rPr lang="en-US" sz="2800" dirty="0" err="1"/>
              <a:t>Vládnou</a:t>
            </a:r>
            <a:r>
              <a:rPr lang="en-US" sz="2800" dirty="0"/>
              <a:t> </a:t>
            </a:r>
            <a:r>
              <a:rPr lang="en-US" sz="2800" dirty="0" err="1"/>
              <a:t>nicméně</a:t>
            </a:r>
            <a:r>
              <a:rPr lang="en-US" sz="2800" dirty="0"/>
              <a:t> </a:t>
            </a:r>
            <a:r>
              <a:rPr lang="en-US" sz="2800" dirty="0" err="1"/>
              <a:t>prostřednictvím</a:t>
            </a:r>
            <a:r>
              <a:rPr lang="en-US" sz="2800" dirty="0"/>
              <a:t> </a:t>
            </a:r>
            <a:r>
              <a:rPr lang="en-US" sz="2800" dirty="0" err="1"/>
              <a:t>svých</a:t>
            </a:r>
            <a:r>
              <a:rPr lang="en-US" sz="2800" dirty="0"/>
              <a:t> </a:t>
            </a:r>
            <a:r>
              <a:rPr lang="en-US" sz="2800" dirty="0" err="1"/>
              <a:t>znalostí</a:t>
            </a:r>
            <a:r>
              <a:rPr lang="en-US" sz="2800" dirty="0"/>
              <a:t>, </a:t>
            </a:r>
            <a:r>
              <a:rPr lang="en-US" sz="2800" dirty="0" err="1"/>
              <a:t>trpělivosti</a:t>
            </a:r>
            <a:r>
              <a:rPr lang="en-US" sz="2800" dirty="0"/>
              <a:t> a </a:t>
            </a:r>
            <a:r>
              <a:rPr lang="en-US" sz="2800" dirty="0" err="1"/>
              <a:t>tiché</a:t>
            </a:r>
            <a:r>
              <a:rPr lang="en-US" sz="2800" dirty="0"/>
              <a:t> </a:t>
            </a:r>
            <a:r>
              <a:rPr lang="en-US" sz="2800" dirty="0" err="1"/>
              <a:t>síly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Jsou</a:t>
            </a:r>
            <a:r>
              <a:rPr lang="en-US" sz="2800" dirty="0" smtClean="0"/>
              <a:t> </a:t>
            </a:r>
            <a:r>
              <a:rPr lang="en-US" sz="2800" dirty="0" err="1"/>
              <a:t>skromní</a:t>
            </a:r>
            <a:r>
              <a:rPr lang="en-US" sz="2800" dirty="0"/>
              <a:t> a </a:t>
            </a:r>
            <a:r>
              <a:rPr lang="en-US" sz="2800" dirty="0" err="1"/>
              <a:t>zdvořilí</a:t>
            </a:r>
            <a:r>
              <a:rPr lang="en-US" sz="2800" dirty="0"/>
              <a:t> bez </a:t>
            </a:r>
            <a:r>
              <a:rPr lang="en-US" sz="2800" dirty="0" err="1"/>
              <a:t>ohledu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 </a:t>
            </a:r>
            <a:r>
              <a:rPr lang="en-US" sz="2800" dirty="0" err="1"/>
              <a:t>významnost</a:t>
            </a:r>
            <a:r>
              <a:rPr lang="en-US" sz="2800" dirty="0"/>
              <a:t> </a:t>
            </a:r>
            <a:r>
              <a:rPr lang="en-US" sz="2800" dirty="0" err="1"/>
              <a:t>svého</a:t>
            </a:r>
            <a:r>
              <a:rPr lang="en-US" sz="2800" dirty="0"/>
              <a:t> </a:t>
            </a:r>
            <a:r>
              <a:rPr lang="en-US" sz="2800" dirty="0" err="1"/>
              <a:t>postavení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Vytvářejí</a:t>
            </a:r>
            <a:r>
              <a:rPr lang="en-US" sz="2800" dirty="0" smtClean="0"/>
              <a:t> </a:t>
            </a:r>
            <a:r>
              <a:rPr lang="en-US" sz="2800" dirty="0" err="1"/>
              <a:t>harmonickou</a:t>
            </a:r>
            <a:r>
              <a:rPr lang="en-US" sz="2800" dirty="0"/>
              <a:t> </a:t>
            </a:r>
            <a:r>
              <a:rPr lang="en-US" sz="2800" dirty="0" err="1"/>
              <a:t>pracovní</a:t>
            </a:r>
            <a:r>
              <a:rPr lang="en-US" sz="2800" dirty="0"/>
              <a:t> </a:t>
            </a:r>
            <a:r>
              <a:rPr lang="en-US" sz="2800" dirty="0" err="1"/>
              <a:t>atmosféru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 smtClean="0"/>
              <a:t>Slova</a:t>
            </a:r>
            <a:r>
              <a:rPr lang="en-US" sz="2800" dirty="0" smtClean="0"/>
              <a:t> </a:t>
            </a:r>
            <a:r>
              <a:rPr lang="en-US" sz="2800" dirty="0" err="1"/>
              <a:t>nahrazuje</a:t>
            </a:r>
            <a:r>
              <a:rPr lang="en-US" sz="2800" dirty="0"/>
              <a:t> </a:t>
            </a:r>
            <a:r>
              <a:rPr lang="en-US" sz="2800" dirty="0" err="1"/>
              <a:t>rafinovaná</a:t>
            </a:r>
            <a:r>
              <a:rPr lang="en-US" sz="2800" dirty="0"/>
              <a:t> </a:t>
            </a:r>
            <a:r>
              <a:rPr lang="en-US" sz="2800" dirty="0" err="1"/>
              <a:t>řeč</a:t>
            </a:r>
            <a:r>
              <a:rPr lang="en-US" sz="2800" dirty="0"/>
              <a:t> </a:t>
            </a:r>
            <a:r>
              <a:rPr lang="en-US" sz="2800" dirty="0" err="1"/>
              <a:t>těla</a:t>
            </a:r>
            <a:r>
              <a:rPr lang="en-US" sz="2800" dirty="0"/>
              <a:t>. </a:t>
            </a:r>
            <a:endParaRPr lang="cs-CZ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Je </a:t>
            </a:r>
            <a:r>
              <a:rPr lang="en-US" sz="2800" dirty="0"/>
              <a:t>pro </a:t>
            </a:r>
            <a:r>
              <a:rPr lang="en-US" sz="2800" dirty="0" err="1"/>
              <a:t>ně</a:t>
            </a:r>
            <a:r>
              <a:rPr lang="en-US" sz="2800" dirty="0"/>
              <a:t> </a:t>
            </a:r>
            <a:r>
              <a:rPr lang="en-US" sz="2800" dirty="0" err="1"/>
              <a:t>důležitá</a:t>
            </a:r>
            <a:r>
              <a:rPr lang="en-US" sz="2800" dirty="0"/>
              <a:t> </a:t>
            </a:r>
            <a:r>
              <a:rPr lang="en-US" sz="2800" dirty="0" err="1"/>
              <a:t>loajalita</a:t>
            </a:r>
            <a:r>
              <a:rPr lang="en-US" sz="2800" dirty="0"/>
              <a:t>, u </a:t>
            </a:r>
            <a:r>
              <a:rPr lang="en-US" sz="2800" dirty="0" err="1"/>
              <a:t>svých</a:t>
            </a:r>
            <a:r>
              <a:rPr lang="en-US" sz="2800" dirty="0"/>
              <a:t> </a:t>
            </a:r>
            <a:r>
              <a:rPr lang="en-US" sz="2800" dirty="0" err="1"/>
              <a:t>zaměstnavatelů</a:t>
            </a:r>
            <a:r>
              <a:rPr lang="en-US" sz="2800" dirty="0"/>
              <a:t> proto </a:t>
            </a:r>
            <a:r>
              <a:rPr lang="en-US" sz="2800" dirty="0" err="1"/>
              <a:t>často</a:t>
            </a:r>
            <a:r>
              <a:rPr lang="en-US" sz="2800" dirty="0"/>
              <a:t> </a:t>
            </a:r>
            <a:r>
              <a:rPr lang="en-US" sz="2800" dirty="0" err="1"/>
              <a:t>zůstávají</a:t>
            </a:r>
            <a:r>
              <a:rPr lang="en-US" sz="2800" dirty="0"/>
              <a:t> </a:t>
            </a:r>
            <a:r>
              <a:rPr lang="en-US" sz="2800" dirty="0" err="1"/>
              <a:t>dlouhá</a:t>
            </a:r>
            <a:r>
              <a:rPr lang="en-US" sz="2800" dirty="0"/>
              <a:t> </a:t>
            </a:r>
            <a:r>
              <a:rPr lang="en-US" sz="2800" dirty="0" err="1"/>
              <a:t>léta</a:t>
            </a:r>
            <a:r>
              <a:rPr lang="en-U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3730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097" y="178557"/>
            <a:ext cx="9718766" cy="6679443"/>
          </a:xfrm>
        </p:spPr>
      </p:pic>
    </p:spTree>
    <p:extLst>
      <p:ext uri="{BB962C8B-B14F-4D97-AF65-F5344CB8AC3E}">
        <p14:creationId xmlns:p14="http://schemas.microsoft.com/office/powerpoint/2010/main" val="17599812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261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Retrospektiva</vt:lpstr>
      <vt:lpstr>Zkoumání rozdílů mezi kulturami v interkulturní psychologii</vt:lpstr>
      <vt:lpstr>„…Západ může naučit Východ, jak si vydělat na živobytí, ale Východ musí konečně ukázat Západu, jak žít…“ Tehyi Hsieh</vt:lpstr>
      <vt:lpstr>Konceptualizace vlivu kultury na chování</vt:lpstr>
      <vt:lpstr>Dimenzionální přístup</vt:lpstr>
      <vt:lpstr>Kdo potřebuje rozumět kulturním odlišnostem?</vt:lpstr>
      <vt:lpstr>Lineárně aktivní kultury</vt:lpstr>
      <vt:lpstr>Multiaktivní kultury</vt:lpstr>
      <vt:lpstr>Reaktivní kultury</vt:lpstr>
      <vt:lpstr>Prezentace aplikace PowerPoint</vt:lpstr>
      <vt:lpstr>Lewisův model komunikace mezi kulturami</vt:lpstr>
      <vt:lpstr>Hofstedeho model 6 dimenzí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Zkoumání rozdílů mezi kulturami v interkulturní psychologii</dc:title>
  <dc:creator>Hewlett-Packard Company</dc:creator>
  <cp:lastModifiedBy>Hewlett-Packard Company</cp:lastModifiedBy>
  <cp:revision>7</cp:revision>
  <dcterms:created xsi:type="dcterms:W3CDTF">2018-10-29T20:11:39Z</dcterms:created>
  <dcterms:modified xsi:type="dcterms:W3CDTF">2019-11-10T18:26:49Z</dcterms:modified>
</cp:coreProperties>
</file>