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7" r:id="rId8"/>
    <p:sldId id="262" r:id="rId9"/>
    <p:sldId id="268" r:id="rId10"/>
    <p:sldId id="271" r:id="rId11"/>
    <p:sldId id="269" r:id="rId12"/>
    <p:sldId id="270" r:id="rId13"/>
    <p:sldId id="265" r:id="rId14"/>
    <p:sldId id="266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66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139A-64A3-492D-AECB-D2369A2F5DB9}" type="datetimeFigureOut">
              <a:rPr lang="cs-CZ" smtClean="0"/>
              <a:pPr/>
              <a:t>29.4.2019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6B4-5277-43F1-A73A-5D3D0C2A4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139A-64A3-492D-AECB-D2369A2F5DB9}" type="datetimeFigureOut">
              <a:rPr lang="cs-CZ" smtClean="0"/>
              <a:pPr/>
              <a:t>29.4.2019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6B4-5277-43F1-A73A-5D3D0C2A4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139A-64A3-492D-AECB-D2369A2F5DB9}" type="datetimeFigureOut">
              <a:rPr lang="cs-CZ" smtClean="0"/>
              <a:pPr/>
              <a:t>29.4.2019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6B4-5277-43F1-A73A-5D3D0C2A4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139A-64A3-492D-AECB-D2369A2F5DB9}" type="datetimeFigureOut">
              <a:rPr lang="cs-CZ" smtClean="0"/>
              <a:pPr/>
              <a:t>29.4.2019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6B4-5277-43F1-A73A-5D3D0C2A4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139A-64A3-492D-AECB-D2369A2F5DB9}" type="datetimeFigureOut">
              <a:rPr lang="cs-CZ" smtClean="0"/>
              <a:pPr/>
              <a:t>29.4.2019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6B4-5277-43F1-A73A-5D3D0C2A4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139A-64A3-492D-AECB-D2369A2F5DB9}" type="datetimeFigureOut">
              <a:rPr lang="cs-CZ" smtClean="0"/>
              <a:pPr/>
              <a:t>29.4.2019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6B4-5277-43F1-A73A-5D3D0C2A4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139A-64A3-492D-AECB-D2369A2F5DB9}" type="datetimeFigureOut">
              <a:rPr lang="cs-CZ" smtClean="0"/>
              <a:pPr/>
              <a:t>29.4.2019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6B4-5277-43F1-A73A-5D3D0C2A4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139A-64A3-492D-AECB-D2369A2F5DB9}" type="datetimeFigureOut">
              <a:rPr lang="cs-CZ" smtClean="0"/>
              <a:pPr/>
              <a:t>29.4.2019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6B4-5277-43F1-A73A-5D3D0C2A4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139A-64A3-492D-AECB-D2369A2F5DB9}" type="datetimeFigureOut">
              <a:rPr lang="cs-CZ" smtClean="0"/>
              <a:pPr/>
              <a:t>29.4.2019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6B4-5277-43F1-A73A-5D3D0C2A4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139A-64A3-492D-AECB-D2369A2F5DB9}" type="datetimeFigureOut">
              <a:rPr lang="cs-CZ" smtClean="0"/>
              <a:pPr/>
              <a:t>29.4.2019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6B4-5277-43F1-A73A-5D3D0C2A4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139A-64A3-492D-AECB-D2369A2F5DB9}" type="datetimeFigureOut">
              <a:rPr lang="cs-CZ" smtClean="0"/>
              <a:pPr/>
              <a:t>29.4.2019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6B4-5277-43F1-A73A-5D3D0C2A4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B139A-64A3-492D-AECB-D2369A2F5DB9}" type="datetimeFigureOut">
              <a:rPr lang="cs-CZ" smtClean="0"/>
              <a:pPr/>
              <a:t>29.4.2019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306B4-5277-43F1-A73A-5D3D0C2A4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3071834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FF00FF"/>
                </a:solidFill>
              </a:rPr>
              <a:t>Dům s pečovatelskou službou</a:t>
            </a:r>
            <a:br>
              <a:rPr lang="cs-CZ" dirty="0" smtClean="0">
                <a:solidFill>
                  <a:srgbClr val="FF00FF"/>
                </a:solidFill>
              </a:rPr>
            </a:br>
            <a:r>
              <a:rPr lang="cs-CZ" dirty="0" smtClean="0">
                <a:solidFill>
                  <a:srgbClr val="FF00FF"/>
                </a:solidFill>
              </a:rPr>
              <a:t>,,Penzion“</a:t>
            </a:r>
            <a:br>
              <a:rPr lang="cs-CZ" dirty="0" smtClean="0">
                <a:solidFill>
                  <a:srgbClr val="FF00FF"/>
                </a:solidFill>
              </a:rPr>
            </a:br>
            <a:r>
              <a:rPr lang="cs-CZ" dirty="0" smtClean="0">
                <a:solidFill>
                  <a:srgbClr val="FF00FF"/>
                </a:solidFill>
              </a:rPr>
              <a:t>Polička</a:t>
            </a:r>
            <a:endParaRPr lang="cs-CZ" dirty="0">
              <a:solidFill>
                <a:srgbClr val="FF00FF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5643578"/>
            <a:ext cx="8072494" cy="642942"/>
          </a:xfrm>
        </p:spPr>
        <p:txBody>
          <a:bodyPr>
            <a:normAutofit/>
          </a:bodyPr>
          <a:lstStyle/>
          <a:p>
            <a:pPr algn="just"/>
            <a:r>
              <a:rPr lang="cs-CZ" sz="2400" dirty="0" smtClean="0">
                <a:solidFill>
                  <a:schemeClr val="tx1"/>
                </a:solidFill>
              </a:rPr>
              <a:t>Aktivizace seniorů v praxi</a:t>
            </a:r>
            <a:r>
              <a:rPr lang="cs-CZ" sz="2400" dirty="0" smtClean="0"/>
              <a:t>		</a:t>
            </a:r>
            <a:r>
              <a:rPr lang="cs-CZ" sz="2400" dirty="0" smtClean="0">
                <a:solidFill>
                  <a:schemeClr val="tx1"/>
                </a:solidFill>
              </a:rPr>
              <a:t>Sabina </a:t>
            </a:r>
            <a:r>
              <a:rPr lang="cs-CZ" sz="2400" dirty="0" err="1" smtClean="0">
                <a:solidFill>
                  <a:schemeClr val="tx1"/>
                </a:solidFill>
              </a:rPr>
              <a:t>Šibravová</a:t>
            </a:r>
            <a:r>
              <a:rPr lang="cs-CZ" sz="2400" dirty="0" smtClean="0">
                <a:solidFill>
                  <a:schemeClr val="tx1"/>
                </a:solidFill>
              </a:rPr>
              <a:t> (471744)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2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8198961" cy="61492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FF"/>
                </a:solidFill>
              </a:rPr>
              <a:t>Fotokoutek</a:t>
            </a:r>
            <a:r>
              <a:rPr lang="cs-CZ" dirty="0" smtClean="0">
                <a:solidFill>
                  <a:srgbClr val="FF00FF"/>
                </a:solidFill>
              </a:rPr>
              <a:t> na Silvestra</a:t>
            </a:r>
            <a:endParaRPr lang="cs-CZ" dirty="0">
              <a:solidFill>
                <a:srgbClr val="FF00FF"/>
              </a:solidFill>
            </a:endParaRPr>
          </a:p>
        </p:txBody>
      </p:sp>
      <p:pic>
        <p:nvPicPr>
          <p:cNvPr id="4" name="Zástupný symbol pro obsah 3" descr="45915472_178478336428889_581974419576140595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416" y="1600200"/>
            <a:ext cx="804916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FF"/>
                </a:solidFill>
              </a:rPr>
              <a:t>Další rekvizity</a:t>
            </a:r>
            <a:endParaRPr lang="cs-CZ" dirty="0">
              <a:solidFill>
                <a:srgbClr val="FF00FF"/>
              </a:solidFill>
            </a:endParaRPr>
          </a:p>
        </p:txBody>
      </p:sp>
      <p:pic>
        <p:nvPicPr>
          <p:cNvPr id="4" name="Zástupný symbol pro obsah 3" descr="46837160_314430302711519_549533054979696230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763032" y="308615"/>
            <a:ext cx="5434841" cy="7246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FF"/>
                </a:solidFill>
              </a:rPr>
              <a:t>Reflexe</a:t>
            </a:r>
            <a:endParaRPr lang="cs-CZ" dirty="0">
              <a:solidFill>
                <a:srgbClr val="FF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Nová cílová skupina – nová zkušenost</a:t>
            </a:r>
          </a:p>
          <a:p>
            <a:r>
              <a:rPr lang="cs-CZ" dirty="0" smtClean="0"/>
              <a:t>Jiný pohled na stáří</a:t>
            </a:r>
          </a:p>
          <a:p>
            <a:r>
              <a:rPr lang="cs-CZ" dirty="0" smtClean="0"/>
              <a:t>Skvělé zařízení</a:t>
            </a:r>
          </a:p>
          <a:p>
            <a:r>
              <a:rPr lang="cs-CZ" dirty="0" smtClean="0"/>
              <a:t>Skvělá aktivizační pracovnice</a:t>
            </a:r>
          </a:p>
          <a:p>
            <a:r>
              <a:rPr lang="cs-CZ" dirty="0" smtClean="0"/>
              <a:t>Volnost v činnostech</a:t>
            </a:r>
          </a:p>
          <a:p>
            <a:r>
              <a:rPr lang="cs-CZ" dirty="0" smtClean="0"/>
              <a:t>Aktivní a komunikativní senioři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Čas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FF"/>
                </a:solidFill>
              </a:rPr>
              <a:t/>
            </a:r>
            <a:br>
              <a:rPr lang="cs-CZ" dirty="0" smtClean="0">
                <a:solidFill>
                  <a:srgbClr val="FF00FF"/>
                </a:solidFill>
              </a:rPr>
            </a:br>
            <a:r>
              <a:rPr lang="cs-CZ" dirty="0" smtClean="0">
                <a:solidFill>
                  <a:srgbClr val="FF00FF"/>
                </a:solidFill>
              </a:rPr>
              <a:t>Děkuji za pozornost </a:t>
            </a:r>
            <a:r>
              <a:rPr lang="cs-CZ" dirty="0" smtClean="0">
                <a:solidFill>
                  <a:srgbClr val="FF00FF"/>
                </a:solidFill>
                <a:sym typeface="Wingdings" pitchFamily="2" charset="2"/>
              </a:rPr>
              <a:t></a:t>
            </a:r>
            <a:r>
              <a:rPr lang="cs-CZ" dirty="0" smtClean="0">
                <a:solidFill>
                  <a:srgbClr val="FF00FF"/>
                </a:solidFill>
              </a:rPr>
              <a:t/>
            </a:r>
            <a:br>
              <a:rPr lang="cs-CZ" dirty="0" smtClean="0">
                <a:solidFill>
                  <a:srgbClr val="FF00FF"/>
                </a:solidFill>
              </a:rPr>
            </a:br>
            <a:endParaRPr lang="cs-CZ" dirty="0"/>
          </a:p>
        </p:txBody>
      </p:sp>
      <p:pic>
        <p:nvPicPr>
          <p:cNvPr id="4" name="Zástupný symbol pro obsah 3" descr="46957260_307402906777537_693618184726931046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4" y="2143116"/>
            <a:ext cx="6034617" cy="4525963"/>
          </a:xfrm>
        </p:spPr>
      </p:pic>
      <p:pic>
        <p:nvPicPr>
          <p:cNvPr id="5" name="Obrázek 4" descr="46789720_272064780169911_299459921193415475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85836"/>
            <a:ext cx="4179123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cs-CZ" dirty="0" smtClean="0"/>
              <a:t>Otevřen od roku 1997</a:t>
            </a:r>
          </a:p>
          <a:p>
            <a:r>
              <a:rPr lang="cs-CZ" dirty="0" smtClean="0"/>
              <a:t>60 jednopokojových, 12 dvoupokojových bytů a 8 domečků</a:t>
            </a:r>
            <a:endParaRPr lang="cs-CZ" dirty="0"/>
          </a:p>
        </p:txBody>
      </p:sp>
      <p:pic>
        <p:nvPicPr>
          <p:cNvPr id="6" name="Obrázek 5" descr="cropped-záhl_l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6190"/>
            <a:ext cx="9144000" cy="2633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endParaRPr lang="cs-CZ" dirty="0" smtClean="0"/>
          </a:p>
          <a:p>
            <a:pPr algn="ctr">
              <a:buNone/>
            </a:pPr>
            <a:r>
              <a:rPr lang="cs-CZ" dirty="0" smtClean="0">
                <a:solidFill>
                  <a:srgbClr val="FF00FF"/>
                </a:solidFill>
              </a:rPr>
              <a:t>CÍLOVÁ SKUPINA</a:t>
            </a:r>
            <a:endParaRPr lang="cs-CZ" dirty="0">
              <a:solidFill>
                <a:srgbClr val="FF00FF"/>
              </a:solidFill>
            </a:endParaRPr>
          </a:p>
          <a:p>
            <a:r>
              <a:rPr lang="cs-CZ" dirty="0" smtClean="0"/>
              <a:t>Senioři a osoby s chronickým onemocněním</a:t>
            </a:r>
          </a:p>
          <a:p>
            <a:r>
              <a:rPr lang="cs-CZ" dirty="0" smtClean="0"/>
              <a:t>Senioři a osoby se zdravotním a tělesným postižením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					Nepotřebují 					komplexní ústavní péči</a:t>
            </a:r>
          </a:p>
          <a:p>
            <a:pPr algn="ctr">
              <a:buNone/>
            </a:pPr>
            <a:r>
              <a:rPr lang="cs-CZ" dirty="0" smtClean="0">
                <a:solidFill>
                  <a:srgbClr val="FF00FF"/>
                </a:solidFill>
              </a:rPr>
              <a:t>PEČOVATELSKÁ SLUŽBA</a:t>
            </a:r>
          </a:p>
          <a:p>
            <a:pPr algn="just"/>
            <a:r>
              <a:rPr lang="cs-CZ" dirty="0" smtClean="0"/>
              <a:t>Péče o vlastní osobu, pomoc s úklidem, střed se společností …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1428728" y="3429000"/>
            <a:ext cx="221457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FF"/>
                </a:solidFill>
              </a:rPr>
              <a:t>VOLNOČASOVÉ AKTIVITY</a:t>
            </a:r>
            <a:endParaRPr lang="cs-CZ" dirty="0">
              <a:solidFill>
                <a:srgbClr val="FF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Vzdělávací, aktivizační, relaxační programy</a:t>
            </a:r>
          </a:p>
          <a:p>
            <a:pPr lvl="1"/>
            <a:r>
              <a:rPr lang="cs-CZ" dirty="0" smtClean="0"/>
              <a:t> výuka anglického a německého jazyka, základy práce na počítači, cvičení na židlích, společenské hry, výlety, přednášky, besedy ….</a:t>
            </a:r>
          </a:p>
          <a:p>
            <a:pPr lvl="1">
              <a:buNone/>
            </a:pPr>
            <a:endParaRPr lang="cs-CZ" dirty="0" smtClean="0"/>
          </a:p>
          <a:p>
            <a:pPr lvl="1"/>
            <a:r>
              <a:rPr lang="cs-CZ" dirty="0" smtClean="0"/>
              <a:t>Kavárnička, Šikovné ručičky, Pěvecký kroužek ,,Poupata“, Cestovatelské odpoledne, Univerzita třetího věku, plesy, …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thumbs_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14290"/>
            <a:ext cx="3286148" cy="3286148"/>
          </a:xfrm>
        </p:spPr>
      </p:pic>
      <p:pic>
        <p:nvPicPr>
          <p:cNvPr id="5" name="Obrázek 4" descr="thumbs_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14290"/>
            <a:ext cx="3286148" cy="3286148"/>
          </a:xfrm>
          <a:prstGeom prst="rect">
            <a:avLst/>
          </a:prstGeom>
        </p:spPr>
      </p:pic>
      <p:pic>
        <p:nvPicPr>
          <p:cNvPr id="6" name="Obrázek 5" descr="thumbs_0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571852"/>
            <a:ext cx="3286148" cy="3286148"/>
          </a:xfrm>
          <a:prstGeom prst="rect">
            <a:avLst/>
          </a:prstGeom>
        </p:spPr>
      </p:pic>
      <p:pic>
        <p:nvPicPr>
          <p:cNvPr id="9" name="Obrázek 8" descr="thumbs_0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3571857"/>
            <a:ext cx="3286143" cy="3286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66FF"/>
                </a:solidFill>
              </a:rPr>
              <a:t>První setkání</a:t>
            </a:r>
            <a:endParaRPr lang="cs-CZ" dirty="0">
              <a:solidFill>
                <a:srgbClr val="FF66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Společenská místnost</a:t>
            </a:r>
          </a:p>
          <a:p>
            <a:r>
              <a:rPr lang="cs-CZ" dirty="0" smtClean="0"/>
              <a:t>Skupina 17 členů (56 – 94 let)</a:t>
            </a:r>
          </a:p>
          <a:p>
            <a:r>
              <a:rPr lang="cs-CZ" dirty="0" smtClean="0"/>
              <a:t>Cvičení s míčkem</a:t>
            </a:r>
          </a:p>
          <a:p>
            <a:r>
              <a:rPr lang="cs-CZ" dirty="0" smtClean="0"/>
              <a:t>Protahování celého těla</a:t>
            </a:r>
          </a:p>
          <a:p>
            <a:r>
              <a:rPr lang="cs-CZ" dirty="0" smtClean="0"/>
              <a:t>Aktivity na paměť</a:t>
            </a:r>
          </a:p>
          <a:p>
            <a:endParaRPr lang="cs-CZ" dirty="0" smtClean="0"/>
          </a:p>
          <a:p>
            <a:r>
              <a:rPr lang="cs-CZ" dirty="0" smtClean="0"/>
              <a:t>Další setkání přizpůsobené tomuto prostoru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66FF"/>
                </a:solidFill>
              </a:rPr>
              <a:t>Další setkání</a:t>
            </a:r>
            <a:endParaRPr lang="cs-CZ" dirty="0">
              <a:solidFill>
                <a:srgbClr val="FF66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Cvičení – staré i nové cviky</a:t>
            </a:r>
          </a:p>
          <a:p>
            <a:r>
              <a:rPr lang="cs-CZ" dirty="0" smtClean="0"/>
              <a:t>Hra se jmény</a:t>
            </a:r>
          </a:p>
          <a:p>
            <a:r>
              <a:rPr lang="cs-CZ" dirty="0" smtClean="0"/>
              <a:t>Tanec na židli</a:t>
            </a:r>
          </a:p>
          <a:p>
            <a:r>
              <a:rPr lang="cs-CZ" dirty="0" smtClean="0"/>
              <a:t>Kočka a myš</a:t>
            </a:r>
          </a:p>
          <a:p>
            <a:r>
              <a:rPr lang="cs-CZ" dirty="0" smtClean="0"/>
              <a:t>Tajemná listina</a:t>
            </a:r>
          </a:p>
          <a:p>
            <a:r>
              <a:rPr lang="cs-CZ" dirty="0" smtClean="0"/>
              <a:t>Hra s podstatnými jmény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Potrubí</a:t>
            </a:r>
          </a:p>
          <a:p>
            <a:r>
              <a:rPr lang="cs-CZ" dirty="0" smtClean="0"/>
              <a:t>Tajemná krabice</a:t>
            </a:r>
          </a:p>
          <a:p>
            <a:r>
              <a:rPr lang="cs-CZ" dirty="0" smtClean="0"/>
              <a:t>Hra s míčem</a:t>
            </a:r>
          </a:p>
          <a:p>
            <a:r>
              <a:rPr lang="cs-CZ" dirty="0" smtClean="0"/>
              <a:t>Hry na paměť</a:t>
            </a:r>
          </a:p>
          <a:p>
            <a:r>
              <a:rPr lang="cs-CZ" dirty="0" smtClean="0"/>
              <a:t>Housle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Narozeninové zpívání</a:t>
            </a:r>
          </a:p>
          <a:p>
            <a:r>
              <a:rPr lang="cs-CZ" dirty="0" err="1" smtClean="0"/>
              <a:t>Yoga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66FF"/>
                </a:solidFill>
              </a:rPr>
              <a:t>Prvorepublikový ples</a:t>
            </a:r>
            <a:endParaRPr lang="cs-CZ" dirty="0">
              <a:solidFill>
                <a:srgbClr val="FF66FF"/>
              </a:solidFill>
            </a:endParaRPr>
          </a:p>
        </p:txBody>
      </p:sp>
      <p:pic>
        <p:nvPicPr>
          <p:cNvPr id="4" name="Zástupný symbol pro obsah 3" descr="45254684_305409343390962_643932906971149107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14422"/>
            <a:ext cx="3905277" cy="2928958"/>
          </a:xfrm>
        </p:spPr>
      </p:pic>
      <p:pic>
        <p:nvPicPr>
          <p:cNvPr id="5" name="Obrázek 4" descr="45265405_944000529122024_766593107758363443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214422"/>
            <a:ext cx="4018388" cy="5357850"/>
          </a:xfrm>
          <a:prstGeom prst="rect">
            <a:avLst/>
          </a:prstGeom>
        </p:spPr>
      </p:pic>
      <p:pic>
        <p:nvPicPr>
          <p:cNvPr id="6" name="Obrázek 5" descr="45441946_1418919794912341_266359311758786560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714752"/>
            <a:ext cx="3929090" cy="2946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 descr="1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428604"/>
            <a:ext cx="7858180" cy="58936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184</Words>
  <Application>Microsoft Office PowerPoint</Application>
  <PresentationFormat>Předvádění na obrazovce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Dům s pečovatelskou službou ,,Penzion“ Polička</vt:lpstr>
      <vt:lpstr>Prezentace aplikace PowerPoint</vt:lpstr>
      <vt:lpstr>Prezentace aplikace PowerPoint</vt:lpstr>
      <vt:lpstr>VOLNOČASOVÉ AKTIVITY</vt:lpstr>
      <vt:lpstr>Prezentace aplikace PowerPoint</vt:lpstr>
      <vt:lpstr>První setkání</vt:lpstr>
      <vt:lpstr>Další setkání</vt:lpstr>
      <vt:lpstr>Prvorepublikový ples</vt:lpstr>
      <vt:lpstr>Prezentace aplikace PowerPoint</vt:lpstr>
      <vt:lpstr>Prezentace aplikace PowerPoint</vt:lpstr>
      <vt:lpstr>Fotokoutek na Silvestra</vt:lpstr>
      <vt:lpstr>Další rekvizity</vt:lpstr>
      <vt:lpstr>Reflexe</vt:lpstr>
      <vt:lpstr> Děkuji za pozornost 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sibra</dc:creator>
  <cp:lastModifiedBy>Gulova</cp:lastModifiedBy>
  <cp:revision>22</cp:revision>
  <dcterms:created xsi:type="dcterms:W3CDTF">2018-10-19T10:33:40Z</dcterms:created>
  <dcterms:modified xsi:type="dcterms:W3CDTF">2019-04-29T20:20:50Z</dcterms:modified>
</cp:coreProperties>
</file>