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059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27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91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860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1928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26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135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48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081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5970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0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75D25-636D-422C-8558-FE96A6B0A842}" type="datetimeFigureOut">
              <a:rPr lang="cs-CZ" smtClean="0"/>
              <a:t>18.9.2018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C777-7060-4C48-AB84-8ED56A1310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1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Základní pojmy z interkulturní psychologie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778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událost/kulturní kontakt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Setkání dvou kultur s vlastní dějinnou narací</a:t>
            </a:r>
          </a:p>
          <a:p>
            <a:r>
              <a:rPr lang="cs-CZ" dirty="0" smtClean="0"/>
              <a:t>Kdo je ten druhý?</a:t>
            </a:r>
          </a:p>
          <a:p>
            <a:r>
              <a:rPr lang="cs-CZ" dirty="0" smtClean="0"/>
              <a:t>Minulost - Kolumbus</a:t>
            </a:r>
          </a:p>
          <a:p>
            <a:r>
              <a:rPr lang="cs-CZ" dirty="0" smtClean="0"/>
              <a:t>Současnost – na mikroúrovni kmeny na hranicích </a:t>
            </a:r>
            <a:r>
              <a:rPr lang="cs-CZ" dirty="0"/>
              <a:t>B</a:t>
            </a:r>
            <a:r>
              <a:rPr lang="cs-CZ" dirty="0" smtClean="0"/>
              <a:t>razílie a Peru</a:t>
            </a:r>
          </a:p>
          <a:p>
            <a:r>
              <a:rPr lang="cs-CZ" dirty="0" smtClean="0"/>
              <a:t>Budoucnost - meziplanetární kontakty</a:t>
            </a:r>
          </a:p>
          <a:p>
            <a:r>
              <a:rPr lang="cs-CZ" dirty="0" smtClean="0"/>
              <a:t>Má minimálně dva svědky a dvě rovnocenné interpretace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090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Imigrace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4779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Aktuální politický kontext</a:t>
            </a:r>
          </a:p>
          <a:p>
            <a:r>
              <a:rPr lang="cs-CZ" dirty="0" smtClean="0"/>
              <a:t>Téma se v sociálních vědách objevuje v 19. století – popis imigrantských kultur, mapování života v ghettech</a:t>
            </a:r>
          </a:p>
          <a:p>
            <a:r>
              <a:rPr lang="cs-CZ" dirty="0"/>
              <a:t>U</a:t>
            </a:r>
            <a:r>
              <a:rPr lang="cs-CZ" dirty="0" smtClean="0"/>
              <a:t>rbanizace a uspořádávání měst</a:t>
            </a:r>
          </a:p>
          <a:p>
            <a:r>
              <a:rPr lang="cs-CZ" dirty="0" smtClean="0"/>
              <a:t>Paradox – problémy druhé či třetí generace</a:t>
            </a:r>
          </a:p>
          <a:p>
            <a:r>
              <a:rPr lang="cs-CZ" dirty="0" smtClean="0"/>
              <a:t>Výrazný nárůst </a:t>
            </a:r>
            <a:r>
              <a:rPr lang="cs-CZ" dirty="0"/>
              <a:t>p</a:t>
            </a:r>
            <a:r>
              <a:rPr lang="cs-CZ" dirty="0" smtClean="0"/>
              <a:t>ublikací – více v oblasti sociologie, pedagogiky, až poté psychologie</a:t>
            </a:r>
          </a:p>
          <a:p>
            <a:r>
              <a:rPr lang="cs-CZ" dirty="0" err="1" smtClean="0"/>
              <a:t>Feuerstein</a:t>
            </a:r>
            <a:r>
              <a:rPr lang="cs-CZ" dirty="0" smtClean="0"/>
              <a:t> – zdůraznění problémů identity</a:t>
            </a:r>
          </a:p>
          <a:p>
            <a:r>
              <a:rPr lang="cs-CZ" dirty="0" smtClean="0"/>
              <a:t>Imigrace a diverzita – rozdíl Evropy a USA</a:t>
            </a:r>
          </a:p>
          <a:p>
            <a:r>
              <a:rPr lang="cs-CZ" dirty="0" smtClean="0"/>
              <a:t>Intenzita odlišnosti – „třetí svět“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8142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Kulturní změny, k nimž dochází vlivem kulturního kontaktu</a:t>
            </a:r>
          </a:p>
          <a:p>
            <a:r>
              <a:rPr lang="cs-CZ" dirty="0" smtClean="0"/>
              <a:t>Zkušenost jednotlivců či skupiny, kteří jsou konfrontováni se změnami ve svém kulturním prostředí</a:t>
            </a:r>
          </a:p>
          <a:p>
            <a:r>
              <a:rPr lang="cs-CZ" dirty="0" smtClean="0"/>
              <a:t>Skupiny/jednotlivci z různých kultur vstupují do stálého bezprostředního kontaktu, který vede ke změnám v původních kulturních vzorech jedné nebo obou skupin (</a:t>
            </a:r>
            <a:r>
              <a:rPr lang="cs-CZ" dirty="0" err="1" smtClean="0"/>
              <a:t>Redfield</a:t>
            </a:r>
            <a:r>
              <a:rPr lang="cs-CZ" dirty="0" smtClean="0"/>
              <a:t>, 1935)</a:t>
            </a:r>
          </a:p>
          <a:p>
            <a:r>
              <a:rPr lang="cs-CZ" dirty="0" smtClean="0"/>
              <a:t>Difuze kulturních prvků</a:t>
            </a:r>
          </a:p>
          <a:p>
            <a:r>
              <a:rPr lang="cs-CZ" dirty="0" smtClean="0"/>
              <a:t>Původní (první) x kontaktní kultura</a:t>
            </a:r>
          </a:p>
          <a:p>
            <a:r>
              <a:rPr lang="cs-CZ" dirty="0" smtClean="0"/>
              <a:t>Kulturní šok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017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J. W. </a:t>
            </a:r>
            <a:r>
              <a:rPr lang="cs-CZ" dirty="0" err="1" smtClean="0"/>
              <a:t>Berry</a:t>
            </a:r>
            <a:r>
              <a:rPr lang="cs-CZ" dirty="0" smtClean="0"/>
              <a:t> – akulturační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základě přisuzované hodnoty</a:t>
            </a:r>
          </a:p>
          <a:p>
            <a:pPr lvl="1"/>
            <a:r>
              <a:rPr lang="cs-CZ" dirty="0" smtClean="0"/>
              <a:t>Asimilace</a:t>
            </a:r>
          </a:p>
          <a:p>
            <a:pPr lvl="1"/>
            <a:r>
              <a:rPr lang="cs-CZ" dirty="0" smtClean="0"/>
              <a:t>Separace</a:t>
            </a:r>
          </a:p>
          <a:p>
            <a:pPr lvl="1"/>
            <a:r>
              <a:rPr lang="cs-CZ" dirty="0" smtClean="0"/>
              <a:t>Marginalizace</a:t>
            </a:r>
          </a:p>
          <a:p>
            <a:pPr lvl="1"/>
            <a:r>
              <a:rPr lang="cs-CZ" dirty="0"/>
              <a:t>I</a:t>
            </a:r>
            <a:r>
              <a:rPr lang="cs-CZ" dirty="0" smtClean="0"/>
              <a:t>ntegrace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11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akulturace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Konfrontace kultur – poznání kladů a záporů</a:t>
            </a:r>
          </a:p>
          <a:p>
            <a:r>
              <a:rPr lang="cs-CZ" dirty="0" smtClean="0"/>
              <a:t>Akceptování některých kulturních obsahů, jejich selekce</a:t>
            </a:r>
          </a:p>
          <a:p>
            <a:r>
              <a:rPr lang="cs-CZ" dirty="0" smtClean="0"/>
              <a:t>Přijetí do vlastního kulturního systému</a:t>
            </a:r>
          </a:p>
          <a:p>
            <a:r>
              <a:rPr lang="cs-CZ" dirty="0" smtClean="0"/>
              <a:t>Modifikace x eliminace</a:t>
            </a:r>
          </a:p>
          <a:p>
            <a:r>
              <a:rPr lang="cs-CZ" dirty="0" smtClean="0"/>
              <a:t>Akulturační reakce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0464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Enkulturace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58900"/>
            <a:ext cx="10515600" cy="5054600"/>
          </a:xfrm>
        </p:spPr>
        <p:txBody>
          <a:bodyPr/>
          <a:lstStyle/>
          <a:p>
            <a:r>
              <a:rPr lang="cs-CZ" dirty="0" smtClean="0"/>
              <a:t>Formální i neformální přejímání kulturních norem a zkušeností v průběhu ontogeneze</a:t>
            </a:r>
          </a:p>
          <a:p>
            <a:r>
              <a:rPr lang="cs-CZ" dirty="0" smtClean="0"/>
              <a:t>Proces adaptace jedince na určitou kulturu</a:t>
            </a:r>
          </a:p>
          <a:p>
            <a:r>
              <a:rPr lang="cs-CZ" dirty="0" smtClean="0"/>
              <a:t>Vrůstání jedince do kultury ve formě učení</a:t>
            </a:r>
          </a:p>
          <a:p>
            <a:r>
              <a:rPr lang="cs-CZ" dirty="0" smtClean="0"/>
              <a:t>Jazyková úroveň je markantní</a:t>
            </a:r>
          </a:p>
          <a:p>
            <a:r>
              <a:rPr lang="cs-CZ" dirty="0" smtClean="0"/>
              <a:t>Vytváření kulturní identity (citlivé období?, konfúzní identita), vědomí příslušnosti, přijímaná očekávání</a:t>
            </a:r>
          </a:p>
          <a:p>
            <a:r>
              <a:rPr lang="cs-CZ" dirty="0" smtClean="0"/>
              <a:t>Vliv kultury na psychické poruchy</a:t>
            </a:r>
          </a:p>
          <a:p>
            <a:pPr lvl="1"/>
            <a:r>
              <a:rPr lang="cs-CZ" dirty="0" smtClean="0"/>
              <a:t>Japonsko </a:t>
            </a:r>
            <a:r>
              <a:rPr lang="cs-CZ" dirty="0" err="1" smtClean="0"/>
              <a:t>taijin</a:t>
            </a:r>
            <a:r>
              <a:rPr lang="cs-CZ" dirty="0" smtClean="0"/>
              <a:t> </a:t>
            </a:r>
            <a:r>
              <a:rPr lang="cs-CZ" dirty="0" err="1" smtClean="0"/>
              <a:t>kyofusho</a:t>
            </a:r>
            <a:endParaRPr lang="cs-CZ" dirty="0" smtClean="0"/>
          </a:p>
          <a:p>
            <a:pPr lvl="1"/>
            <a:r>
              <a:rPr lang="cs-CZ" dirty="0" smtClean="0"/>
              <a:t>Východní Asie lata</a:t>
            </a:r>
          </a:p>
          <a:p>
            <a:pPr lvl="1"/>
            <a:r>
              <a:rPr lang="cs-CZ" dirty="0" smtClean="0"/>
              <a:t>Švédsko, Austrálie – </a:t>
            </a:r>
            <a:r>
              <a:rPr lang="cs-CZ" smtClean="0"/>
              <a:t>syndrom rezignace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142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279</Words>
  <Application>Microsoft Office PowerPoint</Application>
  <PresentationFormat>Širokoúhlá obrazovka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Základní pojmy z interkulturní psychologie</vt:lpstr>
      <vt:lpstr>Kontaktní událost/kulturní kontakt</vt:lpstr>
      <vt:lpstr>Imigrace</vt:lpstr>
      <vt:lpstr>Akulturace</vt:lpstr>
      <vt:lpstr>J. W. Berry – akulturační strategie</vt:lpstr>
      <vt:lpstr>Fáze akulturace</vt:lpstr>
      <vt:lpstr>Enkulturace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pojmy z interkulturní psychologie</dc:title>
  <dc:creator>Denglerova</dc:creator>
  <cp:lastModifiedBy>Denglerova</cp:lastModifiedBy>
  <cp:revision>6</cp:revision>
  <dcterms:created xsi:type="dcterms:W3CDTF">2018-09-18T13:02:56Z</dcterms:created>
  <dcterms:modified xsi:type="dcterms:W3CDTF">2018-09-18T13:55:04Z</dcterms:modified>
</cp:coreProperties>
</file>