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27139-3B43-4631-A131-D2AF337579FD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1663F-E455-45CD-B0DF-D848F5ED5C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17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1BE5C-5848-4B87-94EB-4E97B95C455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3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82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92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71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742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134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14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5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5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27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85DD-4517-48AB-B89E-FB6A4FDC0204}" type="datetimeFigureOut">
              <a:rPr lang="cs-CZ" smtClean="0"/>
              <a:t>15.11.2019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FE0DA5-6E5D-4A9E-96AD-76498BDF2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68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Včasná sluchově –řečová výchova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</a:t>
            </a:r>
            <a:r>
              <a:rPr lang="cs-CZ" dirty="0" smtClean="0"/>
              <a:t>2019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158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Reedukace</a:t>
            </a:r>
            <a:r>
              <a:rPr lang="cs-CZ" altLang="cs-CZ" dirty="0" smtClean="0">
                <a:latin typeface="Comic Sans MS" pitchFamily="66" charset="0"/>
              </a:rPr>
              <a:t> sluchu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 dirty="0" smtClean="0"/>
              <a:t>…„</a:t>
            </a:r>
            <a:r>
              <a:rPr lang="cs-CZ" altLang="cs-CZ" i="1" dirty="0" smtClean="0">
                <a:solidFill>
                  <a:schemeClr val="tx2"/>
                </a:solidFill>
              </a:rPr>
              <a:t>souhrn speciálně pedagogických postupů, jimiž se zlepšuje a zdokonaluje výkonnost v oblasti postižené funkce</a:t>
            </a:r>
            <a:r>
              <a:rPr lang="cs-CZ" altLang="cs-CZ" i="1" dirty="0" smtClean="0"/>
              <a:t>“…</a:t>
            </a:r>
            <a:endParaRPr lang="cs-CZ" alt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                                   </a:t>
            </a:r>
            <a:r>
              <a:rPr lang="cs-CZ" altLang="cs-CZ" dirty="0"/>
              <a:t>(Janotová, 1996, s.5)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 smtClean="0"/>
              <a:t>u dítěte se SP je nutné rozvinout (někdy dokonce vyvinout) schopnosti </a:t>
            </a:r>
            <a:r>
              <a:rPr lang="cs-CZ" altLang="cs-CZ" b="1" dirty="0" smtClean="0">
                <a:solidFill>
                  <a:schemeClr val="tx2"/>
                </a:solidFill>
              </a:rPr>
              <a:t>auditivního vnímání</a:t>
            </a:r>
            <a:r>
              <a:rPr lang="cs-CZ" altLang="cs-CZ" dirty="0" smtClean="0"/>
              <a:t> a vybavit ho </a:t>
            </a:r>
            <a:r>
              <a:rPr lang="cs-CZ" altLang="cs-CZ" b="1" dirty="0" smtClean="0">
                <a:solidFill>
                  <a:schemeClr val="tx2"/>
                </a:solidFill>
              </a:rPr>
              <a:t>akustickými zkušenostmi</a:t>
            </a:r>
          </a:p>
        </p:txBody>
      </p:sp>
    </p:spTree>
    <p:extLst>
      <p:ext uri="{BB962C8B-B14F-4D97-AF65-F5344CB8AC3E}">
        <p14:creationId xmlns:p14="http://schemas.microsoft.com/office/powerpoint/2010/main" val="130912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3551" y="48332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Dělení způsobu reedukace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3551" y="2033588"/>
            <a:ext cx="7693025" cy="48244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/>
              <a:t>podle počtu osob (individuální, skupinová)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podle věku (včasná, předškolního věku, školního věku, dospělých)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podle stupně vady (neslyšící, zbytky sluchu, nedoslýchaví, ohluchlí)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reedukace u osob s CI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podle účasti receptorů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562293" y="497025"/>
            <a:ext cx="7848600" cy="56165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err="1">
                <a:solidFill>
                  <a:schemeClr val="tx2"/>
                </a:solidFill>
              </a:rPr>
              <a:t>Monosenzoriální</a:t>
            </a:r>
            <a:r>
              <a:rPr lang="cs-CZ" altLang="cs-CZ" b="1" dirty="0">
                <a:solidFill>
                  <a:schemeClr val="tx2"/>
                </a:solidFill>
              </a:rPr>
              <a:t> přístup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dirty="0"/>
              <a:t>         </a:t>
            </a:r>
            <a:r>
              <a:rPr lang="cs-CZ" altLang="cs-CZ" sz="2400" dirty="0"/>
              <a:t>– mluvení do ucha, kdy se dítě učí rozeznávat samohlásky, pak teprve využití sluchadel </a:t>
            </a:r>
            <a:r>
              <a:rPr lang="en-US" altLang="cs-CZ" sz="2400" b="1" dirty="0">
                <a:solidFill>
                  <a:schemeClr val="tx2"/>
                </a:solidFill>
                <a:cs typeface="Arial" charset="0"/>
              </a:rPr>
              <a:t>»</a:t>
            </a:r>
            <a:r>
              <a:rPr lang="cs-CZ" altLang="cs-CZ" sz="2400" dirty="0">
                <a:cs typeface="Arial" charset="0"/>
              </a:rPr>
              <a:t> vždy bez odezírání!!!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/>
              <a:t>   </a:t>
            </a:r>
            <a:r>
              <a:rPr lang="cs-CZ" altLang="cs-CZ" sz="2400" i="1" dirty="0">
                <a:solidFill>
                  <a:schemeClr val="tx2"/>
                </a:solidFill>
              </a:rPr>
              <a:t>Představitelé: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Wedenberg</a:t>
            </a:r>
            <a:r>
              <a:rPr lang="cs-CZ" altLang="cs-CZ" sz="2400" dirty="0"/>
              <a:t> (Švédsko), Schmidt-</a:t>
            </a:r>
            <a:r>
              <a:rPr lang="cs-CZ" altLang="cs-CZ" sz="2400" dirty="0" err="1"/>
              <a:t>Giovannini</a:t>
            </a:r>
            <a:r>
              <a:rPr lang="cs-CZ" altLang="cs-CZ" sz="2400" dirty="0"/>
              <a:t> (Švýcarsko) </a:t>
            </a:r>
            <a:endParaRPr lang="cs-CZ" altLang="cs-CZ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err="1">
                <a:solidFill>
                  <a:schemeClr val="tx2"/>
                </a:solidFill>
                <a:cs typeface="Arial" charset="0"/>
              </a:rPr>
              <a:t>Multisenzoriální</a:t>
            </a:r>
            <a:r>
              <a:rPr lang="cs-CZ" altLang="cs-CZ" b="1" dirty="0">
                <a:solidFill>
                  <a:schemeClr val="tx2"/>
                </a:solidFill>
                <a:cs typeface="Arial" charset="0"/>
              </a:rPr>
              <a:t> přístup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dirty="0">
                <a:cs typeface="Arial" charset="0"/>
              </a:rPr>
              <a:t>         </a:t>
            </a:r>
            <a:r>
              <a:rPr lang="cs-CZ" altLang="cs-CZ" sz="2400" dirty="0">
                <a:cs typeface="Arial" charset="0"/>
              </a:rPr>
              <a:t>– komplexnost smyslového vnímání – součinnost analyzátoru sluchového a zrakového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>
                <a:cs typeface="Arial" charset="0"/>
              </a:rPr>
              <a:t>   </a:t>
            </a:r>
            <a:r>
              <a:rPr lang="cs-CZ" altLang="cs-CZ" sz="2400" i="1" dirty="0">
                <a:solidFill>
                  <a:schemeClr val="tx2"/>
                </a:solidFill>
                <a:cs typeface="Arial" charset="0"/>
              </a:rPr>
              <a:t>Představitelé:</a:t>
            </a:r>
            <a:r>
              <a:rPr lang="cs-CZ" altLang="cs-CZ" sz="2400" i="1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Sovák,</a:t>
            </a:r>
            <a:r>
              <a:rPr lang="cs-CZ" altLang="cs-CZ" sz="2400" i="1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Janotová, </a:t>
            </a:r>
            <a:r>
              <a:rPr lang="cs-CZ" altLang="cs-CZ" sz="2400" dirty="0"/>
              <a:t>reflexivní metoda mateřské řeči Van </a:t>
            </a:r>
            <a:r>
              <a:rPr lang="cs-CZ" altLang="cs-CZ" sz="2400" dirty="0" err="1"/>
              <a:t>Udena</a:t>
            </a:r>
            <a:r>
              <a:rPr lang="cs-CZ" altLang="cs-CZ" sz="2400" dirty="0"/>
              <a:t> </a:t>
            </a:r>
            <a:endParaRPr lang="cs-CZ" altLang="cs-CZ" sz="2400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200" dirty="0">
                <a:latin typeface="+mn-lt"/>
              </a:rPr>
              <a:t>Předpoklady pro úspěšnou reedukaci sluchu                      </a:t>
            </a:r>
            <a:br>
              <a:rPr lang="cs-CZ" altLang="cs-CZ" sz="3200" dirty="0">
                <a:latin typeface="+mn-lt"/>
              </a:rPr>
            </a:br>
            <a:r>
              <a:rPr lang="cs-CZ" altLang="cs-CZ" sz="2400" b="1" dirty="0">
                <a:solidFill>
                  <a:schemeClr val="hlink"/>
                </a:solidFill>
                <a:latin typeface="+mn-lt"/>
              </a:rPr>
              <a:t>(Janotová, 1996)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Kvalitní sluchadlo / KI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Vzdálenost při komunikaci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Vyšetření sluchu (vhodné diagnostické metody)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Diagnóza dítěte (další přidružené postižení)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Motivace a spolupráce rodiny</a:t>
            </a:r>
          </a:p>
        </p:txBody>
      </p:sp>
    </p:spTree>
    <p:extLst>
      <p:ext uri="{BB962C8B-B14F-4D97-AF65-F5344CB8AC3E}">
        <p14:creationId xmlns:p14="http://schemas.microsoft.com/office/powerpoint/2010/main" val="217835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 dirty="0"/>
              <a:t>Podmínky sluchové výchovy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600200"/>
            <a:ext cx="8218487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kvalitní sluchadlo/ kochleární implantát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odborné vedení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uvědomění si existence zvuku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opětovné působení zvukového podnětu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spojení si sluchového vjemu s představou věci, osoby nebo činnosti, která je původcem zvuku (</a:t>
            </a:r>
            <a:r>
              <a:rPr lang="cs-CZ" altLang="cs-CZ" sz="2400" dirty="0" err="1"/>
              <a:t>tzn.znát</a:t>
            </a:r>
            <a:r>
              <a:rPr lang="cs-CZ" altLang="cs-CZ" sz="2400" dirty="0"/>
              <a:t> význam zvuku)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základní podnět musí být dostatečně silný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mozek musí být v bdělém stavu, nesmí být zaujat jinou činností či oslaben únavou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způsob reedukace musí respektovat psychické a fyzické možnosti jedince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dostatek sluchových zkušeností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262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 dirty="0"/>
              <a:t>Cíl sluchové výchovy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spontánní </a:t>
            </a:r>
            <a:r>
              <a:rPr lang="cs-CZ" altLang="cs-CZ" sz="2400" dirty="0"/>
              <a:t>využití sluchu v průběhu celého dne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prevence </a:t>
            </a:r>
            <a:r>
              <a:rPr lang="cs-CZ" altLang="cs-CZ" sz="2400" dirty="0"/>
              <a:t>ohluchnutí a „oněmění“, příp. užívání znakového jazyka (podle van </a:t>
            </a:r>
            <a:r>
              <a:rPr lang="cs-CZ" altLang="cs-CZ" sz="2400" dirty="0" err="1"/>
              <a:t>Udena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dosažení </a:t>
            </a:r>
            <a:r>
              <a:rPr lang="cs-CZ" altLang="cs-CZ" sz="2400" dirty="0">
                <a:solidFill>
                  <a:schemeClr val="tx2"/>
                </a:solidFill>
              </a:rPr>
              <a:t>srozumitelného</a:t>
            </a:r>
            <a:r>
              <a:rPr lang="cs-CZ" altLang="cs-CZ" sz="2400" dirty="0"/>
              <a:t> hlasového projevu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recipování i produkování mluvené řeči prostřednictvím </a:t>
            </a:r>
            <a:r>
              <a:rPr lang="cs-CZ" altLang="cs-CZ" sz="2400" dirty="0">
                <a:solidFill>
                  <a:schemeClr val="tx2"/>
                </a:solidFill>
              </a:rPr>
              <a:t>psaného textu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chápání mluvené řeči prostřednictvím </a:t>
            </a:r>
            <a:r>
              <a:rPr lang="cs-CZ" altLang="cs-CZ" sz="2400" dirty="0">
                <a:solidFill>
                  <a:schemeClr val="tx2"/>
                </a:solidFill>
              </a:rPr>
              <a:t>vizuální percepce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vnímání a korigování</a:t>
            </a:r>
            <a:r>
              <a:rPr lang="cs-CZ" altLang="cs-CZ" sz="2400" dirty="0"/>
              <a:t> mluvené řeči pomocí zachovalých zbytků sluchu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/>
              <a:t>                                                        (Pulda, 1999)</a:t>
            </a:r>
          </a:p>
        </p:txBody>
      </p:sp>
    </p:spTree>
    <p:extLst>
      <p:ext uri="{BB962C8B-B14F-4D97-AF65-F5344CB8AC3E}">
        <p14:creationId xmlns:p14="http://schemas.microsoft.com/office/powerpoint/2010/main" val="21179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73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b="1" dirty="0"/>
              <a:t>Sluchová cvičení podle obtížnosti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47363" y="896530"/>
            <a:ext cx="8893175" cy="566102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1.detekce</a:t>
            </a:r>
            <a:r>
              <a:rPr lang="cs-CZ" altLang="cs-CZ" sz="1800" dirty="0"/>
              <a:t> </a:t>
            </a:r>
            <a:r>
              <a:rPr lang="cs-CZ" altLang="cs-CZ" sz="1800" i="1" dirty="0"/>
              <a:t>(uvědomění si přítomnosti zvuku)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zaměření pozornosti dítěte na zvuky prostřednictvím: mluvení, zpívání do ucha na vzdálenost několika cm a za zvýšené hlasitosti </a:t>
            </a:r>
            <a:r>
              <a:rPr lang="en-US" altLang="cs-CZ" sz="1800" dirty="0"/>
              <a:t>&gt;&gt;&gt;</a:t>
            </a:r>
            <a:r>
              <a:rPr lang="cs-CZ" altLang="cs-CZ" sz="1800" dirty="0"/>
              <a:t> vibrace + teplý výdechový proud (sluch + hmat)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</a:t>
            </a:r>
            <a:r>
              <a:rPr lang="cs-CZ" altLang="cs-CZ" sz="1800" dirty="0">
                <a:solidFill>
                  <a:schemeClr val="tx2"/>
                </a:solidFill>
              </a:rPr>
              <a:t>„Slyším“ x „Neslyším“ </a:t>
            </a:r>
            <a:endParaRPr lang="en-US" altLang="cs-CZ" sz="18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2.diskriminace</a:t>
            </a:r>
            <a:r>
              <a:rPr lang="cs-CZ" altLang="cs-CZ" sz="1800" i="1" dirty="0"/>
              <a:t> (porovnání dvou podnětů)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cvičení na porovnávání dvou zvukových nebo řečových podnětů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</a:t>
            </a:r>
            <a:r>
              <a:rPr lang="cs-CZ" altLang="cs-CZ" sz="1800" dirty="0">
                <a:solidFill>
                  <a:schemeClr val="tx2"/>
                </a:solidFill>
              </a:rPr>
              <a:t>„Stejné“ x „Jiné“</a:t>
            </a:r>
            <a:r>
              <a:rPr lang="cs-CZ" altLang="cs-CZ" sz="1800" dirty="0"/>
              <a:t> 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1800" b="1" dirty="0"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3.diferenciace</a:t>
            </a:r>
            <a:r>
              <a:rPr lang="cs-CZ" altLang="cs-CZ" sz="1800" b="1" dirty="0"/>
              <a:t> </a:t>
            </a:r>
            <a:r>
              <a:rPr lang="cs-CZ" altLang="cs-CZ" sz="1800" dirty="0"/>
              <a:t>dvou podnětů (určení, který ze dvou podnětů působil)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1800" dirty="0">
              <a:solidFill>
                <a:schemeClr val="accent1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4.identifikace</a:t>
            </a:r>
            <a:r>
              <a:rPr lang="cs-CZ" altLang="cs-CZ" sz="1800" dirty="0"/>
              <a:t> </a:t>
            </a:r>
            <a:r>
              <a:rPr lang="cs-CZ" altLang="cs-CZ" sz="1800" i="1" dirty="0"/>
              <a:t>(určení zvukového podnětu)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z předem vymezeného množství podnětů (více než dva) vybrat ten, který je slyšen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</a:t>
            </a:r>
            <a:r>
              <a:rPr lang="cs-CZ" altLang="cs-CZ" sz="1800" dirty="0">
                <a:solidFill>
                  <a:schemeClr val="tx2"/>
                </a:solidFill>
              </a:rPr>
              <a:t>„Co slyším“</a:t>
            </a:r>
            <a:r>
              <a:rPr lang="cs-CZ" altLang="cs-CZ" sz="1800" dirty="0"/>
              <a:t>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5.porozumění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>
                <a:solidFill>
                  <a:schemeClr val="accent1"/>
                </a:solidFill>
              </a:rPr>
              <a:t>         </a:t>
            </a:r>
            <a:r>
              <a:rPr lang="cs-CZ" altLang="cs-CZ" sz="1800" dirty="0"/>
              <a:t>- u malých dětí současně s identifikací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reakce na složitější slovní výzvy, pokyny, odpovědi na otázky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</a:t>
            </a:r>
            <a:r>
              <a:rPr lang="cs-CZ" altLang="cs-CZ" sz="1800" i="1" dirty="0"/>
              <a:t>zpočátku</a:t>
            </a:r>
            <a:r>
              <a:rPr lang="cs-CZ" altLang="cs-CZ" sz="1800" dirty="0"/>
              <a:t> – reakce spíše na melodii, výraz tváře, gesta, celkovou situaci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 - </a:t>
            </a:r>
            <a:r>
              <a:rPr lang="cs-CZ" altLang="cs-CZ" sz="1800" i="1" dirty="0"/>
              <a:t>později</a:t>
            </a:r>
            <a:r>
              <a:rPr lang="cs-CZ" altLang="cs-CZ" sz="1800" dirty="0"/>
              <a:t> – reakce dle známých slov a slovních spojení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1800" dirty="0"/>
              <a:t>        - </a:t>
            </a:r>
            <a:r>
              <a:rPr lang="cs-CZ" altLang="cs-CZ" sz="1800" dirty="0">
                <a:solidFill>
                  <a:schemeClr val="tx2"/>
                </a:solidFill>
              </a:rPr>
              <a:t>„Rozumím“</a:t>
            </a:r>
            <a:r>
              <a:rPr lang="cs-CZ" altLang="cs-CZ" sz="1800" dirty="0"/>
              <a:t> (chápání smyslu sdělení)</a:t>
            </a:r>
          </a:p>
        </p:txBody>
      </p:sp>
    </p:spTree>
    <p:extLst>
      <p:ext uri="{BB962C8B-B14F-4D97-AF65-F5344CB8AC3E}">
        <p14:creationId xmlns:p14="http://schemas.microsoft.com/office/powerpoint/2010/main" val="16822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5212" y="2672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/>
              <a:t>Stupně obtížnosti her a cvičení dle způsobu jejich provádění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16325" y="1860550"/>
            <a:ext cx="8218487" cy="499745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1. Dítě </a:t>
            </a:r>
            <a:r>
              <a:rPr lang="cs-CZ" altLang="cs-CZ" sz="2000" dirty="0">
                <a:solidFill>
                  <a:schemeClr val="tx2"/>
                </a:solidFill>
              </a:rPr>
              <a:t>vidí předmět či obrázek</a:t>
            </a:r>
            <a:r>
              <a:rPr lang="cs-CZ" altLang="cs-CZ" sz="2000" dirty="0"/>
              <a:t>, o němž se mluví – optimální podmínky pro poslech i odezírání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2. Dítě </a:t>
            </a:r>
            <a:r>
              <a:rPr lang="cs-CZ" altLang="cs-CZ" sz="2000" dirty="0">
                <a:solidFill>
                  <a:schemeClr val="tx2"/>
                </a:solidFill>
              </a:rPr>
              <a:t>nevidí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chemeClr val="tx2"/>
                </a:solidFill>
              </a:rPr>
              <a:t>předmět či obrázek</a:t>
            </a:r>
            <a:r>
              <a:rPr lang="cs-CZ" altLang="cs-CZ" sz="2000" dirty="0"/>
              <a:t>, o němž se mluví – dovídá se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    něm pouze na základě odezírání a poslechu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3. Dítě se již spoléhá </a:t>
            </a:r>
            <a:r>
              <a:rPr lang="cs-CZ" altLang="cs-CZ" sz="2000" dirty="0">
                <a:solidFill>
                  <a:schemeClr val="tx2"/>
                </a:solidFill>
              </a:rPr>
              <a:t>pouze</a:t>
            </a:r>
            <a:r>
              <a:rPr lang="cs-CZ" altLang="cs-CZ" sz="2000" dirty="0"/>
              <a:t> na </a:t>
            </a:r>
            <a:r>
              <a:rPr lang="cs-CZ" altLang="cs-CZ" sz="2000" dirty="0">
                <a:solidFill>
                  <a:schemeClr val="tx2"/>
                </a:solidFill>
              </a:rPr>
              <a:t>sluch </a:t>
            </a:r>
            <a:r>
              <a:rPr lang="cs-CZ" altLang="cs-CZ" sz="2000" dirty="0"/>
              <a:t>(dle úrovně sluch. vnímání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    dítěte)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000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4. Dítě je v prostředí, kde jsou záměrně </a:t>
            </a:r>
            <a:r>
              <a:rPr lang="cs-CZ" altLang="cs-CZ" sz="2000" dirty="0">
                <a:solidFill>
                  <a:schemeClr val="tx2"/>
                </a:solidFill>
              </a:rPr>
              <a:t>zhoršené akustické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    podmínky.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0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5. Dítě poslouchá řeč z magnetofonu, reproduktoru PC či z rozhlasu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000" dirty="0"/>
              <a:t>    (poslech </a:t>
            </a:r>
            <a:r>
              <a:rPr lang="cs-CZ" altLang="cs-CZ" sz="2000" dirty="0">
                <a:solidFill>
                  <a:schemeClr val="tx2"/>
                </a:solidFill>
              </a:rPr>
              <a:t>reprodukované řeči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33819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606</Words>
  <Application>Microsoft Office PowerPoint</Application>
  <PresentationFormat>Širokoúhlá obrazovka</PresentationFormat>
  <Paragraphs>89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Trebuchet MS</vt:lpstr>
      <vt:lpstr>Wingdings</vt:lpstr>
      <vt:lpstr>Wingdings 3</vt:lpstr>
      <vt:lpstr>Fazeta</vt:lpstr>
      <vt:lpstr>Včasná sluchově –řečová výchova</vt:lpstr>
      <vt:lpstr>Reedukace sluchu</vt:lpstr>
      <vt:lpstr>Dělení způsobu reedukace</vt:lpstr>
      <vt:lpstr>Prezentace aplikace PowerPoint</vt:lpstr>
      <vt:lpstr>Předpoklady pro úspěšnou reedukaci sluchu                       (Janotová, 1996)</vt:lpstr>
      <vt:lpstr>Podmínky sluchové výchovy</vt:lpstr>
      <vt:lpstr>Cíl sluchové výchovy</vt:lpstr>
      <vt:lpstr>Sluchová cvičení podle obtížnosti</vt:lpstr>
      <vt:lpstr>Stupně obtížnosti her a cvičení dle způsobu jejich provádění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Včasná sluchově –řečová výchova</dc:title>
  <dc:creator>Doležalová</dc:creator>
  <cp:lastModifiedBy>Doležalová</cp:lastModifiedBy>
  <cp:revision>1</cp:revision>
  <dcterms:created xsi:type="dcterms:W3CDTF">2019-11-15T07:01:47Z</dcterms:created>
  <dcterms:modified xsi:type="dcterms:W3CDTF">2019-11-15T07:03:05Z</dcterms:modified>
</cp:coreProperties>
</file>