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60" r:id="rId6"/>
    <p:sldId id="263" r:id="rId7"/>
    <p:sldId id="264" r:id="rId8"/>
    <p:sldId id="265" r:id="rId9"/>
    <p:sldId id="266" r:id="rId10"/>
    <p:sldId id="267" r:id="rId11"/>
    <p:sldId id="279" r:id="rId12"/>
    <p:sldId id="269" r:id="rId13"/>
    <p:sldId id="271" r:id="rId14"/>
    <p:sldId id="280" r:id="rId15"/>
    <p:sldId id="281" r:id="rId16"/>
    <p:sldId id="282" r:id="rId17"/>
    <p:sldId id="272" r:id="rId18"/>
    <p:sldId id="273" r:id="rId19"/>
    <p:sldId id="274" r:id="rId20"/>
    <p:sldId id="275" r:id="rId21"/>
    <p:sldId id="283" r:id="rId22"/>
    <p:sldId id="28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5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96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83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81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59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77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86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03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67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01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23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BF45-46DB-4DC6-8409-AF69BB2EE04C}" type="datetimeFigureOut">
              <a:rPr lang="cs-CZ" smtClean="0"/>
              <a:t>28.12.2019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44FD-7505-40F5-9880-C36C7EBEA0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1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Breptavost 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err="1" smtClean="0"/>
              <a:t>tumultus</a:t>
            </a:r>
            <a:r>
              <a:rPr lang="cs-CZ" dirty="0" smtClean="0"/>
              <a:t> </a:t>
            </a:r>
            <a:r>
              <a:rPr lang="cs-CZ" dirty="0" err="1" smtClean="0"/>
              <a:t>sermonis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59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b="1" dirty="0"/>
              <a:t>P</a:t>
            </a:r>
            <a:r>
              <a:rPr lang="cs-CZ" altLang="cs-CZ" b="1" dirty="0" smtClean="0"/>
              <a:t>říznaky </a:t>
            </a:r>
            <a:r>
              <a:rPr lang="cs-CZ" altLang="cs-CZ" b="1" dirty="0" smtClean="0"/>
              <a:t>třetí úrovně</a:t>
            </a:r>
            <a:r>
              <a:rPr lang="cs-CZ" altLang="cs-CZ" dirty="0" smtClean="0"/>
              <a:t> </a:t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731838" y="1052736"/>
            <a:ext cx="7418387" cy="500357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b="1" dirty="0" smtClean="0"/>
              <a:t>deformace substance výpovědi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/>
              <a:t>nenáležité vytváření přestávek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/>
              <a:t>chybné využívání přízvuku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/>
              <a:t>zrychlené či arytmické tempo </a:t>
            </a:r>
            <a:r>
              <a:rPr lang="cs-CZ" altLang="cs-CZ" sz="2800" dirty="0" smtClean="0"/>
              <a:t>řeči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err="1"/>
              <a:t>i</a:t>
            </a:r>
            <a:r>
              <a:rPr lang="cs-CZ" altLang="cs-CZ" sz="2800" dirty="0" err="1" smtClean="0"/>
              <a:t>nterverbální</a:t>
            </a:r>
            <a:r>
              <a:rPr lang="cs-CZ" altLang="cs-CZ" sz="2800" dirty="0" smtClean="0"/>
              <a:t> akcelerace – zrychlení mezi slovy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err="1"/>
              <a:t>i</a:t>
            </a:r>
            <a:r>
              <a:rPr lang="cs-CZ" altLang="cs-CZ" sz="2800" dirty="0" err="1" smtClean="0"/>
              <a:t>ntraverbální</a:t>
            </a:r>
            <a:r>
              <a:rPr lang="cs-CZ" altLang="cs-CZ" sz="2800" dirty="0" smtClean="0"/>
              <a:t> akcelerace – zrychlení uprostřed jednoho slova </a:t>
            </a:r>
            <a:endParaRPr lang="cs-CZ" altLang="cs-CZ" sz="2800" dirty="0" smtClean="0"/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/>
              <a:t>revize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err="1" smtClean="0"/>
              <a:t>embolofrázie</a:t>
            </a:r>
            <a:endParaRPr lang="cs-CZ" altLang="cs-CZ" sz="2800" dirty="0" smtClean="0"/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/>
              <a:t>opakování části výpovědi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/>
              <a:t>monotónní výpověď</a:t>
            </a:r>
          </a:p>
        </p:txBody>
      </p:sp>
    </p:spTree>
    <p:extLst>
      <p:ext uri="{BB962C8B-B14F-4D97-AF65-F5344CB8AC3E}">
        <p14:creationId xmlns:p14="http://schemas.microsoft.com/office/powerpoint/2010/main" val="3689250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Obtíže v dalších oblastech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řekotné a nerovnoměrné tempo projevu se může promítnout v koordinaci respirace a fonace – nepravidelnosti v dechovém rytmu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ýskyt vdechů s inspiračními šelesty</a:t>
            </a:r>
          </a:p>
          <a:p>
            <a:r>
              <a:rPr lang="cs-CZ" sz="2800" dirty="0"/>
              <a:t>t</a:t>
            </a:r>
            <a:r>
              <a:rPr lang="cs-CZ" sz="2800" dirty="0" smtClean="0"/>
              <a:t>endence k užívání zastřeného a nedostatečně rezonujícího hlasu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řítomnost motorického neklidu</a:t>
            </a:r>
          </a:p>
          <a:p>
            <a:r>
              <a:rPr lang="cs-CZ" sz="2800" dirty="0"/>
              <a:t>m</a:t>
            </a:r>
            <a:r>
              <a:rPr lang="cs-CZ" sz="2800" dirty="0" smtClean="0"/>
              <a:t>ohou se vyskytnout specifické jevy v oblasti chování (</a:t>
            </a:r>
            <a:r>
              <a:rPr lang="cs-CZ" sz="2800" dirty="0" err="1" smtClean="0"/>
              <a:t>extrovertnost</a:t>
            </a:r>
            <a:r>
              <a:rPr lang="cs-CZ" sz="2800" dirty="0" smtClean="0"/>
              <a:t>, unáhlenost, neschopnost naslouchat druhému) (Neubauer, 2018)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3499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623888"/>
            <a:ext cx="7802562" cy="573087"/>
          </a:xfrm>
        </p:spPr>
        <p:txBody>
          <a:bodyPr/>
          <a:lstStyle/>
          <a:p>
            <a:pPr algn="l" eaLnBrk="1" hangingPunct="1"/>
            <a:r>
              <a:rPr lang="cs-CZ" altLang="cs-CZ" sz="2400" b="1" dirty="0" smtClean="0"/>
              <a:t>Komplexní diagnostika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provádí tým odborníků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foniatr, psycholog, logoped, neurolog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důležitá vyšetření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EEG – elektroencefalografické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EMG – elektromyografické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EEG – organický podklad breptavosti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EMG – odlišení od koktavosti – spasmy</a:t>
            </a:r>
          </a:p>
        </p:txBody>
      </p:sp>
    </p:spTree>
    <p:extLst>
      <p:ext uri="{BB962C8B-B14F-4D97-AF65-F5344CB8AC3E}">
        <p14:creationId xmlns:p14="http://schemas.microsoft.com/office/powerpoint/2010/main" val="1381468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/>
          <p:cNvSpPr>
            <a:spLocks noGrp="1"/>
          </p:cNvSpPr>
          <p:nvPr>
            <p:ph type="title"/>
          </p:nvPr>
        </p:nvSpPr>
        <p:spPr>
          <a:xfrm>
            <a:off x="395288" y="623888"/>
            <a:ext cx="8139112" cy="1281112"/>
          </a:xfrm>
        </p:spPr>
        <p:txBody>
          <a:bodyPr/>
          <a:lstStyle/>
          <a:p>
            <a:pPr algn="l" eaLnBrk="1" hangingPunct="1"/>
            <a:r>
              <a:rPr lang="cs-CZ" altLang="cs-CZ" dirty="0" smtClean="0"/>
              <a:t>Klíčová kritéria při diagnostice</a:t>
            </a:r>
          </a:p>
        </p:txBody>
      </p:sp>
      <p:sp>
        <p:nvSpPr>
          <p:cNvPr id="97283" name="Zástupný symbol pro obsah 2"/>
          <p:cNvSpPr>
            <a:spLocks noGrp="1"/>
          </p:cNvSpPr>
          <p:nvPr>
            <p:ph idx="1"/>
          </p:nvPr>
        </p:nvSpPr>
        <p:spPr>
          <a:xfrm>
            <a:off x="395288" y="2133600"/>
            <a:ext cx="8139112" cy="4103688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Lingvistické kritérium:</a:t>
            </a:r>
          </a:p>
          <a:p>
            <a:pPr eaLnBrk="1" hangingPunct="1"/>
            <a:r>
              <a:rPr lang="cs-CZ" altLang="cs-CZ" dirty="0" smtClean="0"/>
              <a:t>sémantické, lexikální a stylistické odchylky</a:t>
            </a:r>
          </a:p>
          <a:p>
            <a:pPr eaLnBrk="1" hangingPunct="1"/>
            <a:r>
              <a:rPr lang="cs-CZ" altLang="cs-CZ" dirty="0"/>
              <a:t>g</a:t>
            </a:r>
            <a:r>
              <a:rPr lang="cs-CZ" altLang="cs-CZ" dirty="0" smtClean="0"/>
              <a:t>ramatické, syntaktické a morfologické </a:t>
            </a:r>
            <a:r>
              <a:rPr lang="cs-CZ" altLang="cs-CZ" dirty="0" err="1" smtClean="0"/>
              <a:t>ochylky</a:t>
            </a:r>
            <a:endParaRPr lang="cs-CZ" altLang="cs-CZ" dirty="0" smtClean="0"/>
          </a:p>
          <a:p>
            <a:pPr eaLnBrk="1" hangingPunct="1"/>
            <a:r>
              <a:rPr lang="cs-CZ" altLang="cs-CZ" dirty="0"/>
              <a:t>o</a:t>
            </a:r>
            <a:r>
              <a:rPr lang="cs-CZ" altLang="cs-CZ" dirty="0" smtClean="0"/>
              <a:t>dchylky artikulace, tempa a plynulosti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(</a:t>
            </a:r>
            <a:r>
              <a:rPr lang="cs-CZ" altLang="cs-CZ" dirty="0" err="1" smtClean="0"/>
              <a:t>Tarkowski</a:t>
            </a:r>
            <a:r>
              <a:rPr lang="cs-CZ" altLang="cs-CZ" dirty="0" smtClean="0"/>
              <a:t>, 2015, sec. cit. Neubauer, 2018)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545799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Klíčová kritéria při diagnostice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Psychologické kritérium:</a:t>
            </a:r>
          </a:p>
          <a:p>
            <a:r>
              <a:rPr lang="cs-CZ" dirty="0" smtClean="0"/>
              <a:t>Breptavost se vyskytuje u osob s intaktními inteligenčními schopnosti</a:t>
            </a:r>
          </a:p>
          <a:p>
            <a:r>
              <a:rPr lang="cs-CZ" dirty="0" smtClean="0"/>
              <a:t>Tyto osoby se potýkají s deficity pozornosti, sníženou sebekontrolou výpovědi a dezorganizací procesu myšlení </a:t>
            </a:r>
          </a:p>
          <a:p>
            <a:r>
              <a:rPr lang="cs-CZ" altLang="cs-CZ" dirty="0" smtClean="0"/>
              <a:t>(</a:t>
            </a:r>
            <a:r>
              <a:rPr lang="cs-CZ" altLang="cs-CZ" dirty="0" err="1" smtClean="0"/>
              <a:t>Tarkowski</a:t>
            </a:r>
            <a:r>
              <a:rPr lang="cs-CZ" altLang="cs-CZ" dirty="0" smtClean="0"/>
              <a:t>, 2015, sec. cit. Neubauer, 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465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Klíčová kritéria při diagnostice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Vývojové kritérium:</a:t>
            </a:r>
          </a:p>
          <a:p>
            <a:r>
              <a:rPr lang="cs-CZ" dirty="0" smtClean="0"/>
              <a:t>Diagnostika by měla být realizována u osob starších šesti let – završení vývoje jazyka v jeho základní podobě </a:t>
            </a:r>
          </a:p>
          <a:p>
            <a:r>
              <a:rPr lang="cs-CZ" dirty="0" smtClean="0"/>
              <a:t>(lze odlišit OVŘ od překotné řeči)</a:t>
            </a:r>
          </a:p>
          <a:p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(</a:t>
            </a:r>
            <a:r>
              <a:rPr lang="cs-CZ" altLang="cs-CZ" dirty="0" err="1" smtClean="0"/>
              <a:t>Tarkowski</a:t>
            </a:r>
            <a:r>
              <a:rPr lang="cs-CZ" altLang="cs-CZ" dirty="0" smtClean="0"/>
              <a:t>, 2015, sec. cit. Neubauer, 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123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Nadpis 1"/>
          <p:cNvSpPr>
            <a:spLocks noGrp="1"/>
          </p:cNvSpPr>
          <p:nvPr>
            <p:ph type="title"/>
          </p:nvPr>
        </p:nvSpPr>
        <p:spPr>
          <a:xfrm>
            <a:off x="323850" y="642938"/>
            <a:ext cx="8088313" cy="914400"/>
          </a:xfrm>
        </p:spPr>
        <p:txBody>
          <a:bodyPr/>
          <a:lstStyle/>
          <a:p>
            <a:pPr algn="l" eaLnBrk="1" hangingPunct="1"/>
            <a:r>
              <a:rPr lang="cs-CZ" altLang="cs-CZ" dirty="0" smtClean="0"/>
              <a:t>Diagnostika </a:t>
            </a:r>
          </a:p>
        </p:txBody>
      </p:sp>
      <p:sp>
        <p:nvSpPr>
          <p:cNvPr id="96259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066087" cy="4897438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dirty="0" smtClean="0"/>
              <a:t>pátrání po příčinách</a:t>
            </a:r>
          </a:p>
          <a:p>
            <a:pPr eaLnBrk="1" hangingPunct="1"/>
            <a:r>
              <a:rPr lang="cs-CZ" altLang="cs-CZ" dirty="0" smtClean="0"/>
              <a:t>sledování okolností </a:t>
            </a:r>
          </a:p>
          <a:p>
            <a:pPr eaLnBrk="1" hangingPunct="1"/>
            <a:r>
              <a:rPr lang="cs-CZ" altLang="cs-CZ" dirty="0" smtClean="0"/>
              <a:t>analýza symptomů v řeči a v postoji ke komunikaci</a:t>
            </a:r>
          </a:p>
          <a:p>
            <a:pPr eaLnBrk="1" hangingPunct="1"/>
            <a:r>
              <a:rPr lang="cs-CZ" altLang="cs-CZ" dirty="0" smtClean="0"/>
              <a:t>analýza </a:t>
            </a:r>
            <a:r>
              <a:rPr lang="cs-CZ" altLang="cs-CZ" dirty="0" err="1" smtClean="0"/>
              <a:t>koverbálního</a:t>
            </a:r>
            <a:r>
              <a:rPr lang="cs-CZ" altLang="cs-CZ" dirty="0" smtClean="0"/>
              <a:t> chování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vyhodnocení úrovně mentálního vývoje</a:t>
            </a:r>
          </a:p>
          <a:p>
            <a:pPr eaLnBrk="1" hangingPunct="1"/>
            <a:r>
              <a:rPr lang="cs-CZ" altLang="cs-CZ" dirty="0" smtClean="0"/>
              <a:t>zhodnocení </a:t>
            </a:r>
            <a:r>
              <a:rPr lang="cs-CZ" altLang="cs-CZ" dirty="0" smtClean="0"/>
              <a:t>jazykových schopností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vymezení korelace mezi mentálním a řečovým vývojem</a:t>
            </a:r>
          </a:p>
          <a:p>
            <a:pPr eaLnBrk="1" hangingPunct="1"/>
            <a:r>
              <a:rPr lang="cs-CZ" altLang="cs-CZ" dirty="0" smtClean="0"/>
              <a:t>stanovení případné disproporce mezi inteligencí a lingvistickou schopností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0057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dirty="0" smtClean="0"/>
              <a:t>Možné postupy</a:t>
            </a:r>
            <a:endParaRPr lang="cs-CZ" altLang="cs-CZ" dirty="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rozhovor, hlasité čtení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psaní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reprodukce vět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zpěv a recitace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vyšetření motoriky a muzikálních schopností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testy </a:t>
            </a:r>
            <a:r>
              <a:rPr lang="cs-CZ" altLang="cs-CZ" sz="2800" dirty="0" smtClean="0"/>
              <a:t>inteligence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testy jazykového </a:t>
            </a:r>
            <a:r>
              <a:rPr lang="cs-CZ" altLang="cs-CZ" sz="2800" dirty="0" smtClean="0"/>
              <a:t>vývoje, jazykových schopností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954172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b="1" dirty="0" smtClean="0"/>
              <a:t>Diferenciální diagnostika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557338"/>
            <a:ext cx="7923212" cy="4354512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Mentální postižení</a:t>
            </a:r>
          </a:p>
          <a:p>
            <a:pPr eaLnBrk="1" hangingPunct="1"/>
            <a:r>
              <a:rPr lang="cs-CZ" altLang="cs-CZ" sz="2400" smtClean="0"/>
              <a:t>Schizofrenie</a:t>
            </a:r>
          </a:p>
          <a:p>
            <a:pPr eaLnBrk="1" hangingPunct="1"/>
            <a:r>
              <a:rPr lang="cs-CZ" altLang="cs-CZ" sz="2400" smtClean="0"/>
              <a:t>Afázie</a:t>
            </a:r>
          </a:p>
          <a:p>
            <a:pPr eaLnBrk="1" hangingPunct="1"/>
            <a:r>
              <a:rPr lang="cs-CZ" altLang="cs-CZ" sz="2400" smtClean="0"/>
              <a:t>Balbuties 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Koktavost – narušení dynamiky řeči</a:t>
            </a:r>
          </a:p>
          <a:p>
            <a:pPr eaLnBrk="1" hangingPunct="1"/>
            <a:r>
              <a:rPr lang="cs-CZ" altLang="cs-CZ" sz="2400" b="1" smtClean="0"/>
              <a:t>Breptavost – narušení tempa řeči </a:t>
            </a:r>
          </a:p>
        </p:txBody>
      </p:sp>
    </p:spTree>
    <p:extLst>
      <p:ext uri="{BB962C8B-B14F-4D97-AF65-F5344CB8AC3E}">
        <p14:creationId xmlns:p14="http://schemas.microsoft.com/office/powerpoint/2010/main" val="268111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Terapie breptavosti</a:t>
            </a:r>
          </a:p>
        </p:txBody>
      </p:sp>
      <p:sp>
        <p:nvSpPr>
          <p:cNvPr id="1003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Tradiční a inovativní </a:t>
            </a:r>
            <a:r>
              <a:rPr lang="cs-CZ" altLang="cs-CZ" b="1" dirty="0" smtClean="0"/>
              <a:t>postupy (</a:t>
            </a:r>
            <a:r>
              <a:rPr lang="cs-CZ" altLang="cs-CZ" b="1" dirty="0" err="1" smtClean="0"/>
              <a:t>Tarkowski</a:t>
            </a:r>
            <a:r>
              <a:rPr lang="cs-CZ" altLang="cs-CZ" b="1" dirty="0" smtClean="0"/>
              <a:t>, 2003)</a:t>
            </a:r>
            <a:endParaRPr lang="cs-CZ" altLang="cs-CZ" b="1" dirty="0" smtClean="0"/>
          </a:p>
          <a:p>
            <a:r>
              <a:rPr lang="cs-CZ" altLang="cs-CZ" b="1" dirty="0" smtClean="0"/>
              <a:t>Tradiční postupy:</a:t>
            </a:r>
          </a:p>
          <a:p>
            <a:r>
              <a:rPr lang="cs-CZ" altLang="cs-CZ" dirty="0" smtClean="0"/>
              <a:t>Stabilizace správného tempa řeči</a:t>
            </a:r>
          </a:p>
          <a:p>
            <a:r>
              <a:rPr lang="cs-CZ" altLang="cs-CZ" dirty="0" smtClean="0"/>
              <a:t>Odstraňování obtíží při čtení</a:t>
            </a:r>
          </a:p>
          <a:p>
            <a:r>
              <a:rPr lang="cs-CZ" altLang="cs-CZ" dirty="0" smtClean="0"/>
              <a:t>Rozvíjení hudebních schopností</a:t>
            </a:r>
          </a:p>
          <a:p>
            <a:r>
              <a:rPr lang="cs-CZ" altLang="cs-CZ" dirty="0" smtClean="0"/>
              <a:t>Rozvíjení vyjadřovací zručnosti</a:t>
            </a:r>
          </a:p>
          <a:p>
            <a:r>
              <a:rPr lang="cs-CZ" altLang="cs-CZ" dirty="0" smtClean="0"/>
              <a:t>Posilování </a:t>
            </a:r>
            <a:r>
              <a:rPr lang="cs-CZ" altLang="cs-CZ" dirty="0" smtClean="0"/>
              <a:t>koncentrace pozornosti  </a:t>
            </a:r>
          </a:p>
        </p:txBody>
      </p:sp>
    </p:spTree>
    <p:extLst>
      <p:ext uri="{BB962C8B-B14F-4D97-AF65-F5344CB8AC3E}">
        <p14:creationId xmlns:p14="http://schemas.microsoft.com/office/powerpoint/2010/main" val="122538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Vymezení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Breptavost (</a:t>
            </a:r>
            <a:r>
              <a:rPr lang="cs-CZ" dirty="0" err="1" smtClean="0"/>
              <a:t>cluttering</a:t>
            </a:r>
            <a:r>
              <a:rPr lang="cs-CZ" dirty="0" smtClean="0"/>
              <a:t>) – porucha plynulosti, charakteristická zvýšenou anebo nepravidelnou rychlostí mluvy, nadměrnou neplynulostí a často dalšími symptomy – jazykovými a fonologickými nepřesnostmi a deficitem pozornosti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(ASHA, 1999, sec. cit. Neubauer, 2018)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155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Terapie breptavosti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Inovativní postupy </a:t>
            </a:r>
            <a:r>
              <a:rPr lang="cs-CZ" b="1" dirty="0" smtClean="0"/>
              <a:t>terapie:</a:t>
            </a:r>
            <a:endParaRPr lang="cs-CZ" b="1" dirty="0" smtClean="0"/>
          </a:p>
          <a:p>
            <a:pPr marL="0" indent="0">
              <a:buFont typeface="Garamond" pitchFamily="18" charset="0"/>
              <a:buNone/>
              <a:defRPr/>
            </a:pPr>
            <a:r>
              <a:rPr lang="cs-CZ" dirty="0" smtClean="0"/>
              <a:t>Chápání osobnosti klienta – uvědomění si obtíží – věková kategorie</a:t>
            </a:r>
          </a:p>
          <a:p>
            <a:pPr>
              <a:defRPr/>
            </a:pPr>
            <a:r>
              <a:rPr lang="cs-CZ" dirty="0" smtClean="0"/>
              <a:t>Motivace klienta – rozhodnutí pro terapii</a:t>
            </a:r>
          </a:p>
          <a:p>
            <a:pPr>
              <a:defRPr/>
            </a:pPr>
            <a:r>
              <a:rPr lang="cs-CZ" dirty="0" smtClean="0"/>
              <a:t>Organizace slovní výpovědi – hloubková i povrchová struktura</a:t>
            </a:r>
          </a:p>
          <a:p>
            <a:pPr marL="455613" lvl="2">
              <a:spcBef>
                <a:spcPts val="900"/>
              </a:spcBef>
              <a:defRPr/>
            </a:pPr>
            <a:r>
              <a:rPr lang="cs-CZ" dirty="0" smtClean="0"/>
              <a:t>Kritické myšlení, rétorika, slovní dorozumívání </a:t>
            </a:r>
          </a:p>
          <a:p>
            <a:pPr>
              <a:defRPr/>
            </a:pPr>
            <a:r>
              <a:rPr lang="cs-CZ" dirty="0" smtClean="0"/>
              <a:t>Stabilizace </a:t>
            </a:r>
          </a:p>
        </p:txBody>
      </p:sp>
    </p:spTree>
    <p:extLst>
      <p:ext uri="{BB962C8B-B14F-4D97-AF65-F5344CB8AC3E}">
        <p14:creationId xmlns:p14="http://schemas.microsoft.com/office/powerpoint/2010/main" val="2930906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Terapie breptavosti - všeobecně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každodenního terapeutického zadání</a:t>
            </a:r>
          </a:p>
          <a:p>
            <a:r>
              <a:rPr lang="cs-CZ" dirty="0" smtClean="0"/>
              <a:t>Spolupráce logopeda s klientem a jeho blízkými osobami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461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Neubauer, K. Breptavost (</a:t>
            </a:r>
            <a:r>
              <a:rPr lang="cs-CZ" dirty="0" err="1" smtClean="0"/>
              <a:t>tumultus</a:t>
            </a:r>
            <a:r>
              <a:rPr lang="cs-CZ" dirty="0" smtClean="0"/>
              <a:t> </a:t>
            </a:r>
            <a:r>
              <a:rPr lang="cs-CZ" dirty="0" err="1" smtClean="0"/>
              <a:t>sermonis</a:t>
            </a:r>
            <a:r>
              <a:rPr lang="cs-CZ" dirty="0" smtClean="0"/>
              <a:t>). In Neubauer, K. a kol. (2018). </a:t>
            </a:r>
            <a:r>
              <a:rPr lang="cs-CZ" i="1" dirty="0" smtClean="0"/>
              <a:t>Kompendium klinické logopedie</a:t>
            </a:r>
            <a:r>
              <a:rPr lang="cs-CZ" dirty="0" smtClean="0"/>
              <a:t>. Praha: Portál. </a:t>
            </a:r>
          </a:p>
          <a:p>
            <a:r>
              <a:rPr lang="cs-CZ" dirty="0" err="1" smtClean="0"/>
              <a:t>Tarkowski</a:t>
            </a:r>
            <a:r>
              <a:rPr lang="cs-CZ" dirty="0" smtClean="0"/>
              <a:t>, Z. Diagnostika breptavosti. In </a:t>
            </a:r>
            <a:r>
              <a:rPr lang="cs-CZ" dirty="0" err="1" smtClean="0"/>
              <a:t>Lechta</a:t>
            </a:r>
            <a:r>
              <a:rPr lang="cs-CZ" dirty="0" smtClean="0"/>
              <a:t>, V. a kol. (2003). </a:t>
            </a:r>
            <a:r>
              <a:rPr lang="cs-CZ" i="1" dirty="0" smtClean="0"/>
              <a:t>Diagnostika narušené komunikační schopnosti</a:t>
            </a:r>
            <a:r>
              <a:rPr lang="cs-CZ" dirty="0" smtClean="0"/>
              <a:t>. Praha: Portál. </a:t>
            </a:r>
          </a:p>
          <a:p>
            <a:r>
              <a:rPr lang="cs-CZ" dirty="0" err="1" smtClean="0"/>
              <a:t>Tarkowski</a:t>
            </a:r>
            <a:r>
              <a:rPr lang="cs-CZ" dirty="0" smtClean="0"/>
              <a:t>, Z. </a:t>
            </a:r>
            <a:r>
              <a:rPr lang="cs-CZ" dirty="0"/>
              <a:t>T</a:t>
            </a:r>
            <a:r>
              <a:rPr lang="cs-CZ" dirty="0" smtClean="0"/>
              <a:t>erapie breptavosti. In </a:t>
            </a:r>
            <a:r>
              <a:rPr lang="cs-CZ" dirty="0" err="1" smtClean="0"/>
              <a:t>Lechta</a:t>
            </a:r>
            <a:r>
              <a:rPr lang="cs-CZ" dirty="0" smtClean="0"/>
              <a:t>, V. a kol. (2003). </a:t>
            </a:r>
            <a:r>
              <a:rPr lang="cs-CZ" i="1" dirty="0" smtClean="0"/>
              <a:t>Terapie narušené komunikační schopnosti</a:t>
            </a:r>
            <a:r>
              <a:rPr lang="cs-CZ" dirty="0" smtClean="0"/>
              <a:t>. Praha: Portál.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25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42938"/>
            <a:ext cx="7800975" cy="985837"/>
          </a:xfrm>
        </p:spPr>
        <p:txBody>
          <a:bodyPr/>
          <a:lstStyle/>
          <a:p>
            <a:pPr algn="l" eaLnBrk="1" hangingPunct="1"/>
            <a:r>
              <a:rPr lang="cs-CZ" altLang="cs-CZ" sz="2400" b="1" dirty="0" smtClean="0"/>
              <a:t>BREPTAVOST – TUMULTUS SERMONIS</a:t>
            </a:r>
            <a:br>
              <a:rPr lang="cs-CZ" altLang="cs-CZ" sz="2400" b="1" dirty="0" smtClean="0"/>
            </a:br>
            <a:endParaRPr lang="cs-CZ" altLang="cs-CZ" sz="2400" b="1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066087" cy="457041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NKS, kterou si daná osoba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neuvědomuje</a:t>
            </a:r>
            <a:endParaRPr lang="cs-CZ" alt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narušena je: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ercepce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rtikulace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formování </a:t>
            </a: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výpovědi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alt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alt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alt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alt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altLang="cs-CZ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Tarkowski</a:t>
            </a:r>
            <a:r>
              <a:rPr lang="cs-CZ" alt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2003)</a:t>
            </a:r>
            <a:endParaRPr lang="cs-CZ" alt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/>
            </a:pPr>
            <a:endParaRPr lang="cs-CZ" alt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5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>
          <a:xfrm>
            <a:off x="731838" y="642938"/>
            <a:ext cx="7680325" cy="985837"/>
          </a:xfrm>
        </p:spPr>
        <p:txBody>
          <a:bodyPr/>
          <a:lstStyle/>
          <a:p>
            <a:pPr algn="l" eaLnBrk="1" hangingPunct="1"/>
            <a:r>
              <a:rPr lang="cs-CZ" altLang="cs-CZ" b="1" dirty="0" smtClean="0"/>
              <a:t>Vymezení </a:t>
            </a:r>
            <a:endParaRPr lang="cs-CZ" alt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7923212" cy="38163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600" dirty="0"/>
              <a:t>narušení myšlenkových procesů programujících řeč na bázi dědičných predispozic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600" dirty="0"/>
              <a:t>breptavost je projevem </a:t>
            </a:r>
            <a:r>
              <a:rPr lang="cs-CZ" altLang="cs-CZ" sz="2600" b="1" dirty="0"/>
              <a:t>centrálních poruch řeči </a:t>
            </a:r>
            <a:r>
              <a:rPr lang="cs-CZ" altLang="cs-CZ" sz="2600" dirty="0"/>
              <a:t>(</a:t>
            </a:r>
            <a:r>
              <a:rPr lang="cs-CZ" altLang="cs-CZ" sz="2600" dirty="0" err="1"/>
              <a:t>central</a:t>
            </a:r>
            <a:r>
              <a:rPr lang="cs-CZ" altLang="cs-CZ" sz="2600" dirty="0"/>
              <a:t> </a:t>
            </a:r>
            <a:r>
              <a:rPr lang="cs-CZ" altLang="cs-CZ" sz="2600" dirty="0" err="1"/>
              <a:t>language</a:t>
            </a:r>
            <a:r>
              <a:rPr lang="cs-CZ" altLang="cs-CZ" sz="2600" dirty="0"/>
              <a:t> </a:t>
            </a:r>
            <a:r>
              <a:rPr lang="cs-CZ" altLang="cs-CZ" sz="2600" dirty="0" err="1"/>
              <a:t>disbalance</a:t>
            </a:r>
            <a:r>
              <a:rPr lang="cs-CZ" altLang="cs-CZ" sz="2600" dirty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600" dirty="0"/>
              <a:t>působí na všechny komunikační cesty – čtení, psaní, rytmus, hudebnost a </a:t>
            </a:r>
            <a:r>
              <a:rPr lang="cs-CZ" altLang="cs-CZ" sz="2600" dirty="0" smtClean="0"/>
              <a:t>chování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globální </a:t>
            </a:r>
            <a:r>
              <a:rPr lang="cs-CZ" sz="2600" dirty="0"/>
              <a:t>porucha vztahující se ke všem prvkům výpovědi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altLang="cs-CZ" sz="3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 3" panose="05040102010807070707" pitchFamily="18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0446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b="1" dirty="0" smtClean="0"/>
              <a:t>Etiologie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96752"/>
            <a:ext cx="7994848" cy="4715098"/>
          </a:xfrm>
        </p:spPr>
        <p:txBody>
          <a:bodyPr/>
          <a:lstStyle/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dědičnost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organický </a:t>
            </a:r>
            <a:r>
              <a:rPr lang="cs-CZ" altLang="cs-CZ" sz="2400" dirty="0" smtClean="0"/>
              <a:t>podklad – přítomnost poruchy zpětnovazební regulace ve </a:t>
            </a:r>
            <a:r>
              <a:rPr lang="cs-CZ" altLang="cs-CZ" sz="2400" dirty="0" err="1" smtClean="0"/>
              <a:t>striopalidární</a:t>
            </a:r>
            <a:r>
              <a:rPr lang="cs-CZ" altLang="cs-CZ" sz="2400" dirty="0" smtClean="0"/>
              <a:t> oblasti bazálních ganglií ; odlišná funkčnost </a:t>
            </a:r>
            <a:r>
              <a:rPr lang="cs-CZ" altLang="cs-CZ" sz="2400" dirty="0" err="1" smtClean="0"/>
              <a:t>extrapyramidových</a:t>
            </a:r>
            <a:r>
              <a:rPr lang="cs-CZ" altLang="cs-CZ" sz="2400" dirty="0" smtClean="0"/>
              <a:t> center </a:t>
            </a:r>
          </a:p>
          <a:p>
            <a:pPr eaLnBrk="1" hangingPunct="1"/>
            <a:r>
              <a:rPr lang="cs-CZ" altLang="cs-CZ" sz="2400" dirty="0" smtClean="0"/>
              <a:t>možné propojení s LMD</a:t>
            </a:r>
          </a:p>
          <a:p>
            <a:pPr eaLnBrk="1" hangingPunct="1"/>
            <a:r>
              <a:rPr lang="cs-CZ" altLang="cs-CZ" sz="2400" dirty="0"/>
              <a:t>o</a:t>
            </a:r>
            <a:r>
              <a:rPr lang="cs-CZ" altLang="cs-CZ" sz="2400" dirty="0" smtClean="0"/>
              <a:t>soby s TS mají až v 50 % pozitivní nález na EEG, častěji se objevuje motorický neklid, někdy rysy dyslexie/dysgrafie, poruchy jemné motoriky a artikulace 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err="1" smtClean="0"/>
              <a:t>polyfaktoriální</a:t>
            </a:r>
            <a:r>
              <a:rPr lang="cs-CZ" altLang="cs-CZ" sz="2400" dirty="0" smtClean="0"/>
              <a:t> příčiny</a:t>
            </a:r>
          </a:p>
        </p:txBody>
      </p:sp>
    </p:spTree>
    <p:extLst>
      <p:ext uri="{BB962C8B-B14F-4D97-AF65-F5344CB8AC3E}">
        <p14:creationId xmlns:p14="http://schemas.microsoft.com/office/powerpoint/2010/main" val="399172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dirty="0" smtClean="0"/>
              <a:t>Symptomatologie</a:t>
            </a:r>
            <a:r>
              <a:rPr lang="cs-CZ" altLang="cs-CZ" dirty="0" smtClean="0"/>
              <a:t> 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dirty="0" smtClean="0"/>
              <a:t> </a:t>
            </a:r>
            <a:r>
              <a:rPr lang="cs-CZ" altLang="cs-CZ" sz="2400" dirty="0" smtClean="0"/>
              <a:t>zasažený </a:t>
            </a:r>
            <a:r>
              <a:rPr lang="cs-CZ" altLang="cs-CZ" sz="2400" dirty="0" smtClean="0"/>
              <a:t>mluvní </a:t>
            </a:r>
            <a:r>
              <a:rPr lang="cs-CZ" altLang="cs-CZ" sz="2400" dirty="0" smtClean="0"/>
              <a:t>projev i celkové </a:t>
            </a:r>
            <a:r>
              <a:rPr lang="cs-CZ" altLang="cs-CZ" sz="2400" dirty="0" smtClean="0"/>
              <a:t>chování</a:t>
            </a:r>
          </a:p>
          <a:p>
            <a:pPr eaLnBrk="1" hangingPunct="1"/>
            <a:r>
              <a:rPr lang="cs-CZ" altLang="cs-CZ" sz="2400" dirty="0"/>
              <a:t>o</a:t>
            </a:r>
            <a:r>
              <a:rPr lang="cs-CZ" altLang="cs-CZ" sz="2400" dirty="0" smtClean="0"/>
              <a:t>btíže na motorické řečové + jazykové + kognitivní úrovni </a:t>
            </a:r>
          </a:p>
          <a:p>
            <a:pPr eaLnBrk="1" hangingPunct="1"/>
            <a:r>
              <a:rPr lang="cs-CZ" altLang="cs-CZ" sz="2400" dirty="0"/>
              <a:t>n</a:t>
            </a:r>
            <a:r>
              <a:rPr lang="cs-CZ" altLang="cs-CZ" sz="2400" dirty="0" smtClean="0"/>
              <a:t>adměrná rychlost a nepravidelnost mluvy</a:t>
            </a:r>
          </a:p>
          <a:p>
            <a:pPr eaLnBrk="1" hangingPunct="1"/>
            <a:r>
              <a:rPr lang="cs-CZ" altLang="cs-CZ" sz="2400" dirty="0"/>
              <a:t>v</a:t>
            </a:r>
            <a:r>
              <a:rPr lang="cs-CZ" altLang="cs-CZ" sz="2400" dirty="0" smtClean="0"/>
              <a:t>ýrazné kolísání rychlosti a tempa x úseky mluvy bez obtíží</a:t>
            </a:r>
          </a:p>
          <a:p>
            <a:pPr eaLnBrk="1" hangingPunct="1"/>
            <a:r>
              <a:rPr lang="cs-CZ" altLang="cs-CZ" sz="2400" i="1" dirty="0"/>
              <a:t>v</a:t>
            </a:r>
            <a:r>
              <a:rPr lang="cs-CZ" altLang="cs-CZ" sz="2400" i="1" dirty="0" smtClean="0"/>
              <a:t>ýše uvedené obtíže jsou zjevné v jedné či více následujících oblastech:</a:t>
            </a:r>
          </a:p>
          <a:p>
            <a:pPr eaLnBrk="1" hangingPunct="1"/>
            <a:r>
              <a:rPr lang="cs-CZ" altLang="cs-CZ" sz="2400" dirty="0"/>
              <a:t>v</a:t>
            </a:r>
            <a:r>
              <a:rPr lang="cs-CZ" altLang="cs-CZ" sz="2400" dirty="0" smtClean="0"/>
              <a:t>ysoký počet projevů </a:t>
            </a:r>
            <a:r>
              <a:rPr lang="cs-CZ" altLang="cs-CZ" sz="2400" dirty="0" err="1" smtClean="0"/>
              <a:t>dysfluencí</a:t>
            </a:r>
            <a:r>
              <a:rPr lang="cs-CZ" altLang="cs-CZ" sz="2400" dirty="0" smtClean="0"/>
              <a:t> v mluvě, které nemají stejný charakter jako u osob s koktavostí</a:t>
            </a:r>
          </a:p>
          <a:p>
            <a:pPr eaLnBrk="1" hangingPunct="1"/>
            <a:r>
              <a:rPr lang="cs-CZ" altLang="cs-CZ" sz="2400" dirty="0"/>
              <a:t>č</a:t>
            </a:r>
            <a:r>
              <a:rPr lang="cs-CZ" altLang="cs-CZ" sz="2400" dirty="0" smtClean="0"/>
              <a:t>asté přerušení plynulosti mluvy a užití </a:t>
            </a:r>
            <a:r>
              <a:rPr lang="cs-CZ" altLang="cs-CZ" sz="2400" dirty="0" err="1" smtClean="0"/>
              <a:t>prozodie</a:t>
            </a:r>
            <a:r>
              <a:rPr lang="cs-CZ" altLang="cs-CZ" sz="2400" dirty="0" smtClean="0"/>
              <a:t> a větných vazeb, které jsou v souladu se syntaktickými a sémantickými pravidly</a:t>
            </a:r>
          </a:p>
          <a:p>
            <a:pPr eaLnBrk="1" hangingPunct="1"/>
            <a:r>
              <a:rPr lang="cs-CZ" altLang="cs-CZ" sz="2400" dirty="0"/>
              <a:t>o</a:t>
            </a:r>
            <a:r>
              <a:rPr lang="cs-CZ" altLang="cs-CZ" sz="2400" dirty="0" smtClean="0"/>
              <a:t>btíže v intaktní artikulaci, zejm. dlouhých slov se souhláskovými shluky  (St. Louis a kol., 2006, sec. cit. Neubauer, 2018)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22720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90115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2133600"/>
            <a:ext cx="6211887" cy="3221038"/>
          </a:xfrm>
        </p:spPr>
      </p:pic>
    </p:spTree>
    <p:extLst>
      <p:ext uri="{BB962C8B-B14F-4D97-AF65-F5344CB8AC3E}">
        <p14:creationId xmlns:p14="http://schemas.microsoft.com/office/powerpoint/2010/main" val="140009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b="1" dirty="0" smtClean="0"/>
              <a:t>Symptomatologie</a:t>
            </a:r>
            <a:br>
              <a:rPr lang="cs-CZ" altLang="cs-CZ" b="1" dirty="0" smtClean="0"/>
            </a:br>
            <a:endParaRPr lang="cs-CZ" altLang="cs-CZ" b="1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557338"/>
            <a:ext cx="7707312" cy="435451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příznaky první úrovně</a:t>
            </a:r>
            <a:endParaRPr lang="cs-CZ" altLang="cs-CZ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deformace obsahu výpovědi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dezorganizace myšlení, bezobsažná řeč,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slabé chápání výpovědi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vynechávání podstatných informací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absence sémantické soudržnosti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vybočení od tématu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ztráta dějové linie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cs-CZ" alt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neuvědomování si problému</a:t>
            </a:r>
          </a:p>
        </p:txBody>
      </p:sp>
    </p:spTree>
    <p:extLst>
      <p:ext uri="{BB962C8B-B14F-4D97-AF65-F5344CB8AC3E}">
        <p14:creationId xmlns:p14="http://schemas.microsoft.com/office/powerpoint/2010/main" val="7284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b="1" dirty="0"/>
              <a:t>P</a:t>
            </a:r>
            <a:r>
              <a:rPr lang="cs-CZ" altLang="cs-CZ" b="1" dirty="0" smtClean="0"/>
              <a:t>říznaky </a:t>
            </a:r>
            <a:r>
              <a:rPr lang="cs-CZ" altLang="cs-CZ" b="1" dirty="0" smtClean="0"/>
              <a:t>druhé úrovně</a:t>
            </a:r>
            <a:r>
              <a:rPr lang="cs-CZ" altLang="cs-CZ" dirty="0" smtClean="0"/>
              <a:t> </a:t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628775"/>
            <a:ext cx="7707312" cy="4283075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deformace formy výpovědi </a:t>
            </a:r>
          </a:p>
          <a:p>
            <a:pPr eaLnBrk="1" hangingPunct="1"/>
            <a:r>
              <a:rPr lang="cs-CZ" altLang="cs-CZ" sz="2800" smtClean="0"/>
              <a:t>nesprávná segmentace textu</a:t>
            </a:r>
          </a:p>
          <a:p>
            <a:pPr eaLnBrk="1" hangingPunct="1"/>
            <a:r>
              <a:rPr lang="cs-CZ" altLang="cs-CZ" sz="2800" smtClean="0"/>
              <a:t>konstruování nadměrně dlouhých vět</a:t>
            </a:r>
          </a:p>
          <a:p>
            <a:pPr eaLnBrk="1" hangingPunct="1"/>
            <a:r>
              <a:rPr lang="cs-CZ" altLang="cs-CZ" sz="2800" smtClean="0"/>
              <a:t>dysgramatismus</a:t>
            </a:r>
          </a:p>
          <a:p>
            <a:pPr eaLnBrk="1" hangingPunct="1"/>
            <a:r>
              <a:rPr lang="cs-CZ" altLang="cs-CZ" sz="2800" smtClean="0"/>
              <a:t>přeřeknutí, floskule</a:t>
            </a:r>
          </a:p>
        </p:txBody>
      </p:sp>
    </p:spTree>
    <p:extLst>
      <p:ext uri="{BB962C8B-B14F-4D97-AF65-F5344CB8AC3E}">
        <p14:creationId xmlns:p14="http://schemas.microsoft.com/office/powerpoint/2010/main" val="3103874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830</Words>
  <Application>Microsoft Office PowerPoint</Application>
  <PresentationFormat>Předvádění na obrazovce (4:3)</PresentationFormat>
  <Paragraphs>147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Breptavost  - tumultus sermonis</vt:lpstr>
      <vt:lpstr>Vymezení </vt:lpstr>
      <vt:lpstr>BREPTAVOST – TUMULTUS SERMONIS </vt:lpstr>
      <vt:lpstr>Vymezení </vt:lpstr>
      <vt:lpstr>Etiologie </vt:lpstr>
      <vt:lpstr>Symptomatologie </vt:lpstr>
      <vt:lpstr>Prezentace aplikace PowerPoint</vt:lpstr>
      <vt:lpstr>Symptomatologie </vt:lpstr>
      <vt:lpstr>Příznaky druhé úrovně  </vt:lpstr>
      <vt:lpstr>Příznaky třetí úrovně  </vt:lpstr>
      <vt:lpstr>Obtíže v dalších oblastech</vt:lpstr>
      <vt:lpstr>Komplexní diagnostika</vt:lpstr>
      <vt:lpstr>Klíčová kritéria při diagnostice</vt:lpstr>
      <vt:lpstr>Klíčová kritéria při diagnostice</vt:lpstr>
      <vt:lpstr>Klíčová kritéria při diagnostice </vt:lpstr>
      <vt:lpstr>Diagnostika </vt:lpstr>
      <vt:lpstr>Možné postupy</vt:lpstr>
      <vt:lpstr>Diferenciální diagnostika </vt:lpstr>
      <vt:lpstr>Terapie breptavosti</vt:lpstr>
      <vt:lpstr>Terapie breptavosti </vt:lpstr>
      <vt:lpstr>Terapie breptavosti - všeobecně</vt:lpstr>
      <vt:lpstr>Zdroje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Breptavost  - tumultus sermonis</dc:title>
  <dc:creator>Bockova</dc:creator>
  <cp:lastModifiedBy>Bockova</cp:lastModifiedBy>
  <cp:revision>7</cp:revision>
  <dcterms:created xsi:type="dcterms:W3CDTF">2019-12-28T17:34:01Z</dcterms:created>
  <dcterms:modified xsi:type="dcterms:W3CDTF">2019-12-28T18:38:19Z</dcterms:modified>
</cp:coreProperties>
</file>