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0"/>
  </p:notesMasterIdLst>
  <p:sldIdLst>
    <p:sldId id="256" r:id="rId2"/>
    <p:sldId id="274" r:id="rId3"/>
    <p:sldId id="275" r:id="rId4"/>
    <p:sldId id="259" r:id="rId5"/>
    <p:sldId id="258" r:id="rId6"/>
    <p:sldId id="260" r:id="rId7"/>
    <p:sldId id="261" r:id="rId8"/>
    <p:sldId id="271" r:id="rId9"/>
    <p:sldId id="272" r:id="rId10"/>
    <p:sldId id="262" r:id="rId11"/>
    <p:sldId id="263" r:id="rId12"/>
    <p:sldId id="266" r:id="rId13"/>
    <p:sldId id="352" r:id="rId14"/>
    <p:sldId id="290" r:id="rId15"/>
    <p:sldId id="291" r:id="rId16"/>
    <p:sldId id="353" r:id="rId17"/>
    <p:sldId id="354" r:id="rId18"/>
    <p:sldId id="365" r:id="rId19"/>
    <p:sldId id="360" r:id="rId20"/>
    <p:sldId id="361" r:id="rId21"/>
    <p:sldId id="336" r:id="rId22"/>
    <p:sldId id="362" r:id="rId23"/>
    <p:sldId id="363" r:id="rId24"/>
    <p:sldId id="294" r:id="rId25"/>
    <p:sldId id="338" r:id="rId26"/>
    <p:sldId id="295" r:id="rId27"/>
    <p:sldId id="366" r:id="rId28"/>
    <p:sldId id="33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8C13D-AE1B-4EA3-9134-2414EEA0630D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F6750-A1AF-4730-988A-6C4AA8F46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698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F8E4B-7545-405F-9938-1DC97CF96B3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25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4A6EEA-EBBB-4B7C-9CEB-90818F8A76F5}" type="slidenum">
              <a:rPr lang="cs-CZ" altLang="cs-CZ" smtClean="0"/>
              <a:pPr eaLnBrk="1" hangingPunct="1"/>
              <a:t>12</a:t>
            </a:fld>
            <a:endParaRPr lang="cs-CZ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Problém samovýběru; </a:t>
            </a:r>
          </a:p>
        </p:txBody>
      </p:sp>
    </p:spTree>
    <p:extLst>
      <p:ext uri="{BB962C8B-B14F-4D97-AF65-F5344CB8AC3E}">
        <p14:creationId xmlns:p14="http://schemas.microsoft.com/office/powerpoint/2010/main" val="2932876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1">
              <a:latin typeface="Arial" charset="0"/>
            </a:endParaRP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FEEBE3-7CAE-491D-9923-8F934BBB5A03}" type="slidenum">
              <a:rPr lang="cs-CZ" altLang="cs-CZ" smtClean="0"/>
              <a:pPr eaLnBrk="1" hangingPunct="1"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0432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ECA527-AFEC-44A9-B12C-E61B65721145}" type="slidenum">
              <a:rPr lang="cs-CZ" altLang="cs-CZ" smtClean="0"/>
              <a:pPr eaLnBrk="1" hangingPunct="1"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648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12/6/2019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Metodologie 2</a:t>
            </a:r>
            <a:br>
              <a:rPr lang="cs-CZ" dirty="0"/>
            </a:br>
            <a:r>
              <a:rPr lang="cs-CZ" dirty="0"/>
              <a:t>KVANTITATIVNÍ VÝZKUM</a:t>
            </a:r>
            <a:r>
              <a:rPr lang="cs-CZ" sz="6600" b="0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Lenka Slepičková</a:t>
            </a:r>
          </a:p>
        </p:txBody>
      </p:sp>
    </p:spTree>
    <p:extLst>
      <p:ext uri="{BB962C8B-B14F-4D97-AF65-F5344CB8AC3E}">
        <p14:creationId xmlns:p14="http://schemas.microsoft.com/office/powerpoint/2010/main" val="3240906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555560"/>
          </a:xfrm>
        </p:spPr>
        <p:txBody>
          <a:bodyPr/>
          <a:lstStyle/>
          <a:p>
            <a:r>
              <a:rPr lang="cs-CZ" dirty="0"/>
              <a:t>Musí být v každém kvantitativním výzkumu hypotézy?</a:t>
            </a:r>
          </a:p>
        </p:txBody>
      </p:sp>
    </p:spTree>
    <p:extLst>
      <p:ext uri="{BB962C8B-B14F-4D97-AF65-F5344CB8AC3E}">
        <p14:creationId xmlns:p14="http://schemas.microsoft.com/office/powerpoint/2010/main" val="2595350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Populace x vzorek </a:t>
            </a:r>
            <a:br>
              <a:rPr lang="cs-CZ" dirty="0"/>
            </a:br>
            <a:r>
              <a:rPr lang="cs-CZ" dirty="0"/>
              <a:t>Základní soubor x výběrový soubor</a:t>
            </a:r>
          </a:p>
        </p:txBody>
      </p:sp>
      <p:sp>
        <p:nvSpPr>
          <p:cNvPr id="4" name="Elipsa 3"/>
          <p:cNvSpPr/>
          <p:nvPr/>
        </p:nvSpPr>
        <p:spPr>
          <a:xfrm>
            <a:off x="2408349" y="2276474"/>
            <a:ext cx="3387144" cy="335159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xxxxxxxxxxxxxxxxxxxxxxxxxxxxxxxxxxxxxxxxxxxxxxxxxxxxxxxxxxxxxxxxxxxxxxxxxxxxxxxxxxxxxxxxxxxxxxxxxxxxxxxxxxxxxxxxxxxxxxxxxxxxxx</a:t>
            </a:r>
            <a:r>
              <a:rPr lang="cs-CZ" dirty="0" err="1"/>
              <a:t>xxxxxxxxxxxxxxxxxxxxxxxxxxxxxxxxx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6248400" y="2362201"/>
            <a:ext cx="3281966" cy="32658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endParaRPr lang="cs-CZ" dirty="0"/>
          </a:p>
          <a:p>
            <a:pPr algn="ctr">
              <a:defRPr/>
            </a:pPr>
            <a:r>
              <a:rPr lang="cs-CZ" dirty="0"/>
              <a:t>	</a:t>
            </a:r>
          </a:p>
          <a:p>
            <a:pPr algn="ctr">
              <a:defRPr/>
            </a:pPr>
            <a:r>
              <a:rPr lang="cs-CZ" dirty="0"/>
              <a:t>x</a:t>
            </a:r>
          </a:p>
          <a:p>
            <a:pPr algn="ctr">
              <a:defRPr/>
            </a:pPr>
            <a:r>
              <a:rPr lang="cs-CZ" dirty="0"/>
              <a:t>	</a:t>
            </a:r>
          </a:p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endParaRPr lang="cs-CZ" dirty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r>
              <a:rPr lang="cs-CZ" dirty="0"/>
              <a:t>	x</a:t>
            </a:r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   x</a:t>
            </a:r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40694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/>
              <a:t>Typy výběru vzorku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Náhodný výběr</a:t>
            </a:r>
          </a:p>
          <a:p>
            <a:pPr eaLnBrk="1" hangingPunct="1"/>
            <a:r>
              <a:rPr lang="cs-CZ" altLang="cs-CZ" b="1" dirty="0"/>
              <a:t>Kvótní výběr</a:t>
            </a:r>
          </a:p>
          <a:p>
            <a:pPr eaLnBrk="1" hangingPunct="1"/>
            <a:r>
              <a:rPr lang="cs-CZ" altLang="cs-CZ" b="1" dirty="0" err="1"/>
              <a:t>Samovýběr</a:t>
            </a:r>
            <a:endParaRPr lang="cs-CZ" altLang="cs-CZ" b="1" dirty="0"/>
          </a:p>
          <a:p>
            <a:pPr eaLnBrk="1" hangingPunct="1"/>
            <a:r>
              <a:rPr lang="cs-CZ" altLang="cs-CZ" b="1" dirty="0"/>
              <a:t>Účelový výběr</a:t>
            </a:r>
            <a:endParaRPr lang="cs-CZ" altLang="cs-CZ" dirty="0"/>
          </a:p>
          <a:p>
            <a:pPr eaLnBrk="1" hangingPunct="1"/>
            <a:r>
              <a:rPr lang="cs-CZ" altLang="cs-CZ" b="1" dirty="0"/>
              <a:t>Dostupný výběr</a:t>
            </a:r>
          </a:p>
          <a:p>
            <a:pPr eaLnBrk="1" hangingPunct="1"/>
            <a:r>
              <a:rPr lang="cs-CZ" altLang="cs-CZ" b="1" dirty="0"/>
              <a:t>Anketa</a:t>
            </a:r>
            <a:endParaRPr lang="cs-CZ" altLang="cs-CZ" dirty="0"/>
          </a:p>
          <a:p>
            <a:pPr eaLnBrk="1" hangingPunct="1"/>
            <a:r>
              <a:rPr lang="cs-CZ" altLang="cs-CZ" b="1" dirty="0"/>
              <a:t>Sněhová koule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080527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/>
              <a:t>Techniky sběru dat v kvantitativním výzkumu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2151" y="2057400"/>
            <a:ext cx="10270155" cy="4419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/>
              <a:t>Standardizované techniky:</a:t>
            </a:r>
            <a:r>
              <a:rPr lang="cs-CZ" altLang="cs-CZ" sz="2400" dirty="0"/>
              <a:t> Striktně jednotné podněty a volba z předem připraveného souboru kategorií.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Pozorování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Rozhovor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Experiment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Dotazník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Obsahová analýza textů, dokumentů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err="1"/>
              <a:t>Sociometrie</a:t>
            </a:r>
            <a:r>
              <a:rPr lang="cs-CZ" altLang="cs-CZ" sz="2400" b="1" dirty="0"/>
              <a:t> a vytváření sociogramu nebo sociometrického indexu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47597265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Pomůže nám experiment?</a:t>
            </a:r>
            <a:endParaRPr lang="sk-SK" altLang="cs-CZ" b="1">
              <a:solidFill>
                <a:srgbClr val="972219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cs-CZ"/>
              <a:t>Experiment = jediná výzkumná metoda, která umí dokázat kauzální vztahy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cs-CZ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cs-CZ"/>
              <a:t>Výzkumník manipuluje s nezávislou proměnnou (např. metoda výuky, tréninkový plán, léčba, vystavení sledování programu s násilným obsahem, intenzita osvětlení)  a zjišťuje, jaký to má důsledek na závisle proměnnou (např. množství znalostí, uběhnutá rychlost, zdravotní stav, agresivita, pracovní výkon)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cs-CZ" b="1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Toto je podpůrný vizuální materiál pro přednášku, nikoli její vyčerpávající záznam!</a:t>
            </a:r>
          </a:p>
        </p:txBody>
      </p:sp>
    </p:spTree>
    <p:extLst>
      <p:ext uri="{BB962C8B-B14F-4D97-AF65-F5344CB8AC3E}">
        <p14:creationId xmlns:p14="http://schemas.microsoft.com/office/powerpoint/2010/main" val="1624342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Klasický experiment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cs-CZ" sz="2800" u="sng" dirty="0"/>
              <a:t>Náhodné</a:t>
            </a:r>
            <a:r>
              <a:rPr lang="cs-CZ" sz="2800" dirty="0"/>
              <a:t> rozdělení do experimentální a kontrolní skupiny </a:t>
            </a:r>
            <a:r>
              <a:rPr lang="cs-CZ" sz="2400" dirty="0"/>
              <a:t>(experiment porovnává účinky!)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800" dirty="0"/>
              <a:t>Měření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800" dirty="0"/>
              <a:t>Vystavení experimentální skupiny experimentální proměnné (</a:t>
            </a:r>
            <a:r>
              <a:rPr lang="cs-CZ" sz="2800" u="sng" dirty="0"/>
              <a:t>kontrolované výzkumníkem</a:t>
            </a:r>
            <a:r>
              <a:rPr lang="cs-CZ" sz="2800" dirty="0"/>
              <a:t>)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800" dirty="0"/>
              <a:t>Měření – existuje statisticky významný rozdíl mezi skupinami?</a:t>
            </a:r>
          </a:p>
          <a:p>
            <a:pPr eaLnBrk="1" hangingPunct="1">
              <a:buFontTx/>
              <a:buNone/>
              <a:defRPr/>
            </a:pPr>
            <a:endParaRPr 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Toto je podpůrný vizuální materiál pro přednášku, nikoli její vyčerpávající záznam!</a:t>
            </a:r>
          </a:p>
        </p:txBody>
      </p:sp>
    </p:spTree>
    <p:extLst>
      <p:ext uri="{BB962C8B-B14F-4D97-AF65-F5344CB8AC3E}">
        <p14:creationId xmlns:p14="http://schemas.microsoft.com/office/powerpoint/2010/main" val="33026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Pozorování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Přímé, nepřímé</a:t>
            </a:r>
          </a:p>
          <a:p>
            <a:r>
              <a:rPr lang="cs-CZ" altLang="cs-CZ"/>
              <a:t>Zúčastněné, nezúčastněné</a:t>
            </a:r>
          </a:p>
          <a:p>
            <a:r>
              <a:rPr lang="cs-CZ" altLang="cs-CZ" b="1"/>
              <a:t>Pozorovací arch</a:t>
            </a:r>
            <a:r>
              <a:rPr lang="cs-CZ" altLang="cs-CZ"/>
              <a:t>, do kterého se zaznamenávají pozorované </a:t>
            </a:r>
            <a:r>
              <a:rPr lang="cs-CZ" altLang="cs-CZ" b="1"/>
              <a:t>kategorie</a:t>
            </a:r>
          </a:p>
          <a:p>
            <a:r>
              <a:rPr lang="cs-CZ" altLang="cs-CZ"/>
              <a:t>Zaznamenává se výskyt jevů/trvání jevů</a:t>
            </a:r>
          </a:p>
          <a:p>
            <a:r>
              <a:rPr lang="cs-CZ" altLang="cs-CZ"/>
              <a:t>Vyhodnocuje se </a:t>
            </a:r>
            <a:r>
              <a:rPr lang="cs-CZ" altLang="cs-CZ" b="1"/>
              <a:t>frekvence</a:t>
            </a:r>
            <a:r>
              <a:rPr lang="cs-CZ" altLang="cs-CZ"/>
              <a:t> (četnost) výskytu, a/nebo </a:t>
            </a:r>
            <a:r>
              <a:rPr lang="cs-CZ" altLang="cs-CZ" b="1"/>
              <a:t>sekvence</a:t>
            </a:r>
          </a:p>
        </p:txBody>
      </p:sp>
    </p:spTree>
    <p:extLst>
      <p:ext uri="{BB962C8B-B14F-4D97-AF65-F5344CB8AC3E}">
        <p14:creationId xmlns:p14="http://schemas.microsoft.com/office/powerpoint/2010/main" val="4209835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000" dirty="0"/>
              <a:t>Př. </a:t>
            </a:r>
            <a:r>
              <a:rPr lang="cs-CZ" sz="2000" dirty="0" err="1"/>
              <a:t>Flandersův</a:t>
            </a:r>
            <a:r>
              <a:rPr lang="cs-CZ" sz="2000" dirty="0"/>
              <a:t> systém na pozorování komunikace ve třídě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981200" y="1605867"/>
          <a:ext cx="8229600" cy="3566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2993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Řeč učitele</a:t>
                      </a:r>
                    </a:p>
                  </a:txBody>
                  <a:tcPr marT="45728" marB="45728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Akceptuje žákovy city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Chválí a povzbuzuje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Akceptuje žákovy myšlenky nebo je rozvíjí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Klade otázky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Vysvětluje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Dává pokyny nebo příkazy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Kritizuje nebo prosazuje vlastní autoritu</a:t>
                      </a:r>
                    </a:p>
                  </a:txBody>
                  <a:tcPr marT="45728" marB="4572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55">
                <a:tc>
                  <a:txBody>
                    <a:bodyPr/>
                    <a:lstStyle/>
                    <a:p>
                      <a:r>
                        <a:rPr lang="cs-CZ" sz="1800" dirty="0"/>
                        <a:t>Řeč žáka</a:t>
                      </a:r>
                    </a:p>
                  </a:txBody>
                  <a:tcPr marT="45728" marB="4572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8. Odpovídá</a:t>
                      </a:r>
                    </a:p>
                    <a:p>
                      <a:r>
                        <a:rPr lang="cs-CZ" sz="1800" dirty="0"/>
                        <a:t>9. Hovoří spontánně</a:t>
                      </a:r>
                    </a:p>
                  </a:txBody>
                  <a:tcPr marT="45728" marB="45728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863">
                <a:tc>
                  <a:txBody>
                    <a:bodyPr/>
                    <a:lstStyle/>
                    <a:p>
                      <a:r>
                        <a:rPr lang="cs-CZ" sz="1800" dirty="0"/>
                        <a:t>Ostatní kategorie</a:t>
                      </a:r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10. Ticho. Pauzy. Zmatek</a:t>
                      </a:r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137" name="TextovéPole 5"/>
          <p:cNvSpPr txBox="1">
            <a:spLocks noChangeArrowheads="1"/>
          </p:cNvSpPr>
          <p:nvPr/>
        </p:nvSpPr>
        <p:spPr bwMode="auto">
          <a:xfrm>
            <a:off x="1992313" y="5373688"/>
            <a:ext cx="842486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„Vím, že se někteří z vás necítíte dobře (1), nedejte se znechutit (2) a zkoušejte dál (6).“</a:t>
            </a:r>
          </a:p>
          <a:p>
            <a:pPr eaLnBrk="1" hangingPunct="1"/>
            <a:r>
              <a:rPr lang="cs-CZ" altLang="cs-CZ"/>
              <a:t>„Výborně, Bětko“  (2). „Dobře, dál“ (6) </a:t>
            </a:r>
          </a:p>
          <a:p>
            <a:pPr eaLnBrk="1" hangingPunct="1"/>
            <a:r>
              <a:rPr lang="cs-CZ" altLang="cs-CZ"/>
              <a:t>„Dobře, to byl jeden názor, kdo má jiný?“ (3)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					</a:t>
            </a:r>
            <a:r>
              <a:rPr lang="cs-CZ" altLang="cs-CZ" i="1"/>
              <a:t> 	viz Gavora (2000)</a:t>
            </a:r>
          </a:p>
        </p:txBody>
      </p:sp>
    </p:spTree>
    <p:extLst>
      <p:ext uri="{BB962C8B-B14F-4D97-AF65-F5344CB8AC3E}">
        <p14:creationId xmlns:p14="http://schemas.microsoft.com/office/powerpoint/2010/main" val="3096569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8AC9E-50F8-4F17-A495-77DB0B374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EF51C-A250-44EB-8BB8-0974D890B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Samostatná práce: Co zvyšuje/snižuje moji ochotu odpovídat na dotazník?</a:t>
            </a:r>
          </a:p>
        </p:txBody>
      </p:sp>
    </p:spTree>
    <p:extLst>
      <p:ext uri="{BB962C8B-B14F-4D97-AF65-F5344CB8AC3E}">
        <p14:creationId xmlns:p14="http://schemas.microsoft.com/office/powerpoint/2010/main" val="3345323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DB80F-A4F8-4473-94E7-DDE2CFCF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348F3A-2228-4A3D-B1F0-35DBB17A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959704"/>
          </a:xfrm>
        </p:spPr>
        <p:txBody>
          <a:bodyPr>
            <a:noAutofit/>
          </a:bodyPr>
          <a:lstStyle/>
          <a:p>
            <a:r>
              <a:rPr lang="cs-CZ" sz="3600" b="1" dirty="0"/>
              <a:t>Administrace dotazníku</a:t>
            </a:r>
          </a:p>
          <a:p>
            <a:r>
              <a:rPr lang="cs-CZ" sz="3600" b="1" dirty="0"/>
              <a:t>Obsah dotazníku</a:t>
            </a:r>
          </a:p>
          <a:p>
            <a:r>
              <a:rPr lang="cs-CZ" sz="3600" b="1" dirty="0"/>
              <a:t>Formulace otázek</a:t>
            </a:r>
          </a:p>
          <a:p>
            <a:r>
              <a:rPr lang="cs-CZ" sz="3600" b="1" dirty="0"/>
              <a:t>Formulace odpovědí</a:t>
            </a:r>
          </a:p>
          <a:p>
            <a:r>
              <a:rPr lang="cs-CZ" sz="3600" b="1" dirty="0"/>
              <a:t>Řazení otázek v dotazníku</a:t>
            </a:r>
          </a:p>
        </p:txBody>
      </p:sp>
    </p:spTree>
    <p:extLst>
      <p:ext uri="{BB962C8B-B14F-4D97-AF65-F5344CB8AC3E}">
        <p14:creationId xmlns:p14="http://schemas.microsoft.com/office/powerpoint/2010/main" val="297896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C2B6A-257D-4E47-BAA1-9B18A696B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vs. 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49F15-53DB-4B51-9FBE-560B2EFAD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/>
              <a:t>Čísla x Texty</a:t>
            </a:r>
          </a:p>
          <a:p>
            <a:pPr marL="0" indent="0" algn="ctr">
              <a:buNone/>
            </a:pPr>
            <a:r>
              <a:rPr lang="cs-CZ" sz="2800" dirty="0"/>
              <a:t>Jasný postup x Flexibilní metodologie</a:t>
            </a:r>
          </a:p>
          <a:p>
            <a:pPr marL="0" indent="0" algn="ctr">
              <a:buNone/>
            </a:pPr>
            <a:r>
              <a:rPr lang="cs-CZ" sz="2800" dirty="0"/>
              <a:t>Postup od obecného ke konkrétnímu (dedukce) x Postup ok konkrétního k obecnému (indukce)</a:t>
            </a:r>
          </a:p>
          <a:p>
            <a:pPr marL="0" indent="0" algn="ctr">
              <a:buNone/>
            </a:pPr>
            <a:r>
              <a:rPr lang="cs-CZ" sz="2800" dirty="0"/>
              <a:t>Ověřování teorie x Tvorba teorie</a:t>
            </a:r>
          </a:p>
          <a:p>
            <a:pPr marL="0" indent="0" algn="ctr">
              <a:buNone/>
            </a:pPr>
            <a:r>
              <a:rPr lang="cs-CZ" sz="2800" dirty="0"/>
              <a:t>Málo dat o mnoha případech x Mnoho dat o málo případech</a:t>
            </a:r>
          </a:p>
        </p:txBody>
      </p:sp>
    </p:spTree>
    <p:extLst>
      <p:ext uri="{BB962C8B-B14F-4D97-AF65-F5344CB8AC3E}">
        <p14:creationId xmlns:p14="http://schemas.microsoft.com/office/powerpoint/2010/main" val="680609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904B2-B8DC-43F0-BDBA-FBF533B1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otázek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3EC903-1641-43F0-8AC7-94A42C419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5500" b="1" dirty="0"/>
              <a:t>Je otázka konkrétní a srozumitelná?</a:t>
            </a:r>
          </a:p>
          <a:p>
            <a:pPr>
              <a:buNone/>
              <a:defRPr/>
            </a:pPr>
            <a:r>
              <a:rPr lang="cs-CZ" dirty="0"/>
              <a:t>  „Myslíte si, že jsou neplodní lidé stigmatizováni?“</a:t>
            </a:r>
          </a:p>
          <a:p>
            <a:pPr>
              <a:buNone/>
              <a:defRPr/>
            </a:pPr>
            <a:r>
              <a:rPr lang="cs-CZ" dirty="0"/>
              <a:t>  „Myslíte si, že marihuana by neměla být dekriminalizována?“</a:t>
            </a:r>
          </a:p>
          <a:p>
            <a:pPr>
              <a:buNone/>
              <a:defRPr/>
            </a:pPr>
            <a:r>
              <a:rPr lang="cs-CZ" dirty="0"/>
              <a:t>  „Slaví se ve vaší rodině svátky?“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5600" b="1" dirty="0"/>
              <a:t>Je otázka krátká?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altLang="cs-CZ" dirty="0"/>
              <a:t>„Kolikrát jste za posledních šest měsíců hovořil s lékařem kvůli Vašim zdravotním obtížím, ať už to byl Váš praktický lékař nebo specialista; neberte prosím v úvahu případy, kdy jste věc jen konzultoval se známým, který je lékařem."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5600" b="1" dirty="0"/>
              <a:t>Není otázka dvojitá?</a:t>
            </a:r>
          </a:p>
          <a:p>
            <a:pPr>
              <a:lnSpc>
                <a:spcPct val="80000"/>
              </a:lnSpc>
              <a:buNone/>
            </a:pPr>
            <a:r>
              <a:rPr lang="cs-CZ" dirty="0"/>
              <a:t>  </a:t>
            </a:r>
            <a:r>
              <a:rPr lang="cs-CZ" altLang="cs-CZ" dirty="0"/>
              <a:t>„Nabízí věznice dost vzdělávacích programů, nebo by mohla být nabídka širší? Ano-Ne“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   „Jak často se stýkáte se svými rodiči?“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   „Pokládáte problémovou metodu za účelný prostředek aktivizace žáků a používáte ji?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5500" b="1" dirty="0"/>
              <a:t>Není otázka sugestivní?</a:t>
            </a:r>
          </a:p>
          <a:p>
            <a:pPr marL="0" indent="0">
              <a:buNone/>
            </a:pPr>
            <a:r>
              <a:rPr lang="cs-CZ" sz="5500" b="1" dirty="0"/>
              <a:t>Nevzniká efekt sociální žádoucnosti odpovědi?</a:t>
            </a:r>
          </a:p>
          <a:p>
            <a:pPr marL="0" indent="0">
              <a:buNone/>
            </a:pPr>
            <a:r>
              <a:rPr lang="cs-CZ" sz="5500" b="1" dirty="0"/>
              <a:t>Nevzniká efekt vynucené odpovědi?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829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Příklad výzkumu mezi občany, realizovaného Magistrátem města Brna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1600"/>
              <a:t>1. </a:t>
            </a:r>
            <a:r>
              <a:rPr lang="cs-CZ" altLang="cs-CZ" sz="1600" b="1"/>
              <a:t>Nová podoba Konečného náměstí po jeho rekonstrukci by měla mít formu</a:t>
            </a:r>
          </a:p>
          <a:p>
            <a:pPr>
              <a:buFontTx/>
              <a:buAutoNum type="alphaLcParenR"/>
            </a:pPr>
            <a:r>
              <a:rPr lang="cs-CZ" altLang="cs-CZ" sz="1600"/>
              <a:t>parkového náměstí se společenskou plochou</a:t>
            </a:r>
          </a:p>
          <a:p>
            <a:pPr>
              <a:buFontTx/>
              <a:buAutoNum type="alphaLcParenR"/>
            </a:pPr>
            <a:r>
              <a:rPr lang="cs-CZ" altLang="cs-CZ" sz="1600"/>
              <a:t>parku pouze s trávníkovou plochou</a:t>
            </a:r>
          </a:p>
          <a:p>
            <a:pPr>
              <a:buFontTx/>
              <a:buAutoNum type="alphaLcParenR"/>
            </a:pPr>
            <a:r>
              <a:rPr lang="cs-CZ" altLang="cs-CZ" sz="1600"/>
              <a:t>parku s pochozí mlatovou plochou se stromy</a:t>
            </a:r>
          </a:p>
          <a:p>
            <a:pPr>
              <a:buFontTx/>
              <a:buAutoNum type="alphaLcParenR"/>
            </a:pPr>
            <a:r>
              <a:rPr lang="cs-CZ" altLang="cs-CZ" sz="1600"/>
              <a:t>stávající stav náměstí mi vyhovuje</a:t>
            </a:r>
          </a:p>
          <a:p>
            <a:pPr>
              <a:buFontTx/>
              <a:buNone/>
            </a:pPr>
            <a:r>
              <a:rPr lang="cs-CZ" altLang="cs-CZ" sz="1600"/>
              <a:t> </a:t>
            </a:r>
          </a:p>
          <a:p>
            <a:pPr>
              <a:buFontTx/>
              <a:buNone/>
            </a:pPr>
            <a:r>
              <a:rPr lang="cs-CZ" altLang="cs-CZ" sz="1600" b="1"/>
              <a:t>3. Urbanistické začlenění náměstí</a:t>
            </a:r>
            <a:endParaRPr lang="cs-CZ" altLang="cs-CZ" sz="1600"/>
          </a:p>
          <a:p>
            <a:pPr>
              <a:buFontTx/>
              <a:buAutoNum type="alphaLcParenR"/>
            </a:pPr>
            <a:r>
              <a:rPr lang="cs-CZ" altLang="cs-CZ" sz="1600"/>
              <a:t>relaxační plochu opticky oddělit od přilehlých dopravně vytížených komunikací</a:t>
            </a:r>
          </a:p>
          <a:p>
            <a:pPr>
              <a:buFontTx/>
              <a:buAutoNum type="alphaLcParenR"/>
            </a:pPr>
            <a:r>
              <a:rPr lang="cs-CZ" altLang="cs-CZ" sz="1600"/>
              <a:t>náměstí řešit zcela transparentně s vazbou na průčelí domů trojúhelníkového náměstí</a:t>
            </a:r>
          </a:p>
          <a:p>
            <a:pPr>
              <a:buFontTx/>
              <a:buAutoNum type="alphaLcParenR"/>
            </a:pPr>
            <a:r>
              <a:rPr lang="cs-CZ" altLang="cs-CZ" sz="1600"/>
              <a:t>zachovat základní průhledové osy a pomocí vegetačních prvků prostor oddělit od vozovek</a:t>
            </a:r>
          </a:p>
          <a:p>
            <a:pPr>
              <a:buFontTx/>
              <a:buAutoNum type="alphaLcParenR"/>
            </a:pPr>
            <a:r>
              <a:rPr lang="cs-CZ" altLang="cs-CZ" sz="1600"/>
              <a:t>náměstí má být solitérní prostor bez návaznosti na okolí</a:t>
            </a:r>
          </a:p>
          <a:p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val="1579678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D50F8-1418-4EFE-B38C-57F16934F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variant odpovědí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F61D70-3EB6-4C80-99FF-776563A0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být konkrétní, vzájemně se vylučující, všichni se v nich musí najít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dirty="0"/>
              <a:t>„ Jak často si přisolujete pokrmy?“</a:t>
            </a:r>
            <a:br>
              <a:rPr lang="cs-CZ" altLang="cs-CZ" dirty="0"/>
            </a:br>
            <a:r>
              <a:rPr lang="cs-CZ" altLang="cs-CZ" dirty="0"/>
              <a:t>a) Nikdy</a:t>
            </a:r>
            <a:br>
              <a:rPr lang="cs-CZ" altLang="cs-CZ" dirty="0"/>
            </a:br>
            <a:r>
              <a:rPr lang="cs-CZ" altLang="cs-CZ" dirty="0"/>
              <a:t>b) Zřídka</a:t>
            </a:r>
            <a:br>
              <a:rPr lang="cs-CZ" altLang="cs-CZ" dirty="0"/>
            </a:br>
            <a:r>
              <a:rPr lang="cs-CZ" altLang="cs-CZ" dirty="0"/>
              <a:t>c) Jen když je potřeba</a:t>
            </a:r>
            <a:br>
              <a:rPr lang="cs-CZ" altLang="cs-CZ" dirty="0"/>
            </a:br>
            <a:r>
              <a:rPr lang="cs-CZ" altLang="cs-CZ" dirty="0"/>
              <a:t>d) Často</a:t>
            </a:r>
            <a:br>
              <a:rPr lang="cs-CZ" altLang="cs-CZ" dirty="0"/>
            </a:br>
            <a:r>
              <a:rPr lang="cs-CZ" altLang="cs-CZ" dirty="0"/>
              <a:t>e) Vždy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994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403B0-DB35-4591-80C1-A865DE17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variant odpovědí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1A254-7090-4D17-8DCC-EB23E8679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Likertova</a:t>
            </a:r>
            <a:r>
              <a:rPr lang="cs-CZ" dirty="0"/>
              <a:t> škála</a:t>
            </a:r>
          </a:p>
          <a:p>
            <a:r>
              <a:rPr lang="cs-CZ" dirty="0"/>
              <a:t>Seznam na výběr</a:t>
            </a:r>
          </a:p>
          <a:p>
            <a:r>
              <a:rPr lang="cs-CZ" dirty="0"/>
              <a:t>Položky k seřazení</a:t>
            </a:r>
          </a:p>
          <a:p>
            <a:r>
              <a:rPr lang="cs-CZ" dirty="0"/>
              <a:t>Číselná nebo jiná škála</a:t>
            </a:r>
          </a:p>
          <a:p>
            <a:r>
              <a:rPr lang="cs-CZ" dirty="0"/>
              <a:t>Bipolární škála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807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Otevřené otázky v dotazníku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Výhody a úskalí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 dělat, pokud nedokážu vymyslet varianty odpovědí?</a:t>
            </a:r>
          </a:p>
        </p:txBody>
      </p:sp>
    </p:spTree>
    <p:extLst>
      <p:ext uri="{BB962C8B-B14F-4D97-AF65-F5344CB8AC3E}">
        <p14:creationId xmlns:p14="http://schemas.microsoft.com/office/powerpoint/2010/main" val="2879634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EDCD1-DB3A-46DE-8552-803737FCC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/>
              <a:t>o15 Zaregistroval(a) jste v poslední době nějakou komunikační kampaň</a:t>
            </a:r>
            <a:br>
              <a:rPr lang="cs-CZ" sz="2800" dirty="0"/>
            </a:br>
            <a:r>
              <a:rPr lang="cs-CZ" sz="2800" dirty="0"/>
              <a:t>na českou / slovenskou vysokou školu? Pokud ano, prosím, stručně ji</a:t>
            </a:r>
            <a:br>
              <a:rPr lang="cs-CZ" sz="2800" dirty="0"/>
            </a:br>
            <a:r>
              <a:rPr lang="cs-CZ" sz="2800" dirty="0"/>
              <a:t>popište a uveďte, o jakou vysokou školu se jednalo. Působila na Vás</a:t>
            </a:r>
            <a:br>
              <a:rPr lang="cs-CZ" sz="2800" dirty="0"/>
            </a:br>
            <a:r>
              <a:rPr lang="cs-CZ" sz="2800" dirty="0"/>
              <a:t>spíš pozitivně či negativně? (Výzkum Uchazeči 2017)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1797 odpovědí</a:t>
            </a:r>
          </a:p>
          <a:p>
            <a:r>
              <a:rPr lang="cs-CZ" sz="2800" dirty="0"/>
              <a:t>Ze 78 % odpovědí vyplynulo, že uchazeč/</a:t>
            </a:r>
            <a:r>
              <a:rPr lang="cs-CZ" sz="2800" dirty="0" err="1"/>
              <a:t>ka</a:t>
            </a:r>
            <a:r>
              <a:rPr lang="cs-CZ" sz="2800" dirty="0"/>
              <a:t> nezaregistroval/a kampaň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41453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0457" y="134755"/>
            <a:ext cx="8229600" cy="59480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Příklady odpovědí:</a:t>
            </a:r>
          </a:p>
          <a:p>
            <a:pPr marL="0" indent="0">
              <a:buNone/>
            </a:pPr>
            <a:r>
              <a:rPr lang="cs-CZ" dirty="0"/>
              <a:t>„Rádio“</a:t>
            </a:r>
          </a:p>
          <a:p>
            <a:pPr marL="0" indent="0">
              <a:buNone/>
            </a:pPr>
            <a:r>
              <a:rPr lang="cs-CZ" dirty="0"/>
              <a:t>„Ano“</a:t>
            </a:r>
          </a:p>
          <a:p>
            <a:pPr marL="0" indent="0">
              <a:buNone/>
            </a:pPr>
            <a:r>
              <a:rPr lang="cs-CZ" dirty="0"/>
              <a:t>„Nikam jsem se neregistroval“</a:t>
            </a:r>
          </a:p>
          <a:p>
            <a:pPr marL="0" indent="0">
              <a:buNone/>
            </a:pPr>
            <a:r>
              <a:rPr lang="cs-CZ" dirty="0"/>
              <a:t>„Neúčastnila jsem se“</a:t>
            </a:r>
          </a:p>
          <a:p>
            <a:pPr marL="0" indent="0">
              <a:buNone/>
            </a:pPr>
            <a:r>
              <a:rPr lang="cs-CZ" dirty="0"/>
              <a:t>„Na žádnou komunikační kampaň jsem se nepřihlásila“</a:t>
            </a:r>
          </a:p>
          <a:p>
            <a:pPr marL="0" indent="0">
              <a:buNone/>
            </a:pPr>
            <a:r>
              <a:rPr lang="cs-CZ" dirty="0"/>
              <a:t>„Pozitivně“</a:t>
            </a:r>
          </a:p>
          <a:p>
            <a:pPr marL="0" indent="0">
              <a:buNone/>
            </a:pPr>
            <a:r>
              <a:rPr lang="cs-CZ" dirty="0"/>
              <a:t>„Negativně“</a:t>
            </a:r>
          </a:p>
          <a:p>
            <a:pPr marL="0" indent="0">
              <a:buNone/>
            </a:pPr>
            <a:r>
              <a:rPr lang="cs-CZ" dirty="0"/>
              <a:t>„Je zcela brilantní“</a:t>
            </a:r>
          </a:p>
          <a:p>
            <a:pPr marL="0" indent="0">
              <a:buNone/>
            </a:pPr>
            <a:r>
              <a:rPr lang="cs-CZ" dirty="0"/>
              <a:t>„V rámci kupčení s diplomy, výzkumy“</a:t>
            </a:r>
          </a:p>
          <a:p>
            <a:pPr marL="0" indent="0">
              <a:buNone/>
            </a:pPr>
            <a:r>
              <a:rPr lang="cs-CZ" dirty="0"/>
              <a:t>„VŠ mám vybranou“</a:t>
            </a:r>
          </a:p>
          <a:p>
            <a:pPr marL="0" indent="0">
              <a:buNone/>
            </a:pPr>
            <a:r>
              <a:rPr lang="cs-CZ" dirty="0"/>
              <a:t>„Nesleduji kampaně“ </a:t>
            </a:r>
          </a:p>
          <a:p>
            <a:pPr marL="0" indent="0">
              <a:buNone/>
            </a:pPr>
            <a:r>
              <a:rPr lang="cs-CZ" dirty="0"/>
              <a:t>„Nemám zájem, porovnávat vaši školu s jinou, ani zde prezentovat jinou školu“</a:t>
            </a:r>
          </a:p>
          <a:p>
            <a:pPr marL="0" indent="0">
              <a:buNone/>
            </a:pPr>
            <a:r>
              <a:rPr lang="cs-CZ" dirty="0"/>
              <a:t>„Na to vám </a:t>
            </a:r>
            <a:r>
              <a:rPr lang="cs-CZ" dirty="0" err="1"/>
              <a:t>ščiju</a:t>
            </a:r>
            <a:r>
              <a:rPr lang="cs-CZ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92497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9C10D-2D86-414F-941B-2E612678E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3367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3700" b="1" dirty="0"/>
              <a:t>Váš věk</a:t>
            </a:r>
            <a:endParaRPr lang="cs-CZ" sz="3700" dirty="0"/>
          </a:p>
          <a:p>
            <a:pPr marL="0" indent="0">
              <a:buNone/>
            </a:pPr>
            <a:r>
              <a:rPr lang="cs-CZ" sz="3700" dirty="0"/>
              <a:t>do 30 let 				</a:t>
            </a:r>
          </a:p>
          <a:p>
            <a:pPr marL="0" indent="0">
              <a:buNone/>
            </a:pPr>
            <a:r>
              <a:rPr lang="cs-CZ" sz="3700" dirty="0"/>
              <a:t>30–50 let 		</a:t>
            </a:r>
          </a:p>
          <a:p>
            <a:pPr marL="0" indent="0">
              <a:buNone/>
            </a:pPr>
            <a:r>
              <a:rPr lang="cs-CZ" sz="3700" dirty="0"/>
              <a:t>více než 50 let</a:t>
            </a:r>
          </a:p>
          <a:p>
            <a:pPr marL="0" indent="0">
              <a:buNone/>
            </a:pPr>
            <a:r>
              <a:rPr lang="cs-CZ" sz="3700" b="1" dirty="0"/>
              <a:t>Slyšel/a jste někdy o syndromu vyhoření v souvislosti s Vaší profesí?</a:t>
            </a:r>
            <a:endParaRPr lang="cs-CZ" sz="3700" dirty="0"/>
          </a:p>
          <a:p>
            <a:pPr marL="0" indent="0">
              <a:buNone/>
            </a:pPr>
            <a:r>
              <a:rPr lang="cs-CZ" sz="3700" dirty="0"/>
              <a:t>ANO	</a:t>
            </a:r>
          </a:p>
          <a:p>
            <a:pPr marL="0" indent="0">
              <a:buNone/>
            </a:pPr>
            <a:r>
              <a:rPr lang="cs-CZ" sz="3700" dirty="0"/>
              <a:t>NE </a:t>
            </a:r>
          </a:p>
          <a:p>
            <a:pPr marL="0" indent="0">
              <a:buNone/>
            </a:pPr>
            <a:r>
              <a:rPr lang="cs-CZ" sz="3700" b="1" dirty="0"/>
              <a:t>Ocenil/a byste na vaší škole pravidelné školení o prevenci syndromu vyhoření?</a:t>
            </a:r>
            <a:endParaRPr lang="cs-CZ" sz="3700" dirty="0"/>
          </a:p>
          <a:p>
            <a:pPr marL="0" indent="0">
              <a:buNone/>
            </a:pPr>
            <a:r>
              <a:rPr lang="cs-CZ" sz="3700" dirty="0"/>
              <a:t>spíše ano	</a:t>
            </a:r>
          </a:p>
          <a:p>
            <a:pPr marL="0" indent="0">
              <a:buNone/>
            </a:pPr>
            <a:r>
              <a:rPr lang="cs-CZ" sz="3700" dirty="0"/>
              <a:t>spíše ne</a:t>
            </a:r>
          </a:p>
          <a:p>
            <a:pPr marL="0" indent="0">
              <a:buNone/>
            </a:pPr>
            <a:r>
              <a:rPr lang="cs-CZ" sz="3700" b="1" dirty="0"/>
              <a:t>Jakou prevenci syndromu vyhoření upřednostňujete?</a:t>
            </a:r>
            <a:endParaRPr lang="cs-CZ" sz="3700" dirty="0"/>
          </a:p>
          <a:p>
            <a:pPr marL="0" indent="0">
              <a:buNone/>
            </a:pPr>
            <a:r>
              <a:rPr lang="cs-CZ" sz="3700" dirty="0"/>
              <a:t>relaxace v přírodě		</a:t>
            </a:r>
          </a:p>
          <a:p>
            <a:pPr marL="0" indent="0">
              <a:buNone/>
            </a:pPr>
            <a:r>
              <a:rPr lang="cs-CZ" sz="3700" dirty="0"/>
              <a:t>sport		</a:t>
            </a:r>
          </a:p>
          <a:p>
            <a:pPr marL="0" indent="0">
              <a:buNone/>
            </a:pPr>
            <a:r>
              <a:rPr lang="cs-CZ" sz="3700" dirty="0"/>
              <a:t>rodina a přátelé	</a:t>
            </a:r>
          </a:p>
          <a:p>
            <a:pPr marL="0" indent="0">
              <a:buNone/>
            </a:pPr>
            <a:r>
              <a:rPr lang="cs-CZ" sz="3700" dirty="0"/>
              <a:t>četba</a:t>
            </a:r>
          </a:p>
          <a:p>
            <a:pPr marL="0" indent="0">
              <a:buNone/>
            </a:pPr>
            <a:r>
              <a:rPr lang="cs-CZ" sz="3700" dirty="0"/>
              <a:t>vzdělávání 		</a:t>
            </a:r>
          </a:p>
          <a:p>
            <a:pPr marL="0" indent="0">
              <a:buNone/>
            </a:pPr>
            <a:r>
              <a:rPr lang="cs-CZ" sz="3700" dirty="0"/>
              <a:t>jiné (uveďte) _____________________________________</a:t>
            </a:r>
          </a:p>
          <a:p>
            <a:pPr marL="0" indent="0">
              <a:buNone/>
            </a:pPr>
            <a:r>
              <a:rPr lang="cs-CZ" sz="3700" b="1" dirty="0"/>
              <a:t>Vnímáte svoji osobnost jako dostatečně kvalifikovanou pro svoji profesi (</a:t>
            </a:r>
            <a:r>
              <a:rPr lang="en-AU" sz="3700" b="1" dirty="0"/>
              <a:t>self–efficacy</a:t>
            </a:r>
            <a:r>
              <a:rPr lang="cs-CZ" sz="3700" b="1" dirty="0"/>
              <a:t>)?</a:t>
            </a:r>
            <a:endParaRPr lang="cs-CZ" sz="3700" dirty="0"/>
          </a:p>
          <a:p>
            <a:pPr marL="0" indent="0">
              <a:buNone/>
            </a:pPr>
            <a:r>
              <a:rPr lang="cs-CZ" sz="3700" dirty="0"/>
              <a:t>svoji pozici zvládám s přehledem 		</a:t>
            </a:r>
          </a:p>
          <a:p>
            <a:pPr marL="0" indent="0">
              <a:buNone/>
            </a:pPr>
            <a:r>
              <a:rPr lang="cs-CZ" sz="3700" dirty="0"/>
              <a:t>svoji pozici zvládám</a:t>
            </a:r>
          </a:p>
          <a:p>
            <a:pPr marL="0" indent="0">
              <a:buNone/>
            </a:pPr>
            <a:r>
              <a:rPr lang="cs-CZ" sz="3700" dirty="0"/>
              <a:t>svoji pozici nezvládám, ale snažím se 	</a:t>
            </a:r>
          </a:p>
          <a:p>
            <a:pPr marL="0" indent="0">
              <a:buNone/>
            </a:pPr>
            <a:r>
              <a:rPr lang="cs-CZ" sz="3700" dirty="0"/>
              <a:t> nestačím na svou práci, vzdávám se</a:t>
            </a:r>
          </a:p>
          <a:p>
            <a:pPr marL="0" indent="0">
              <a:buNone/>
            </a:pPr>
            <a:r>
              <a:rPr lang="cs-CZ" sz="3700" b="1" dirty="0"/>
              <a:t>Vztahy na pracovišti:</a:t>
            </a:r>
            <a:endParaRPr lang="cs-CZ" sz="3700" dirty="0"/>
          </a:p>
          <a:p>
            <a:pPr marL="0" indent="0">
              <a:buNone/>
            </a:pPr>
            <a:r>
              <a:rPr lang="cs-CZ" sz="3700" dirty="0"/>
              <a:t>na pracovišti máme výborný kolektiv		</a:t>
            </a:r>
          </a:p>
          <a:p>
            <a:pPr marL="0" indent="0">
              <a:buNone/>
            </a:pPr>
            <a:r>
              <a:rPr lang="cs-CZ" sz="3700" dirty="0"/>
              <a:t>na pracovišti máme dusno</a:t>
            </a:r>
          </a:p>
          <a:p>
            <a:pPr marL="0" indent="0">
              <a:buNone/>
            </a:pPr>
            <a:r>
              <a:rPr lang="cs-CZ" sz="3700" dirty="0"/>
              <a:t>kolektiv neřeším, jdu si raději po svém</a:t>
            </a:r>
          </a:p>
          <a:p>
            <a:pPr marL="0" indent="0">
              <a:buNone/>
            </a:pPr>
            <a:r>
              <a:rPr lang="cs-CZ" sz="3700" b="1" dirty="0"/>
              <a:t>Vztahy se studenty:</a:t>
            </a:r>
            <a:endParaRPr lang="cs-CZ" sz="3700" dirty="0"/>
          </a:p>
          <a:p>
            <a:pPr marL="0" indent="0">
              <a:buNone/>
            </a:pPr>
            <a:r>
              <a:rPr lang="cs-CZ" sz="3700" dirty="0"/>
              <a:t>studenti mne respektují a já respektuji je	</a:t>
            </a:r>
          </a:p>
          <a:p>
            <a:pPr marL="0" indent="0">
              <a:buNone/>
            </a:pPr>
            <a:r>
              <a:rPr lang="cs-CZ" sz="3700" dirty="0"/>
              <a:t>studenti mne nerespektují i přestože se snažím</a:t>
            </a:r>
          </a:p>
          <a:p>
            <a:pPr marL="0" indent="0">
              <a:buNone/>
            </a:pPr>
            <a:r>
              <a:rPr lang="cs-CZ" sz="3700" dirty="0"/>
              <a:t>můj přístup ke studentům je lhostejný 		</a:t>
            </a:r>
          </a:p>
          <a:p>
            <a:pPr marL="0" indent="0">
              <a:buNone/>
            </a:pPr>
            <a:r>
              <a:rPr lang="cs-CZ" sz="3700" dirty="0"/>
              <a:t>studenti mne rozčilují</a:t>
            </a:r>
          </a:p>
          <a:p>
            <a:pPr marL="0" indent="0">
              <a:buNone/>
            </a:pPr>
            <a:r>
              <a:rPr lang="cs-CZ" sz="3700" b="1" dirty="0"/>
              <a:t>Do jaké míry jste spokojeni se svým finančním ohodnocením?</a:t>
            </a:r>
            <a:endParaRPr lang="cs-CZ" sz="3700" dirty="0"/>
          </a:p>
          <a:p>
            <a:pPr marL="0" indent="0">
              <a:buNone/>
            </a:pPr>
            <a:r>
              <a:rPr lang="cs-CZ" sz="3700" dirty="0"/>
              <a:t>se svým platem jsem spokojen/á 		</a:t>
            </a:r>
          </a:p>
          <a:p>
            <a:pPr marL="0" indent="0">
              <a:buNone/>
            </a:pPr>
            <a:r>
              <a:rPr lang="cs-CZ" sz="3700" dirty="0"/>
              <a:t>se svým platem nejsem spokojen/á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763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FBCF8C-1A7D-4E59-A0E8-86476FFC1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/>
              <a:t>Ocenil/a byste na vaší škole pravidelné školení o prevenci syndromu vyhoření?</a:t>
            </a:r>
          </a:p>
          <a:p>
            <a:pPr marL="0" indent="0">
              <a:buNone/>
            </a:pPr>
            <a:r>
              <a:rPr lang="cs-CZ" dirty="0"/>
              <a:t>a) souhlasím</a:t>
            </a:r>
          </a:p>
          <a:p>
            <a:pPr marL="0" indent="0">
              <a:buNone/>
            </a:pPr>
            <a:r>
              <a:rPr lang="cs-CZ" dirty="0"/>
              <a:t>b) spíše souhlasím</a:t>
            </a:r>
          </a:p>
          <a:p>
            <a:pPr marL="0" indent="0">
              <a:buNone/>
            </a:pPr>
            <a:r>
              <a:rPr lang="cs-CZ" dirty="0"/>
              <a:t>c) tak napůl</a:t>
            </a:r>
          </a:p>
          <a:p>
            <a:pPr marL="0" indent="0">
              <a:buNone/>
            </a:pPr>
            <a:r>
              <a:rPr lang="cs-CZ" dirty="0"/>
              <a:t>d) spíše nesouhlasím</a:t>
            </a:r>
          </a:p>
          <a:p>
            <a:pPr marL="0" indent="0">
              <a:buNone/>
            </a:pPr>
            <a:r>
              <a:rPr lang="cs-CZ" dirty="0"/>
              <a:t>e) nesouhlasím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Máte povědomí o možných způsobech prevence syndromu vyhoření?</a:t>
            </a:r>
          </a:p>
          <a:p>
            <a:pPr marL="0" indent="0">
              <a:buNone/>
            </a:pPr>
            <a:r>
              <a:rPr lang="cs-CZ" dirty="0"/>
              <a:t>a) ano, znám způsoby prevence syndromu vyhoření</a:t>
            </a:r>
          </a:p>
          <a:p>
            <a:pPr marL="0" indent="0">
              <a:buNone/>
            </a:pPr>
            <a:r>
              <a:rPr lang="cs-CZ" dirty="0"/>
              <a:t>b) spíše znám způsoby prevence syndromu vyhoření</a:t>
            </a:r>
          </a:p>
          <a:p>
            <a:pPr marL="0" indent="0">
              <a:buNone/>
            </a:pPr>
            <a:r>
              <a:rPr lang="cs-CZ" dirty="0"/>
              <a:t>c) tak napůl</a:t>
            </a:r>
          </a:p>
          <a:p>
            <a:pPr marL="0" indent="0">
              <a:buNone/>
            </a:pPr>
            <a:r>
              <a:rPr lang="cs-CZ" dirty="0"/>
              <a:t>d) spíše neznám způsoby prevence syndromu vyhoření</a:t>
            </a:r>
          </a:p>
          <a:p>
            <a:pPr marL="0" indent="0">
              <a:buNone/>
            </a:pPr>
            <a:r>
              <a:rPr lang="cs-CZ" dirty="0"/>
              <a:t>e) ne, neznám způsoby prevence syndromu vyhoření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Jakou prevenci syndromu vyhoření upřednostňujete?</a:t>
            </a:r>
          </a:p>
          <a:p>
            <a:pPr marL="0" indent="0">
              <a:buNone/>
            </a:pPr>
            <a:r>
              <a:rPr lang="cs-CZ" dirty="0"/>
              <a:t>(Vyberte jednu odpověď, která je Vám nejbližší)</a:t>
            </a:r>
          </a:p>
          <a:p>
            <a:pPr marL="0" indent="0">
              <a:buNone/>
            </a:pPr>
            <a:r>
              <a:rPr lang="cs-CZ" dirty="0"/>
              <a:t>a) relaxace v přírodě</a:t>
            </a:r>
          </a:p>
          <a:p>
            <a:pPr marL="0" indent="0">
              <a:buNone/>
            </a:pPr>
            <a:r>
              <a:rPr lang="cs-CZ" dirty="0"/>
              <a:t>b) sport</a:t>
            </a:r>
          </a:p>
          <a:p>
            <a:pPr marL="0" indent="0">
              <a:buNone/>
            </a:pPr>
            <a:r>
              <a:rPr lang="cs-CZ" dirty="0"/>
              <a:t>c) rodina a přátelé</a:t>
            </a:r>
          </a:p>
          <a:p>
            <a:pPr marL="0" indent="0">
              <a:buNone/>
            </a:pPr>
            <a:r>
              <a:rPr lang="cs-CZ" dirty="0"/>
              <a:t>d) četba</a:t>
            </a:r>
          </a:p>
          <a:p>
            <a:pPr marL="0" indent="0">
              <a:buNone/>
            </a:pPr>
            <a:r>
              <a:rPr lang="cs-CZ" dirty="0"/>
              <a:t>e) vzdělávání</a:t>
            </a:r>
          </a:p>
          <a:p>
            <a:pPr marL="0" indent="0">
              <a:buNone/>
            </a:pPr>
            <a:r>
              <a:rPr lang="cs-CZ" dirty="0"/>
              <a:t>f) jiné (uveďte) _____________________________________</a:t>
            </a:r>
          </a:p>
          <a:p>
            <a:pPr marL="0" indent="0">
              <a:buNone/>
            </a:pPr>
            <a:r>
              <a:rPr lang="cs-CZ" dirty="0"/>
              <a:t>g) nepraktikuji žádné způsoby prevence syndromu vyhoření</a:t>
            </a:r>
          </a:p>
        </p:txBody>
      </p:sp>
    </p:spTree>
    <p:extLst>
      <p:ext uri="{BB962C8B-B14F-4D97-AF65-F5344CB8AC3E}">
        <p14:creationId xmlns:p14="http://schemas.microsoft.com/office/powerpoint/2010/main" val="188067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BBA41-68D6-4761-B2DA-BE48792DC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kvantitativního výzkumu</a:t>
            </a:r>
          </a:p>
        </p:txBody>
      </p:sp>
    </p:spTree>
    <p:extLst>
      <p:ext uri="{BB962C8B-B14F-4D97-AF65-F5344CB8AC3E}">
        <p14:creationId xmlns:p14="http://schemas.microsoft.com/office/powerpoint/2010/main" val="248887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 jako základní nástroj kvantitativního výzkumu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782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400" dirty="0"/>
              <a:t>Čím větší kontakt mají lidé s osobami s postižením, tím pozitivnější k nim mají postoj.</a:t>
            </a:r>
          </a:p>
          <a:p>
            <a:pPr marL="0" indent="0">
              <a:buNone/>
            </a:pPr>
            <a:r>
              <a:rPr lang="cs-CZ" sz="2400" dirty="0"/>
              <a:t>Věk učitelů ovlivňuje jejich postoje k inkluzi.</a:t>
            </a:r>
          </a:p>
          <a:p>
            <a:pPr marL="0" indent="0">
              <a:buNone/>
            </a:pPr>
            <a:r>
              <a:rPr lang="cs-CZ" sz="2400" dirty="0"/>
              <a:t>V současných příručkách pro rodiče je více prvků liberální výchovy než v příručkách starších.</a:t>
            </a:r>
          </a:p>
          <a:p>
            <a:pPr marL="0" indent="0">
              <a:buNone/>
            </a:pPr>
            <a:r>
              <a:rPr lang="cs-CZ" sz="2400" dirty="0"/>
              <a:t>Zvýší-li učitel počet pochval, výuka bude efektivnější.</a:t>
            </a:r>
          </a:p>
          <a:p>
            <a:pPr marL="0" indent="0">
              <a:buNone/>
            </a:pPr>
            <a:r>
              <a:rPr lang="cs-CZ" altLang="cs-CZ" sz="2400" dirty="0"/>
              <a:t>Sociální status rodiny ovlivňuje školní úspěšnost potomků</a:t>
            </a:r>
          </a:p>
          <a:p>
            <a:pPr marL="0" indent="0">
              <a:buNone/>
            </a:pPr>
            <a:r>
              <a:rPr lang="cs-CZ" sz="2400" dirty="0"/>
              <a:t>Sledování programů s násilným obsahem zvyšuje agresivitu u dětí.</a:t>
            </a:r>
          </a:p>
          <a:p>
            <a:pPr marL="0" indent="0">
              <a:buNone/>
            </a:pPr>
            <a:r>
              <a:rPr lang="cs-CZ" sz="2400" dirty="0"/>
              <a:t>Pohádky rozvíjejí obrazotvornost dětí.</a:t>
            </a:r>
          </a:p>
          <a:p>
            <a:pPr marL="0" indent="0">
              <a:buNone/>
            </a:pPr>
            <a:r>
              <a:rPr lang="cs-CZ" sz="2400" dirty="0"/>
              <a:t>Dívky jsou v učebnicích prvouky zobrazovány stereotypněji než chlapci.</a:t>
            </a:r>
          </a:p>
          <a:p>
            <a:pPr marL="0" indent="0">
              <a:buNone/>
            </a:pPr>
            <a:r>
              <a:rPr lang="cs-CZ" sz="2400" dirty="0"/>
              <a:t>Čím je společnost frustrovanější, tím je také krvelačnější.</a:t>
            </a:r>
          </a:p>
          <a:p>
            <a:pPr marL="0" indent="0">
              <a:buNone/>
            </a:pPr>
            <a:r>
              <a:rPr lang="cs-CZ" sz="2400" dirty="0"/>
              <a:t>Děti žijící po rozvodu rodičů ve střídavé péči jsou v životě úspěšnější než děti žijící po rozvodu převážně s jedním rodičem.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991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Hypotéza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2800" dirty="0"/>
              <a:t>Hypotéza je </a:t>
            </a:r>
            <a:r>
              <a:rPr lang="cs-CZ" altLang="cs-CZ" sz="2800" b="1" dirty="0"/>
              <a:t>ověřitelný výrok o vztazích mezi dvěma jevy</a:t>
            </a:r>
            <a:r>
              <a:rPr lang="cs-CZ" altLang="cs-CZ" sz="2800" dirty="0"/>
              <a:t> </a:t>
            </a:r>
          </a:p>
          <a:p>
            <a:pPr eaLnBrk="1" hangingPunct="1">
              <a:buFontTx/>
              <a:buNone/>
            </a:pPr>
            <a:endParaRPr lang="cs-CZ" altLang="cs-CZ" sz="2800" dirty="0"/>
          </a:p>
          <a:p>
            <a:pPr eaLnBrk="1" hangingPunct="1">
              <a:buFontTx/>
              <a:buNone/>
            </a:pPr>
            <a:r>
              <a:rPr lang="cs-CZ" altLang="cs-CZ" sz="2800" dirty="0"/>
              <a:t>Pravidla pro tvorbu hypotéz</a:t>
            </a:r>
          </a:p>
          <a:p>
            <a:pPr eaLnBrk="1" hangingPunct="1"/>
            <a:r>
              <a:rPr lang="cs-CZ" altLang="cs-CZ" sz="2400" dirty="0"/>
              <a:t>Je oznamovací, jednoznačně formulovanou větou</a:t>
            </a:r>
          </a:p>
          <a:p>
            <a:pPr eaLnBrk="1" hangingPunct="1"/>
            <a:r>
              <a:rPr lang="cs-CZ" altLang="cs-CZ" sz="2400" dirty="0"/>
              <a:t>Obsahuje závislou a nezávislou proměnnou</a:t>
            </a:r>
          </a:p>
          <a:p>
            <a:pPr eaLnBrk="1" hangingPunct="1"/>
            <a:r>
              <a:rPr lang="cs-CZ" altLang="cs-CZ" sz="2400" dirty="0"/>
              <a:t>Víme, proč ji chceme ověřovat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23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Časté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970467"/>
            <a:ext cx="8229600" cy="4155695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dirty="0"/>
              <a:t>1. </a:t>
            </a:r>
            <a:r>
              <a:rPr lang="cs-CZ" sz="2400" u="sng" dirty="0"/>
              <a:t>Hypotéza není výrokem o vztazích mezi dvěma jevy</a:t>
            </a:r>
          </a:p>
          <a:p>
            <a:pPr marL="0" indent="0">
              <a:buNone/>
              <a:defRPr/>
            </a:pPr>
            <a:r>
              <a:rPr lang="cs-CZ" sz="1800" dirty="0"/>
              <a:t>Znalost pojmu kyberšikana je mezi dětmi velmi nízká.</a:t>
            </a:r>
          </a:p>
          <a:p>
            <a:pPr marL="0" indent="0">
              <a:buNone/>
              <a:defRPr/>
            </a:pPr>
            <a:r>
              <a:rPr lang="cs-CZ" sz="1800" dirty="0"/>
              <a:t>Metodický materiál rozšíří teoretickou základnu učitelů odborného předmětu a stane se účelnou a vítanou pomůckou při praktické výuce žáků.</a:t>
            </a:r>
          </a:p>
          <a:p>
            <a:pPr>
              <a:buFontTx/>
              <a:buNone/>
              <a:defRPr/>
            </a:pPr>
            <a:r>
              <a:rPr lang="cs-CZ" dirty="0"/>
              <a:t>2.</a:t>
            </a:r>
            <a:r>
              <a:rPr lang="cs-CZ" sz="1800" dirty="0"/>
              <a:t> </a:t>
            </a:r>
            <a:r>
              <a:rPr lang="cs-CZ" sz="2400" u="sng" dirty="0"/>
              <a:t>Hypotéza není ověřitelným výrokem </a:t>
            </a:r>
          </a:p>
          <a:p>
            <a:pPr marL="0" lvl="1" indent="0">
              <a:buNone/>
              <a:defRPr/>
            </a:pPr>
            <a:endParaRPr lang="cs-CZ" dirty="0"/>
          </a:p>
          <a:p>
            <a:pPr marL="0" lvl="1" indent="0">
              <a:buNone/>
              <a:defRPr/>
            </a:pPr>
            <a:r>
              <a:rPr lang="cs-CZ" dirty="0"/>
              <a:t>Čím více bude doba pokrokovější (ekonomicky), tím méně bude lidí věřících.</a:t>
            </a:r>
          </a:p>
          <a:p>
            <a:pPr marL="0" lvl="1" indent="0">
              <a:buNone/>
              <a:defRPr/>
            </a:pPr>
            <a:r>
              <a:rPr lang="cs-CZ" sz="1600" dirty="0"/>
              <a:t>Žáci se chovají čím dál hůř.</a:t>
            </a:r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1445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919288" y="260351"/>
            <a:ext cx="8229600" cy="936625"/>
          </a:xfrm>
        </p:spPr>
        <p:txBody>
          <a:bodyPr/>
          <a:lstStyle/>
          <a:p>
            <a:r>
              <a:rPr lang="cs-CZ" altLang="cs-CZ"/>
              <a:t>Časté chyby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700011"/>
            <a:ext cx="8229600" cy="4426152"/>
          </a:xfrm>
        </p:spPr>
        <p:txBody>
          <a:bodyPr/>
          <a:lstStyle/>
          <a:p>
            <a:pPr>
              <a:buFontTx/>
              <a:buAutoNum type="arabicPeriod" startAt="3"/>
            </a:pPr>
            <a:r>
              <a:rPr lang="cs-CZ" altLang="cs-CZ" u="sng" dirty="0"/>
              <a:t>Odhadujeme výsledky výzkumu</a:t>
            </a:r>
          </a:p>
          <a:p>
            <a:pPr>
              <a:buFontTx/>
              <a:buNone/>
            </a:pPr>
            <a:r>
              <a:rPr lang="cs-CZ" altLang="cs-CZ" sz="1800" dirty="0"/>
              <a:t>S drogami se již na ZŠ setkalo více než 70 procent žáků.</a:t>
            </a:r>
          </a:p>
          <a:p>
            <a:pPr>
              <a:buFontTx/>
              <a:buNone/>
            </a:pPr>
            <a:r>
              <a:rPr lang="cs-CZ" altLang="cs-CZ" dirty="0"/>
              <a:t>4. </a:t>
            </a:r>
            <a:r>
              <a:rPr lang="cs-CZ" altLang="cs-CZ" u="sng" dirty="0"/>
              <a:t>Snažíme se vysvětlit výsledky výzkumu</a:t>
            </a:r>
          </a:p>
          <a:p>
            <a:pPr>
              <a:buFontTx/>
              <a:buNone/>
            </a:pPr>
            <a:r>
              <a:rPr lang="cs-CZ" altLang="cs-CZ" sz="1800" dirty="0"/>
              <a:t>Žáci s postižením neužívají drogy příliš často, protože nemají šanci se k nim dostat.</a:t>
            </a:r>
          </a:p>
          <a:p>
            <a:pPr>
              <a:buFontTx/>
              <a:buNone/>
            </a:pPr>
            <a:r>
              <a:rPr lang="cs-CZ" altLang="cs-CZ" u="sng" dirty="0"/>
              <a:t>5. Samozřejmé tvrzení</a:t>
            </a:r>
          </a:p>
          <a:p>
            <a:pPr>
              <a:buFontTx/>
              <a:buNone/>
            </a:pPr>
            <a:r>
              <a:rPr lang="cs-CZ" altLang="cs-CZ" sz="1800" dirty="0"/>
              <a:t>Studenti prvního ročníku medicíny mají méně informací o lupénce než studenti pátého ročníku.</a:t>
            </a:r>
          </a:p>
          <a:p>
            <a:pPr>
              <a:buFontTx/>
              <a:buNone/>
            </a:pPr>
            <a:r>
              <a:rPr lang="cs-CZ" altLang="cs-CZ" sz="1800" dirty="0"/>
              <a:t>Čím více času tráví matka ve společnosti lidí, tím méně trpí sociální deprivací.</a:t>
            </a:r>
          </a:p>
        </p:txBody>
      </p:sp>
    </p:spTree>
    <p:extLst>
      <p:ext uri="{BB962C8B-B14F-4D97-AF65-F5344CB8AC3E}">
        <p14:creationId xmlns:p14="http://schemas.microsoft.com/office/powerpoint/2010/main" val="57533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555560"/>
          </a:xfrm>
        </p:spPr>
        <p:txBody>
          <a:bodyPr/>
          <a:lstStyle/>
          <a:p>
            <a:r>
              <a:rPr lang="cs-CZ" dirty="0"/>
              <a:t>Máme hypotézu/y, a co dál?</a:t>
            </a:r>
            <a:br>
              <a:rPr lang="cs-CZ" dirty="0"/>
            </a:br>
            <a:r>
              <a:rPr lang="cs-CZ" dirty="0"/>
              <a:t>OPERACIONALIZACE</a:t>
            </a:r>
          </a:p>
        </p:txBody>
      </p:sp>
    </p:spTree>
    <p:extLst>
      <p:ext uri="{BB962C8B-B14F-4D97-AF65-F5344CB8AC3E}">
        <p14:creationId xmlns:p14="http://schemas.microsoft.com/office/powerpoint/2010/main" val="1851260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8" t="23862" r="24914" b="48414"/>
          <a:stretch/>
        </p:blipFill>
        <p:spPr bwMode="auto">
          <a:xfrm>
            <a:off x="1889804" y="1983084"/>
            <a:ext cx="8795724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Toto je podpůrný vizuální materiál pro přednášku, nikoli její vyčerpávající záznam!</a:t>
            </a:r>
          </a:p>
        </p:txBody>
      </p:sp>
    </p:spTree>
    <p:extLst>
      <p:ext uri="{BB962C8B-B14F-4D97-AF65-F5344CB8AC3E}">
        <p14:creationId xmlns:p14="http://schemas.microsoft.com/office/powerpoint/2010/main" val="1219637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214</TotalTime>
  <Words>1572</Words>
  <Application>Microsoft Office PowerPoint</Application>
  <PresentationFormat>Širokoúhlá obrazovka</PresentationFormat>
  <Paragraphs>244</Paragraphs>
  <Slides>28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Bookman Old Style</vt:lpstr>
      <vt:lpstr>Calibri</vt:lpstr>
      <vt:lpstr>Century Gothic</vt:lpstr>
      <vt:lpstr>Wingdings</vt:lpstr>
      <vt:lpstr>Dřevo</vt:lpstr>
      <vt:lpstr>Metodologie 2 KVANTITATIVNÍ VÝZKUM </vt:lpstr>
      <vt:lpstr>Kvantitativní vs. Kvalitativní výzkum</vt:lpstr>
      <vt:lpstr>Fáze kvantitativního výzkumu</vt:lpstr>
      <vt:lpstr>Hypotéza jako základní nástroj kvantitativního výzkumu</vt:lpstr>
      <vt:lpstr>Hypotéza</vt:lpstr>
      <vt:lpstr>Časté chyby</vt:lpstr>
      <vt:lpstr>Časté chyby</vt:lpstr>
      <vt:lpstr>Máme hypotézu/y, a co dál? OPERACIONALIZACE</vt:lpstr>
      <vt:lpstr>Prezentace aplikace PowerPoint</vt:lpstr>
      <vt:lpstr>Musí být v každém kvantitativním výzkumu hypotézy?</vt:lpstr>
      <vt:lpstr>Populace x vzorek  Základní soubor x výběrový soubor</vt:lpstr>
      <vt:lpstr>Typy výběru vzorku</vt:lpstr>
      <vt:lpstr>Techniky sběru dat v kvantitativním výzkumu</vt:lpstr>
      <vt:lpstr>Pomůže nám experiment?</vt:lpstr>
      <vt:lpstr>Klasický experiment</vt:lpstr>
      <vt:lpstr>Pozorování</vt:lpstr>
      <vt:lpstr>Př. Flandersův systém na pozorování komunikace ve třídě</vt:lpstr>
      <vt:lpstr>Dotazník</vt:lpstr>
      <vt:lpstr>Dotazník</vt:lpstr>
      <vt:lpstr>Formulace otázek</vt:lpstr>
      <vt:lpstr>Příklad výzkumu mezi občany, realizovaného Magistrátem města Brna </vt:lpstr>
      <vt:lpstr>Formulace variant odpovědí</vt:lpstr>
      <vt:lpstr>Typy variant odpovědí</vt:lpstr>
      <vt:lpstr>Otevřené otázky v dotazníku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2 Lekce 3</dc:title>
  <dc:creator>Solárová</dc:creator>
  <cp:lastModifiedBy>Lenka Slepičková</cp:lastModifiedBy>
  <cp:revision>12</cp:revision>
  <dcterms:created xsi:type="dcterms:W3CDTF">2018-10-22T18:32:04Z</dcterms:created>
  <dcterms:modified xsi:type="dcterms:W3CDTF">2019-12-06T22:28:22Z</dcterms:modified>
</cp:coreProperties>
</file>