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8" r:id="rId3"/>
    <p:sldId id="331" r:id="rId4"/>
    <p:sldId id="332" r:id="rId5"/>
    <p:sldId id="276" r:id="rId6"/>
    <p:sldId id="277" r:id="rId7"/>
    <p:sldId id="279" r:id="rId8"/>
    <p:sldId id="280" r:id="rId9"/>
    <p:sldId id="281" r:id="rId10"/>
    <p:sldId id="282" r:id="rId11"/>
    <p:sldId id="286" r:id="rId12"/>
    <p:sldId id="287" r:id="rId13"/>
    <p:sldId id="288" r:id="rId14"/>
    <p:sldId id="291" r:id="rId15"/>
    <p:sldId id="324" r:id="rId16"/>
    <p:sldId id="325" r:id="rId17"/>
    <p:sldId id="326" r:id="rId18"/>
    <p:sldId id="327" r:id="rId19"/>
    <p:sldId id="328" r:id="rId20"/>
    <p:sldId id="329" r:id="rId21"/>
    <p:sldId id="330" r:id="rId22"/>
    <p:sldId id="301" r:id="rId23"/>
    <p:sldId id="302" r:id="rId24"/>
    <p:sldId id="305" r:id="rId25"/>
    <p:sldId id="312" r:id="rId26"/>
    <p:sldId id="318" r:id="rId27"/>
    <p:sldId id="333" r:id="rId28"/>
    <p:sldId id="334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76EB9D5-7E1A-4433-8B21-2237CC26FA2C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EC2AB55-62C0-407E-B706-C907B44B0BFC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C423185-9573-406A-8068-0AB4F2335019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63486" y="2565918"/>
            <a:ext cx="8866808" cy="877078"/>
          </a:xfrm>
        </p:spPr>
        <p:txBody>
          <a:bodyPr/>
          <a:lstStyle/>
          <a:p>
            <a:r>
              <a:rPr lang="cs-CZ" dirty="0" smtClean="0"/>
              <a:t>Poruchy plynulosti řeči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62100" y="3694922"/>
            <a:ext cx="9070848" cy="1763486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2595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600" b="1" dirty="0" smtClean="0"/>
              <a:t>Diagnostika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endParaRPr lang="cs-CZ" altLang="cs-CZ" dirty="0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970384" y="1341438"/>
            <a:ext cx="9088017" cy="45704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sz="24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analýza symptomů </a:t>
            </a:r>
            <a:r>
              <a:rPr lang="cs-CZ" altLang="cs-CZ" sz="2400" dirty="0" smtClean="0"/>
              <a:t>v daných oblastech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sledování </a:t>
            </a:r>
            <a:r>
              <a:rPr lang="cs-CZ" altLang="cs-CZ" sz="2400" dirty="0"/>
              <a:t>okolností souvisejících se vznikem koktavosti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postoj </a:t>
            </a:r>
            <a:r>
              <a:rPr lang="cs-CZ" altLang="cs-CZ" sz="2400" dirty="0"/>
              <a:t>ke komunikaci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zohlednit </a:t>
            </a:r>
            <a:r>
              <a:rPr lang="cs-CZ" altLang="cs-CZ" sz="2400" dirty="0"/>
              <a:t>věk vyšetřované </a:t>
            </a:r>
            <a:r>
              <a:rPr lang="cs-CZ" altLang="cs-CZ" sz="2400" dirty="0" smtClean="0"/>
              <a:t>osoby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týmová interdisciplinární spolupráce – foniatr, neurolog, psychiatr, logoped, </a:t>
            </a:r>
            <a:r>
              <a:rPr lang="cs-CZ" altLang="cs-CZ" sz="2400" dirty="0" smtClean="0"/>
              <a:t>psycholog</a:t>
            </a:r>
          </a:p>
          <a:p>
            <a:pPr>
              <a:lnSpc>
                <a:spcPct val="90000"/>
              </a:lnSpc>
            </a:pPr>
            <a:endParaRPr lang="cs-CZ" altLang="cs-CZ" sz="2400" dirty="0"/>
          </a:p>
          <a:p>
            <a:pPr>
              <a:lnSpc>
                <a:spcPct val="90000"/>
              </a:lnSpc>
            </a:pPr>
            <a:endParaRPr lang="cs-CZ" altLang="cs-CZ" sz="2400" dirty="0" smtClean="0"/>
          </a:p>
          <a:p>
            <a:pPr>
              <a:lnSpc>
                <a:spcPct val="90000"/>
              </a:lnSpc>
            </a:pPr>
            <a:r>
              <a:rPr lang="cs-CZ" altLang="cs-CZ" sz="2400" dirty="0" smtClean="0"/>
              <a:t>Spolupráce se školou – dotazníky pro učitele </a:t>
            </a:r>
            <a:endParaRPr lang="cs-CZ" altLang="cs-CZ" sz="2400" dirty="0"/>
          </a:p>
          <a:p>
            <a:pPr eaLnBrk="1" hangingPunct="1">
              <a:lnSpc>
                <a:spcPct val="90000"/>
              </a:lnSpc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918763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dirty="0" smtClean="0"/>
              <a:t>Psychická tenze</a:t>
            </a:r>
            <a:br>
              <a:rPr lang="cs-CZ" altLang="cs-CZ" sz="3200" b="1" dirty="0" smtClean="0"/>
            </a:br>
            <a:r>
              <a:rPr lang="cs-CZ" altLang="cs-CZ" sz="3200" b="1" dirty="0" smtClean="0"/>
              <a:t>dotazník pro rodiče/učitele – </a:t>
            </a:r>
            <a:r>
              <a:rPr lang="cs-CZ" altLang="cs-CZ" sz="3200" b="1" i="1" dirty="0" smtClean="0"/>
              <a:t>pro ilustraci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SITUACE </a:t>
            </a:r>
          </a:p>
          <a:p>
            <a:pPr eaLnBrk="1" hangingPunct="1"/>
            <a:r>
              <a:rPr lang="cs-CZ" altLang="cs-CZ" smtClean="0"/>
              <a:t>Situace, kdy je projev dítěte nejčastěji neplynulý</a:t>
            </a:r>
          </a:p>
          <a:p>
            <a:pPr eaLnBrk="1" hangingPunct="1"/>
            <a:r>
              <a:rPr lang="cs-CZ" altLang="cs-CZ" smtClean="0"/>
              <a:t>Vyhýbání se situacím</a:t>
            </a:r>
          </a:p>
          <a:p>
            <a:pPr eaLnBrk="1" hangingPunct="1"/>
            <a:r>
              <a:rPr lang="cs-CZ" altLang="cs-CZ" smtClean="0"/>
              <a:t>Porovnání řečového výkonu v domácím a školním prostředí</a:t>
            </a:r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629866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b="1" dirty="0" smtClean="0"/>
              <a:t>Psychická tenze</a:t>
            </a:r>
            <a:br>
              <a:rPr lang="cs-CZ" altLang="cs-CZ" sz="3200" b="1" dirty="0" smtClean="0"/>
            </a:br>
            <a:r>
              <a:rPr lang="cs-CZ" altLang="cs-CZ" sz="3200" b="1" dirty="0" smtClean="0"/>
              <a:t>dotazník pro rodiče/učitele - </a:t>
            </a:r>
            <a:r>
              <a:rPr lang="cs-CZ" altLang="cs-CZ" sz="3200" b="1" i="1" dirty="0"/>
              <a:t>pro ilustraci</a:t>
            </a:r>
            <a:endParaRPr lang="cs-CZ" altLang="cs-CZ" sz="3200" b="1" dirty="0" smtClean="0"/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LIDÉ</a:t>
            </a:r>
          </a:p>
          <a:p>
            <a:pPr eaLnBrk="1" hangingPunct="1"/>
            <a:r>
              <a:rPr lang="cs-CZ" altLang="cs-CZ" smtClean="0"/>
              <a:t>Neplynulost projevu – cizí osoby</a:t>
            </a:r>
          </a:p>
          <a:p>
            <a:pPr eaLnBrk="1" hangingPunct="1"/>
            <a:r>
              <a:rPr lang="cs-CZ" altLang="cs-CZ" smtClean="0"/>
              <a:t>Zábrany v komunikaci s vrstevníky</a:t>
            </a:r>
          </a:p>
          <a:p>
            <a:pPr eaLnBrk="1" hangingPunct="1"/>
            <a:r>
              <a:rPr lang="cs-CZ" altLang="cs-CZ" smtClean="0"/>
              <a:t>Posmívání</a:t>
            </a:r>
          </a:p>
          <a:p>
            <a:pPr eaLnBrk="1" hangingPunct="1"/>
            <a:r>
              <a:rPr lang="cs-CZ" altLang="cs-CZ" smtClean="0"/>
              <a:t>Diskuse o obtížích 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014235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b="1" dirty="0" smtClean="0"/>
              <a:t>Psychická tenze</a:t>
            </a:r>
            <a:br>
              <a:rPr lang="cs-CZ" altLang="cs-CZ" sz="3200" b="1" dirty="0" smtClean="0"/>
            </a:br>
            <a:r>
              <a:rPr lang="cs-CZ" altLang="cs-CZ" sz="3200" b="1" dirty="0" smtClean="0"/>
              <a:t>Dotazník pro rodiče, učitele - </a:t>
            </a:r>
            <a:r>
              <a:rPr lang="cs-CZ" altLang="cs-CZ" sz="3200" b="1" i="1" dirty="0"/>
              <a:t>pro ilustraci</a:t>
            </a:r>
            <a:endParaRPr lang="cs-CZ" altLang="cs-CZ" sz="3200" b="1" dirty="0" smtClean="0"/>
          </a:p>
        </p:txBody>
      </p:sp>
      <p:sp>
        <p:nvSpPr>
          <p:cNvPr id="512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DÍTĚ</a:t>
            </a:r>
          </a:p>
          <a:p>
            <a:pPr eaLnBrk="1" hangingPunct="1"/>
            <a:r>
              <a:rPr lang="cs-CZ" altLang="cs-CZ" smtClean="0"/>
              <a:t>Změny v obtížích</a:t>
            </a:r>
          </a:p>
          <a:p>
            <a:pPr eaLnBrk="1" hangingPunct="1"/>
            <a:r>
              <a:rPr lang="cs-CZ" altLang="cs-CZ" smtClean="0"/>
              <a:t>Sledování koverbálního chování</a:t>
            </a:r>
          </a:p>
          <a:p>
            <a:pPr eaLnBrk="1" hangingPunct="1"/>
            <a:r>
              <a:rPr lang="cs-CZ" altLang="cs-CZ" smtClean="0"/>
              <a:t>Uvědomování si obtíží </a:t>
            </a:r>
          </a:p>
          <a:p>
            <a:pPr eaLnBrk="1" hangingPunct="1"/>
            <a:r>
              <a:rPr lang="cs-CZ" altLang="cs-CZ" smtClean="0"/>
              <a:t>Netrpělivost, napětí před mluvením</a:t>
            </a:r>
          </a:p>
          <a:p>
            <a:pPr eaLnBrk="1" hangingPunct="1"/>
            <a:r>
              <a:rPr lang="cs-CZ" altLang="cs-CZ" smtClean="0"/>
              <a:t>Spontánní vyprávění o obtížích</a:t>
            </a:r>
          </a:p>
          <a:p>
            <a:pPr eaLnBrk="1" hangingPunct="1"/>
            <a:r>
              <a:rPr lang="cs-CZ" altLang="cs-CZ" smtClean="0"/>
              <a:t>Znepokojení kvůli řečovým obtížím</a:t>
            </a:r>
          </a:p>
          <a:p>
            <a:pPr eaLnBrk="1" hangingPunct="1"/>
            <a:r>
              <a:rPr lang="cs-CZ" altLang="cs-CZ" smtClean="0"/>
              <a:t>Změny v chování</a:t>
            </a:r>
          </a:p>
          <a:p>
            <a:pPr eaLnBrk="1" hangingPunct="1"/>
            <a:r>
              <a:rPr lang="cs-CZ" altLang="cs-CZ" smtClean="0"/>
              <a:t>Úzkostnost a další projevy </a:t>
            </a:r>
          </a:p>
        </p:txBody>
      </p:sp>
    </p:spTree>
    <p:extLst>
      <p:ext uri="{BB962C8B-B14F-4D97-AF65-F5344CB8AC3E}">
        <p14:creationId xmlns:p14="http://schemas.microsoft.com/office/powerpoint/2010/main" val="18144897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b="1" smtClean="0"/>
              <a:t>Terapie koktavosti</a:t>
            </a:r>
            <a:r>
              <a:rPr lang="cs-CZ" altLang="cs-CZ" smtClean="0"/>
              <a:t/>
            </a:r>
            <a:br>
              <a:rPr lang="cs-CZ" altLang="cs-CZ" smtClean="0"/>
            </a:br>
            <a:endParaRPr lang="cs-CZ" altLang="cs-CZ" smtClean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484314"/>
            <a:ext cx="8991600" cy="4427537"/>
          </a:xfrm>
        </p:spPr>
        <p:txBody>
          <a:bodyPr/>
          <a:lstStyle/>
          <a:p>
            <a:pPr eaLnBrk="1" hangingPunct="1"/>
            <a:r>
              <a:rPr lang="cs-CZ" altLang="cs-CZ" sz="2400" dirty="0"/>
              <a:t>celá řada postupů</a:t>
            </a:r>
          </a:p>
          <a:p>
            <a:pPr eaLnBrk="1" hangingPunct="1"/>
            <a:r>
              <a:rPr lang="cs-CZ" altLang="cs-CZ" sz="2400" dirty="0"/>
              <a:t>individuální a skupinová </a:t>
            </a:r>
            <a:r>
              <a:rPr lang="cs-CZ" altLang="cs-CZ" sz="2400" dirty="0" smtClean="0"/>
              <a:t>forma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9356198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Ve výukové i v běžné komunikační situaci je klíčový přístup k </a:t>
            </a:r>
            <a:r>
              <a:rPr lang="cs-CZ" sz="3200" dirty="0" smtClean="0"/>
              <a:t>žákovi – výběr z doporučení – k diskusi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neupozorňovat </a:t>
            </a:r>
            <a:r>
              <a:rPr lang="cs-CZ" sz="2400" dirty="0"/>
              <a:t>na neplynulost v řeči, přecházet ji citlivě, nikoli </a:t>
            </a:r>
            <a:r>
              <a:rPr lang="cs-CZ" sz="2400" dirty="0" smtClean="0"/>
              <a:t>lhostejně</a:t>
            </a:r>
          </a:p>
          <a:p>
            <a:r>
              <a:rPr lang="cs-CZ" sz="2400" dirty="0" smtClean="0"/>
              <a:t>vytvořit </a:t>
            </a:r>
            <a:r>
              <a:rPr lang="cs-CZ" sz="2400" dirty="0"/>
              <a:t>při komunikaci s žákem </a:t>
            </a:r>
            <a:r>
              <a:rPr lang="cs-CZ" sz="2400" dirty="0" smtClean="0"/>
              <a:t>atmosféru – přirozeně </a:t>
            </a:r>
            <a:r>
              <a:rPr lang="cs-CZ" sz="2400" dirty="0"/>
              <a:t>akcentuje </a:t>
            </a:r>
            <a:r>
              <a:rPr lang="cs-CZ" sz="2400" b="1" dirty="0"/>
              <a:t>obsah, nikoliv formu </a:t>
            </a:r>
            <a:r>
              <a:rPr lang="cs-CZ" sz="2400" dirty="0" smtClean="0"/>
              <a:t>sdělení                           podporovat komunikativnost</a:t>
            </a:r>
            <a:endParaRPr lang="cs-CZ" sz="2400" dirty="0"/>
          </a:p>
          <a:p>
            <a:r>
              <a:rPr lang="cs-CZ" sz="2400" b="1" dirty="0"/>
              <a:t>Při hovoru s </a:t>
            </a:r>
            <a:r>
              <a:rPr lang="cs-CZ" sz="2400" b="1" dirty="0" smtClean="0"/>
              <a:t>žákem:</a:t>
            </a:r>
          </a:p>
          <a:p>
            <a:r>
              <a:rPr lang="cs-CZ" sz="2400" dirty="0" smtClean="0"/>
              <a:t>zpomalíme </a:t>
            </a:r>
            <a:r>
              <a:rPr lang="cs-CZ" sz="2400" dirty="0"/>
              <a:t>své mluvní tempo, zachováme však stále přirozenou </a:t>
            </a:r>
            <a:r>
              <a:rPr lang="cs-CZ" sz="2400" dirty="0" smtClean="0"/>
              <a:t>rychlost</a:t>
            </a:r>
          </a:p>
          <a:p>
            <a:r>
              <a:rPr lang="cs-CZ" sz="2400" dirty="0" smtClean="0"/>
              <a:t>prodloužení </a:t>
            </a:r>
            <a:r>
              <a:rPr lang="cs-CZ" sz="2400" dirty="0"/>
              <a:t>přestávek mezi jednotlivými fázemi rozhovoru, komunikační situace </a:t>
            </a:r>
            <a:r>
              <a:rPr lang="cs-CZ" sz="2400" dirty="0" smtClean="0"/>
              <a:t>– </a:t>
            </a:r>
            <a:r>
              <a:rPr lang="cs-CZ" sz="2400" b="1" dirty="0"/>
              <a:t>otevřený a vstřícný přístup a přirozený oční </a:t>
            </a:r>
            <a:r>
              <a:rPr lang="cs-CZ" sz="2400" b="1" dirty="0" smtClean="0"/>
              <a:t>kontakt</a:t>
            </a:r>
            <a:endParaRPr lang="cs-CZ" sz="2400" b="1" dirty="0"/>
          </a:p>
          <a:p>
            <a:endParaRPr lang="cs-CZ" sz="2400" dirty="0"/>
          </a:p>
        </p:txBody>
      </p:sp>
      <p:sp>
        <p:nvSpPr>
          <p:cNvPr id="4" name="Šipka doprava 3"/>
          <p:cNvSpPr/>
          <p:nvPr/>
        </p:nvSpPr>
        <p:spPr>
          <a:xfrm>
            <a:off x="3349690" y="3008189"/>
            <a:ext cx="1477108" cy="386862"/>
          </a:xfrm>
          <a:prstGeom prst="right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182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V komunikační situaci je třeba poskytnout žákovi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možnost </a:t>
            </a:r>
            <a:r>
              <a:rPr lang="cs-CZ" sz="2800" dirty="0"/>
              <a:t>vyjádřit vše, co sám </a:t>
            </a:r>
            <a:r>
              <a:rPr lang="cs-CZ" sz="2800" dirty="0" smtClean="0"/>
              <a:t>chce</a:t>
            </a:r>
          </a:p>
          <a:p>
            <a:r>
              <a:rPr lang="cs-CZ" sz="2800" dirty="0"/>
              <a:t>s</a:t>
            </a:r>
            <a:r>
              <a:rPr lang="cs-CZ" sz="2800" dirty="0" smtClean="0"/>
              <a:t>polupráce při pomoci – reakce žáka</a:t>
            </a:r>
            <a:endParaRPr lang="cs-CZ" sz="2800" dirty="0"/>
          </a:p>
          <a:p>
            <a:r>
              <a:rPr lang="cs-CZ" sz="2800" dirty="0" smtClean="0"/>
              <a:t>osvědčuje se nechat </a:t>
            </a:r>
            <a:r>
              <a:rPr lang="cs-CZ" sz="2800" dirty="0"/>
              <a:t>žáka samostatně dokončit myšlenku, větu, slovo, jeho projev </a:t>
            </a:r>
            <a:r>
              <a:rPr lang="cs-CZ" sz="2800" dirty="0" smtClean="0"/>
              <a:t>nepřerušovat</a:t>
            </a:r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7138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Ze strany vyučujícího se doporučuje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31631" y="2114843"/>
            <a:ext cx="10058400" cy="3931920"/>
          </a:xfrm>
        </p:spPr>
        <p:txBody>
          <a:bodyPr/>
          <a:lstStyle/>
          <a:p>
            <a:r>
              <a:rPr lang="cs-CZ" sz="2400" dirty="0" smtClean="0"/>
              <a:t>redukovat </a:t>
            </a:r>
            <a:r>
              <a:rPr lang="cs-CZ" sz="2400" dirty="0"/>
              <a:t>počet kladených otázek – nepospíchat, eliminovat pocit časového tlaku – poskytnout dostatek času na odpověď </a:t>
            </a:r>
          </a:p>
          <a:p>
            <a:r>
              <a:rPr lang="cs-CZ" sz="2400" dirty="0" smtClean="0"/>
              <a:t>odpoutat </a:t>
            </a:r>
            <a:r>
              <a:rPr lang="cs-CZ" sz="2400" dirty="0"/>
              <a:t>pozornost od řečových obtíží – neužívat „</a:t>
            </a:r>
            <a:r>
              <a:rPr lang="cs-CZ" sz="2400" dirty="0" smtClean="0"/>
              <a:t>doporučení“ – riziko zvýšení obtíží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385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chemeClr val="tx1"/>
                </a:solidFill>
              </a:rPr>
              <a:t>V rámci interakce je třeba, </a:t>
            </a:r>
            <a:r>
              <a:rPr lang="cs-CZ" sz="3200" dirty="0" smtClean="0">
                <a:solidFill>
                  <a:schemeClr val="tx1"/>
                </a:solidFill>
              </a:rPr>
              <a:t>aby: 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žák </a:t>
            </a:r>
            <a:r>
              <a:rPr lang="cs-CZ" sz="2800" dirty="0"/>
              <a:t>věděl, že má prostor, čas pro vyjádření i v kolektivu </a:t>
            </a:r>
            <a:r>
              <a:rPr lang="cs-CZ" sz="2800" dirty="0" smtClean="0"/>
              <a:t>dětí</a:t>
            </a:r>
            <a:endParaRPr lang="cs-CZ" sz="2800" dirty="0"/>
          </a:p>
          <a:p>
            <a:r>
              <a:rPr lang="cs-CZ" sz="2800" dirty="0" smtClean="0"/>
              <a:t> </a:t>
            </a:r>
            <a:r>
              <a:rPr lang="cs-CZ" sz="2800" dirty="0"/>
              <a:t>je mu věnována dostatečná pozornost </a:t>
            </a:r>
            <a:endParaRPr lang="cs-CZ" sz="2800" dirty="0" smtClean="0"/>
          </a:p>
          <a:p>
            <a:r>
              <a:rPr lang="cs-CZ" sz="2800" dirty="0" smtClean="0"/>
              <a:t> tato </a:t>
            </a:r>
            <a:r>
              <a:rPr lang="cs-CZ" sz="2800" dirty="0"/>
              <a:t>pravidla platí pro všechny </a:t>
            </a:r>
            <a:r>
              <a:rPr lang="cs-CZ" sz="2800" dirty="0" smtClean="0"/>
              <a:t>– a není </a:t>
            </a:r>
            <a:r>
              <a:rPr lang="cs-CZ" sz="2800" dirty="0"/>
              <a:t>tedy ničím </a:t>
            </a:r>
            <a:r>
              <a:rPr lang="cs-CZ" sz="2800" dirty="0" smtClean="0"/>
              <a:t>výjimečný 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8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Dále je vhodné v průběhu času a spolupráce s žákem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pozorovat </a:t>
            </a:r>
            <a:r>
              <a:rPr lang="cs-CZ" sz="2400" dirty="0"/>
              <a:t>situace, kdy se plynulost řeči zlepšuje x </a:t>
            </a:r>
            <a:r>
              <a:rPr lang="cs-CZ" sz="2400" dirty="0" smtClean="0"/>
              <a:t>zhoršuje</a:t>
            </a:r>
          </a:p>
          <a:p>
            <a:r>
              <a:rPr lang="cs-CZ" sz="2400" dirty="0"/>
              <a:t>c</a:t>
            </a:r>
            <a:r>
              <a:rPr lang="cs-CZ" sz="2400" dirty="0" smtClean="0"/>
              <a:t>hvíli</a:t>
            </a:r>
            <a:r>
              <a:rPr lang="cs-CZ" sz="2400" dirty="0"/>
              <a:t>, kdy mluví žák plynule, využijeme k dalšímu rozvíjení </a:t>
            </a:r>
            <a:r>
              <a:rPr lang="cs-CZ" sz="2400" dirty="0" smtClean="0"/>
              <a:t>projevu</a:t>
            </a:r>
          </a:p>
          <a:p>
            <a:r>
              <a:rPr lang="cs-CZ" sz="2400" dirty="0" smtClean="0"/>
              <a:t>ve </a:t>
            </a:r>
            <a:r>
              <a:rPr lang="cs-CZ" sz="2400" dirty="0"/>
              <a:t>fázi zvýšené neplynulosti žáka s požadavky na komunikaci </a:t>
            </a:r>
            <a:r>
              <a:rPr lang="cs-CZ" sz="2400" dirty="0" smtClean="0"/>
              <a:t>nezatěžujeme</a:t>
            </a:r>
          </a:p>
          <a:p>
            <a:r>
              <a:rPr lang="cs-CZ" sz="2400" dirty="0"/>
              <a:t>ž</a:t>
            </a:r>
            <a:r>
              <a:rPr lang="cs-CZ" sz="2400" dirty="0" smtClean="0"/>
              <a:t>ádoucí </a:t>
            </a:r>
            <a:r>
              <a:rPr lang="cs-CZ" sz="2400" dirty="0"/>
              <a:t>je tyto situace citlivě </a:t>
            </a:r>
            <a:r>
              <a:rPr lang="cs-CZ" sz="2400" dirty="0" smtClean="0"/>
              <a:t>vyhodnotit</a:t>
            </a:r>
            <a:r>
              <a:rPr lang="cs-CZ" sz="2400" dirty="0"/>
              <a:t> </a:t>
            </a:r>
            <a:r>
              <a:rPr lang="cs-CZ" sz="2400" dirty="0" smtClean="0"/>
              <a:t>– eliminace pocitu vyčlenění </a:t>
            </a: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9892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dirty="0" smtClean="0"/>
              <a:t>KOKTAVOST - BALBUTIES</a:t>
            </a:r>
            <a:br>
              <a:rPr lang="cs-CZ" altLang="cs-CZ" sz="3200" b="1" dirty="0" smtClean="0"/>
            </a:br>
            <a:endParaRPr lang="cs-CZ" altLang="cs-CZ" sz="3200" b="1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 dirty="0"/>
              <a:t>syndrom komplexního narušení koordinace orgánů participujících na mluvení, který se nejnápadněji projevuje charakteristickým nedobrovolným (tonickým, klonickým) přerušováním procesu mluvení</a:t>
            </a:r>
          </a:p>
          <a:p>
            <a:pPr eaLnBrk="1" hangingPunct="1">
              <a:buFontTx/>
              <a:buNone/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343759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V plynulosti projevu se mohou negativně promítnout některé jevy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n</a:t>
            </a:r>
            <a:r>
              <a:rPr lang="cs-CZ" sz="2000" dirty="0" smtClean="0"/>
              <a:t>ečekaná </a:t>
            </a:r>
            <a:r>
              <a:rPr lang="cs-CZ" sz="2000" dirty="0"/>
              <a:t>zátěžová situace, náhlé změny, časový tlak, podráždění, únava, </a:t>
            </a:r>
            <a:r>
              <a:rPr lang="cs-CZ" sz="2000" dirty="0" smtClean="0"/>
              <a:t>přetěžování</a:t>
            </a:r>
          </a:p>
          <a:p>
            <a:r>
              <a:rPr lang="cs-CZ" sz="2000" dirty="0" smtClean="0"/>
              <a:t>ústní </a:t>
            </a:r>
            <a:r>
              <a:rPr lang="cs-CZ" sz="2000" dirty="0"/>
              <a:t>zkoušení, </a:t>
            </a:r>
            <a:r>
              <a:rPr lang="cs-CZ" sz="2000" dirty="0" smtClean="0"/>
              <a:t>samostatný mluvní projev </a:t>
            </a:r>
            <a:r>
              <a:rPr lang="cs-CZ" sz="2000" dirty="0"/>
              <a:t>před </a:t>
            </a:r>
            <a:r>
              <a:rPr lang="cs-CZ" sz="2000" dirty="0" smtClean="0"/>
              <a:t>třídou, hlasité čtení</a:t>
            </a:r>
          </a:p>
          <a:p>
            <a:r>
              <a:rPr lang="cs-CZ" sz="2000" dirty="0" smtClean="0"/>
              <a:t>                        volba způsobu ověřování </a:t>
            </a:r>
            <a:r>
              <a:rPr lang="cs-CZ" sz="2000" dirty="0"/>
              <a:t>školních </a:t>
            </a:r>
            <a:r>
              <a:rPr lang="cs-CZ" sz="2000" dirty="0" smtClean="0"/>
              <a:t>vědomostí – optimální výkon</a:t>
            </a:r>
          </a:p>
          <a:p>
            <a:r>
              <a:rPr lang="cs-CZ" sz="2000" dirty="0" smtClean="0"/>
              <a:t>dle potřeby upřednostnit </a:t>
            </a:r>
            <a:r>
              <a:rPr lang="cs-CZ" sz="2000" dirty="0"/>
              <a:t>písemnou formu </a:t>
            </a:r>
            <a:r>
              <a:rPr lang="cs-CZ" sz="2000" dirty="0" smtClean="0"/>
              <a:t>zkoušení</a:t>
            </a:r>
          </a:p>
          <a:p>
            <a:r>
              <a:rPr lang="cs-CZ" sz="2000" dirty="0" smtClean="0"/>
              <a:t>další </a:t>
            </a:r>
            <a:r>
              <a:rPr lang="cs-CZ" sz="2000" dirty="0"/>
              <a:t>varianty přístupů k hodnocení žákova výkonu i k realizaci ověřování poznatků mohou být uvedeny v Doporučení </a:t>
            </a:r>
            <a:r>
              <a:rPr lang="cs-CZ" sz="2000" dirty="0" smtClean="0"/>
              <a:t>ŠPZ</a:t>
            </a:r>
            <a:endParaRPr lang="cs-CZ" sz="2000" dirty="0"/>
          </a:p>
          <a:p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1322449" y="3069903"/>
            <a:ext cx="1481071" cy="15454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46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 kontextu podpory je třeba dále posilovat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pozitivní </a:t>
            </a:r>
            <a:r>
              <a:rPr lang="cs-CZ" sz="2000" dirty="0"/>
              <a:t>sebehodnocení žáka, zdravou sebedůvěru </a:t>
            </a:r>
          </a:p>
          <a:p>
            <a:r>
              <a:rPr lang="cs-CZ" sz="2000" dirty="0" smtClean="0"/>
              <a:t>posilovat </a:t>
            </a:r>
            <a:r>
              <a:rPr lang="cs-CZ" sz="2000" dirty="0"/>
              <a:t>frustrační toleranci, odolnost vůči </a:t>
            </a:r>
            <a:r>
              <a:rPr lang="cs-CZ" sz="2000" dirty="0" smtClean="0"/>
              <a:t>zátěži</a:t>
            </a:r>
          </a:p>
          <a:p>
            <a:r>
              <a:rPr lang="cs-CZ" sz="2000" dirty="0" smtClean="0"/>
              <a:t>řečové </a:t>
            </a:r>
            <a:r>
              <a:rPr lang="cs-CZ" sz="2000" dirty="0"/>
              <a:t>obtíže nezlehčovat ani nedramatizovat, pomoci se s nimi </a:t>
            </a:r>
            <a:r>
              <a:rPr lang="cs-CZ" sz="2000" dirty="0" smtClean="0"/>
              <a:t>vyrovnat</a:t>
            </a:r>
          </a:p>
          <a:p>
            <a:r>
              <a:rPr lang="cs-CZ" sz="2000" dirty="0" smtClean="0"/>
              <a:t>uspořádání </a:t>
            </a:r>
            <a:r>
              <a:rPr lang="cs-CZ" sz="2000" dirty="0"/>
              <a:t>aktivit ve výuce – pravidelné střídání činností, včetně relaxačních </a:t>
            </a:r>
            <a:r>
              <a:rPr lang="cs-CZ" sz="2000"/>
              <a:t>chvilek </a:t>
            </a:r>
            <a:endParaRPr lang="cs-CZ" sz="2000" smtClean="0"/>
          </a:p>
          <a:p>
            <a:r>
              <a:rPr lang="cs-CZ" sz="2000" smtClean="0"/>
              <a:t>denní </a:t>
            </a:r>
            <a:r>
              <a:rPr lang="cs-CZ" sz="2000" dirty="0"/>
              <a:t>režim – dostatečný prostor pro školní přípravu, vhodnou relaxaci a uvolnění – činnosti, které dítě baví a </a:t>
            </a:r>
            <a:r>
              <a:rPr lang="cs-CZ" sz="2000" dirty="0" smtClean="0"/>
              <a:t>zajímají</a:t>
            </a:r>
          </a:p>
          <a:p>
            <a:r>
              <a:rPr lang="cs-CZ" sz="2000" dirty="0" smtClean="0"/>
              <a:t>psychická </a:t>
            </a:r>
            <a:r>
              <a:rPr lang="cs-CZ" sz="2000" dirty="0"/>
              <a:t>pohoda, pravidelný režim, strava s dostatkem </a:t>
            </a:r>
            <a:r>
              <a:rPr lang="cs-CZ" sz="2000" dirty="0" smtClean="0"/>
              <a:t>vitamínů</a:t>
            </a:r>
          </a:p>
          <a:p>
            <a:r>
              <a:rPr lang="cs-CZ" sz="2000" dirty="0" smtClean="0"/>
              <a:t>nutný </a:t>
            </a:r>
            <a:r>
              <a:rPr lang="cs-CZ" sz="2000" dirty="0"/>
              <a:t>je samozřejmě dostatečný </a:t>
            </a:r>
            <a:r>
              <a:rPr lang="cs-CZ" sz="2000" dirty="0" smtClean="0"/>
              <a:t>spánek a odpočinek 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318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0424" y="642594"/>
            <a:ext cx="10294776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dirty="0"/>
              <a:t>BREPTAVOST – TUMULTUS SERMONIS</a:t>
            </a:r>
            <a:br>
              <a:rPr lang="cs-CZ" altLang="cs-CZ" sz="3200" dirty="0"/>
            </a:br>
            <a:endParaRPr lang="cs-CZ" altLang="cs-CZ" sz="3200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718457" y="2014194"/>
            <a:ext cx="9339944" cy="3897657"/>
          </a:xfrm>
        </p:spPr>
        <p:txBody>
          <a:bodyPr rtlCol="0">
            <a:normAutofit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NKS, kterou si daná osoba neuvědomuje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narušena </a:t>
            </a:r>
            <a:r>
              <a:rPr lang="cs-CZ" alt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je: 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percepce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artikulace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formování </a:t>
            </a:r>
            <a:r>
              <a:rPr lang="cs-CZ" altLang="cs-CZ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výpovědi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cs-CZ" altLang="cs-CZ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Promluva „bez ladu a skladu“</a:t>
            </a:r>
            <a:endParaRPr lang="cs-CZ" altLang="cs-CZ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5289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B</a:t>
            </a:r>
            <a:r>
              <a:rPr lang="cs-CZ" altLang="cs-CZ" dirty="0" smtClean="0"/>
              <a:t>reptavost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844676"/>
            <a:ext cx="8991600" cy="4067175"/>
          </a:xfrm>
        </p:spPr>
        <p:txBody>
          <a:bodyPr rtlCol="0">
            <a:normAutofit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narušení myšlenkových procesů programujících řeč na bázi dědičných predispozic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breptavost je projevem centrálních poruch řeči (</a:t>
            </a:r>
            <a:r>
              <a:rPr lang="cs-CZ" altLang="cs-CZ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central</a:t>
            </a:r>
            <a:r>
              <a:rPr lang="cs-CZ" alt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altLang="cs-CZ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language</a:t>
            </a:r>
            <a:r>
              <a:rPr lang="cs-CZ" alt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altLang="cs-CZ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disbalance</a:t>
            </a:r>
            <a:r>
              <a:rPr lang="cs-CZ" alt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působí na všechny komunikační cesty – čtení, psaní, rytmus, hudebnost a chování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35159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Symptomatologie</a:t>
            </a:r>
            <a:r>
              <a:rPr lang="cs-CZ" altLang="cs-CZ" smtClean="0"/>
              <a:t> </a:t>
            </a:r>
          </a:p>
        </p:txBody>
      </p:sp>
      <p:sp>
        <p:nvSpPr>
          <p:cNvPr id="1034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Narušení obsahu projevu</a:t>
            </a:r>
          </a:p>
          <a:p>
            <a:pPr eaLnBrk="1" hangingPunct="1"/>
            <a:r>
              <a:rPr lang="cs-CZ" altLang="cs-CZ" dirty="0" smtClean="0"/>
              <a:t>Narušení formy projevu</a:t>
            </a:r>
          </a:p>
          <a:p>
            <a:pPr eaLnBrk="1" hangingPunct="1"/>
            <a:r>
              <a:rPr lang="cs-CZ" altLang="cs-CZ" dirty="0" smtClean="0"/>
              <a:t>Narušení substance projevu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 smtClean="0"/>
              <a:t>Obtíže v dalších oblastech </a:t>
            </a:r>
          </a:p>
          <a:p>
            <a:pPr eaLnBrk="1" hangingPunct="1"/>
            <a:r>
              <a:rPr lang="cs-CZ" altLang="cs-CZ" dirty="0" smtClean="0"/>
              <a:t>Motorika, koordinace</a:t>
            </a:r>
          </a:p>
          <a:p>
            <a:pPr eaLnBrk="1" hangingPunct="1"/>
            <a:r>
              <a:rPr lang="cs-CZ" altLang="cs-CZ" dirty="0" smtClean="0"/>
              <a:t>Koncentrace pozornosti  </a:t>
            </a:r>
          </a:p>
        </p:txBody>
      </p:sp>
    </p:spTree>
    <p:extLst>
      <p:ext uri="{BB962C8B-B14F-4D97-AF65-F5344CB8AC3E}">
        <p14:creationId xmlns:p14="http://schemas.microsoft.com/office/powerpoint/2010/main" val="25190114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62473" y="623889"/>
            <a:ext cx="9395927" cy="859678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b="1" dirty="0"/>
              <a:t>Komplexní diagnostika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provádí tým odborníků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foniatr, psycholog, logoped, neurolog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důležitá vyšetření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EEG – elektroencefalografické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EMG – elektromyografické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EEG – organický podklad breptavosti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EMG – odlišení od koktavosti – spasmy</a:t>
            </a:r>
          </a:p>
        </p:txBody>
      </p:sp>
    </p:spTree>
    <p:extLst>
      <p:ext uri="{BB962C8B-B14F-4D97-AF65-F5344CB8AC3E}">
        <p14:creationId xmlns:p14="http://schemas.microsoft.com/office/powerpoint/2010/main" val="42425039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94522" y="381001"/>
            <a:ext cx="9411478" cy="1031875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dirty="0"/>
              <a:t>Terapie breptavosti</a:t>
            </a:r>
            <a:br>
              <a:rPr lang="cs-CZ" altLang="cs-CZ" sz="3200" dirty="0"/>
            </a:br>
            <a:endParaRPr lang="cs-CZ" altLang="cs-CZ" sz="3200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>
          <a:xfrm>
            <a:off x="1073020" y="1341438"/>
            <a:ext cx="9296530" cy="4754562"/>
          </a:xfrm>
        </p:spPr>
        <p:txBody>
          <a:bodyPr rtlCol="0">
            <a:normAutofit lnSpcReduction="10000"/>
          </a:bodyPr>
          <a:lstStyle/>
          <a:p>
            <a:pPr>
              <a:lnSpc>
                <a:spcPct val="80000"/>
              </a:lnSpc>
              <a:buFont typeface="Wingdings 3" charset="2"/>
              <a:buChar char=""/>
              <a:defRPr/>
            </a:pPr>
            <a:endParaRPr lang="cs-CZ" altLang="cs-CZ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cs-CZ" alt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osoby s breptavostí si svůj nedostatek neuvědomují, stačí upozornit – dosáhneme 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dočasného zlepšení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cs-CZ" alt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cs-CZ" altLang="cs-CZ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cs-CZ" alt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cs-CZ" altLang="cs-CZ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cs-CZ" alt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obnovení akustické a motorické zpětné vazby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korigování vlastního 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projevu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erapie je zaměřena na formální i obsahovou složku projevu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cs-CZ" altLang="cs-CZ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836506" y="2733869"/>
            <a:ext cx="2230016" cy="173549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ZPOMAL!</a:t>
            </a:r>
            <a:endParaRPr lang="cs-CZ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16957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Výběr z doporučení – </a:t>
            </a:r>
            <a:r>
              <a:rPr lang="cs-CZ" sz="3200" smtClean="0"/>
              <a:t>k diskusi </a:t>
            </a:r>
            <a:r>
              <a:rPr lang="cs-CZ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642188"/>
            <a:ext cx="10058400" cy="4392852"/>
          </a:xfrm>
        </p:spPr>
        <p:txBody>
          <a:bodyPr>
            <a:normAutofit/>
          </a:bodyPr>
          <a:lstStyle/>
          <a:p>
            <a:r>
              <a:rPr lang="cs-CZ" i="1" dirty="0" smtClean="0"/>
              <a:t>Motivace žáka k terapii – věk a další aspekty</a:t>
            </a:r>
          </a:p>
          <a:p>
            <a:r>
              <a:rPr lang="cs-CZ" dirty="0" smtClean="0"/>
              <a:t>Zpomalení tempa vlastního projevu</a:t>
            </a:r>
          </a:p>
          <a:p>
            <a:r>
              <a:rPr lang="cs-CZ" dirty="0" smtClean="0"/>
              <a:t>Neverbální komunikace v „přátelském tónu“, oční kontakt</a:t>
            </a:r>
          </a:p>
          <a:p>
            <a:r>
              <a:rPr lang="cs-CZ" dirty="0" smtClean="0"/>
              <a:t>Klidná atmosféra beze spěchu s dostatečným </a:t>
            </a:r>
            <a:r>
              <a:rPr lang="cs-CZ" dirty="0"/>
              <a:t>množstvím času na realizaci komunikační výměny </a:t>
            </a:r>
            <a:endParaRPr lang="cs-CZ" dirty="0" smtClean="0"/>
          </a:p>
          <a:p>
            <a:r>
              <a:rPr lang="cs-CZ" dirty="0"/>
              <a:t>Cílem přístupu k žákovi s breptavostí je </a:t>
            </a:r>
            <a:r>
              <a:rPr lang="cs-CZ" dirty="0" smtClean="0"/>
              <a:t>:</a:t>
            </a:r>
          </a:p>
          <a:p>
            <a:r>
              <a:rPr lang="cs-CZ" dirty="0" smtClean="0"/>
              <a:t>stabilizace </a:t>
            </a:r>
            <a:r>
              <a:rPr lang="cs-CZ" dirty="0"/>
              <a:t>správného tempa řeči, </a:t>
            </a:r>
            <a:r>
              <a:rPr lang="cs-CZ" dirty="0" smtClean="0"/>
              <a:t>eliminace </a:t>
            </a:r>
            <a:r>
              <a:rPr lang="cs-CZ" dirty="0"/>
              <a:t>obtíží při </a:t>
            </a:r>
            <a:r>
              <a:rPr lang="cs-CZ" dirty="0" smtClean="0"/>
              <a:t>čtení</a:t>
            </a:r>
          </a:p>
          <a:p>
            <a:r>
              <a:rPr lang="cs-CZ" dirty="0" smtClean="0"/>
              <a:t>rozvoj </a:t>
            </a:r>
            <a:r>
              <a:rPr lang="cs-CZ" dirty="0"/>
              <a:t>jsou hudební schopnosti a vyjadřovací </a:t>
            </a:r>
            <a:r>
              <a:rPr lang="cs-CZ" dirty="0" smtClean="0"/>
              <a:t>zručnosti </a:t>
            </a:r>
            <a:endParaRPr lang="cs-CZ" dirty="0"/>
          </a:p>
          <a:p>
            <a:r>
              <a:rPr lang="cs-CZ" dirty="0" smtClean="0"/>
              <a:t>posilování koncentrace pozornosti na vlastní sdělení</a:t>
            </a:r>
          </a:p>
          <a:p>
            <a:r>
              <a:rPr lang="cs-CZ" dirty="0" smtClean="0"/>
              <a:t>orientace pozornosti </a:t>
            </a:r>
            <a:r>
              <a:rPr lang="cs-CZ" dirty="0"/>
              <a:t>žáka k plánování výpovědi před vlastní </a:t>
            </a:r>
            <a:r>
              <a:rPr lang="cs-CZ" dirty="0" smtClean="0"/>
              <a:t>odpovědí</a:t>
            </a:r>
            <a:endParaRPr lang="cs-CZ" dirty="0"/>
          </a:p>
          <a:p>
            <a:r>
              <a:rPr lang="cs-CZ" dirty="0" smtClean="0"/>
              <a:t>+ doporučení ŠPZ</a:t>
            </a:r>
          </a:p>
          <a:p>
            <a:r>
              <a:rPr lang="cs-CZ" dirty="0" smtClean="0"/>
              <a:t>(Mlčáková, 2011)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60753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KLENKOVÁ, J. (2006). Logopedie. Praha: </a:t>
            </a:r>
            <a:r>
              <a:rPr lang="cs-CZ" sz="2000" dirty="0" err="1"/>
              <a:t>Grada</a:t>
            </a:r>
            <a:r>
              <a:rPr lang="cs-CZ" sz="2000" dirty="0"/>
              <a:t>.</a:t>
            </a:r>
          </a:p>
          <a:p>
            <a:r>
              <a:rPr lang="cs-CZ" sz="2000" dirty="0" smtClean="0"/>
              <a:t>LECHTA</a:t>
            </a:r>
            <a:r>
              <a:rPr lang="cs-CZ" sz="2000" dirty="0"/>
              <a:t>, V. (2010). </a:t>
            </a:r>
            <a:r>
              <a:rPr lang="cs-CZ" sz="2000" i="1" dirty="0"/>
              <a:t>Koktavost – </a:t>
            </a:r>
            <a:r>
              <a:rPr lang="cs-CZ" sz="2000" i="1" dirty="0" err="1"/>
              <a:t>integrativní</a:t>
            </a:r>
            <a:r>
              <a:rPr lang="cs-CZ" sz="2000" i="1" dirty="0"/>
              <a:t> přístup</a:t>
            </a:r>
            <a:r>
              <a:rPr lang="cs-CZ" sz="2000" dirty="0"/>
              <a:t>. Praha: Portál. </a:t>
            </a:r>
          </a:p>
          <a:p>
            <a:r>
              <a:rPr lang="cs-CZ" altLang="cs-C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LACIKOVÁ, H. </a:t>
            </a:r>
            <a:r>
              <a:rPr lang="cs-CZ" altLang="cs-CZ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Fixovaná koktavost</a:t>
            </a:r>
            <a:r>
              <a:rPr lang="cs-CZ" altLang="cs-C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In LECHTA, V. a kol. (2005). </a:t>
            </a:r>
            <a:r>
              <a:rPr lang="cs-CZ" altLang="cs-CZ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Terapie narušené komunikační schopnosti</a:t>
            </a:r>
            <a:r>
              <a:rPr lang="cs-CZ" altLang="cs-C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Praha: Portál. </a:t>
            </a:r>
            <a:endParaRPr lang="cs-CZ" altLang="cs-CZ" sz="2000" dirty="0">
              <a:latin typeface="Arial" panose="020B0604020202020204" pitchFamily="34" charset="0"/>
            </a:endParaRPr>
          </a:p>
          <a:p>
            <a:r>
              <a:rPr lang="cs-CZ" sz="2000" dirty="0"/>
              <a:t>MLČÁKOVÁ, R. </a:t>
            </a:r>
            <a:r>
              <a:rPr lang="cs-CZ" sz="2000" i="1" dirty="0"/>
              <a:t>Osoby s narušenou komunikační schopností</a:t>
            </a:r>
            <a:r>
              <a:rPr lang="cs-CZ" sz="2000" dirty="0"/>
              <a:t>. In. MICHALÍK, J. a kol. (2011). </a:t>
            </a:r>
            <a:r>
              <a:rPr lang="cs-CZ" sz="2000" i="1" dirty="0"/>
              <a:t>Zdravotní postižení a pomáhající profese</a:t>
            </a:r>
            <a:r>
              <a:rPr lang="cs-CZ" sz="2000" dirty="0"/>
              <a:t>. Praha: Portál. </a:t>
            </a:r>
          </a:p>
          <a:p>
            <a:endParaRPr lang="cs-CZ" dirty="0" smtClean="0"/>
          </a:p>
          <a:p>
            <a:endParaRPr lang="cs-CZ" b="1" dirty="0"/>
          </a:p>
          <a:p>
            <a:endParaRPr lang="cs-CZ" b="1" dirty="0"/>
          </a:p>
          <a:p>
            <a:endParaRPr lang="cs-CZ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216614" y="3136788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399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Symptomatologie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 hlediska jazykových rovin:</a:t>
            </a:r>
          </a:p>
          <a:p>
            <a:r>
              <a:rPr lang="cs-CZ" dirty="0"/>
              <a:t>f</a:t>
            </a:r>
            <a:r>
              <a:rPr lang="cs-CZ" dirty="0" smtClean="0"/>
              <a:t>oneticko-fonologická</a:t>
            </a:r>
          </a:p>
          <a:p>
            <a:r>
              <a:rPr lang="cs-CZ" dirty="0"/>
              <a:t>l</a:t>
            </a:r>
            <a:r>
              <a:rPr lang="cs-CZ" dirty="0" smtClean="0"/>
              <a:t>exikálně-sémantická</a:t>
            </a:r>
          </a:p>
          <a:p>
            <a:r>
              <a:rPr lang="cs-CZ" dirty="0"/>
              <a:t>m</a:t>
            </a:r>
            <a:r>
              <a:rPr lang="cs-CZ" dirty="0" smtClean="0"/>
              <a:t>orfologicko-syntaktická</a:t>
            </a:r>
          </a:p>
          <a:p>
            <a:r>
              <a:rPr lang="cs-CZ" dirty="0"/>
              <a:t>p</a:t>
            </a:r>
            <a:r>
              <a:rPr lang="cs-CZ" dirty="0" smtClean="0"/>
              <a:t>ragmatická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4254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Příznaky v řeči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Respirace</a:t>
            </a:r>
          </a:p>
          <a:p>
            <a:r>
              <a:rPr lang="cs-CZ" dirty="0" smtClean="0"/>
              <a:t>Fonace </a:t>
            </a:r>
          </a:p>
          <a:p>
            <a:r>
              <a:rPr lang="cs-CZ" dirty="0" smtClean="0"/>
              <a:t>Artikulace</a:t>
            </a:r>
          </a:p>
          <a:p>
            <a:r>
              <a:rPr lang="cs-CZ" dirty="0" smtClean="0"/>
              <a:t>Narušené </a:t>
            </a:r>
            <a:r>
              <a:rPr lang="cs-CZ" dirty="0" err="1" smtClean="0"/>
              <a:t>koverbální</a:t>
            </a:r>
            <a:r>
              <a:rPr lang="cs-CZ" dirty="0" smtClean="0"/>
              <a:t> chování </a:t>
            </a:r>
          </a:p>
          <a:p>
            <a:endParaRPr lang="cs-CZ" dirty="0"/>
          </a:p>
          <a:p>
            <a:pPr>
              <a:lnSpc>
                <a:spcPct val="90000"/>
              </a:lnSpc>
              <a:defRPr/>
            </a:pPr>
            <a:r>
              <a:rPr lang="cs-CZ" b="1" dirty="0"/>
              <a:t>forma klonická</a:t>
            </a:r>
          </a:p>
          <a:p>
            <a:pPr>
              <a:lnSpc>
                <a:spcPct val="90000"/>
              </a:lnSpc>
              <a:defRPr/>
            </a:pPr>
            <a:r>
              <a:rPr lang="cs-CZ" b="1" dirty="0"/>
              <a:t>forma tonická</a:t>
            </a:r>
          </a:p>
          <a:p>
            <a:pPr>
              <a:lnSpc>
                <a:spcPct val="90000"/>
              </a:lnSpc>
              <a:defRPr/>
            </a:pPr>
            <a:r>
              <a:rPr lang="cs-CZ" b="1" dirty="0"/>
              <a:t>kombinovaná forma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4182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93102" y="642594"/>
            <a:ext cx="10332098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600" b="1" dirty="0" smtClean="0"/>
              <a:t>Písemný projev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endParaRPr lang="cs-CZ" altLang="cs-CZ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739" y="1688841"/>
            <a:ext cx="10229461" cy="4346199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ztížený začátek psaní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narušení plynulosti vedení čáry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opakování, přepisování, škrtání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poruchy jemné motoriky</a:t>
            </a:r>
          </a:p>
        </p:txBody>
      </p:sp>
      <p:sp>
        <p:nvSpPr>
          <p:cNvPr id="2" name="AutoShape 2" descr="Výsledek obrázku pro stuttering handwrit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1305" y="3662556"/>
            <a:ext cx="5476532" cy="2169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75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>
          <a:xfrm>
            <a:off x="718457" y="642594"/>
            <a:ext cx="10406743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b="1" dirty="0" smtClean="0"/>
              <a:t>Fyziologické příznaky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změněná frekvence pulsu</a:t>
            </a:r>
          </a:p>
          <a:p>
            <a:pPr eaLnBrk="1" hangingPunct="1"/>
            <a:r>
              <a:rPr lang="cs-CZ" altLang="cs-CZ" smtClean="0"/>
              <a:t>zvýšený krevní tlak</a:t>
            </a:r>
          </a:p>
          <a:p>
            <a:pPr eaLnBrk="1" hangingPunct="1"/>
            <a:r>
              <a:rPr lang="cs-CZ" altLang="cs-CZ" smtClean="0"/>
              <a:t>poruchy metabolismu</a:t>
            </a:r>
          </a:p>
          <a:p>
            <a:pPr eaLnBrk="1" hangingPunct="1"/>
            <a:r>
              <a:rPr lang="cs-CZ" altLang="cs-CZ" smtClean="0"/>
              <a:t>nespavost</a:t>
            </a:r>
          </a:p>
          <a:p>
            <a:pPr eaLnBrk="1" hangingPunct="1"/>
            <a:r>
              <a:rPr lang="cs-CZ" altLang="cs-CZ" smtClean="0"/>
              <a:t>zvýšená unavitelnost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62146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/>
              <a:t>Osobnostní a další příznaky</a:t>
            </a:r>
            <a:r>
              <a:rPr lang="cs-CZ" altLang="cs-CZ" sz="3200"/>
              <a:t/>
            </a:r>
            <a:br>
              <a:rPr lang="cs-CZ" altLang="cs-CZ" sz="3200"/>
            </a:br>
            <a:endParaRPr lang="cs-CZ" altLang="cs-CZ" sz="320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484314"/>
            <a:ext cx="8991600" cy="4427537"/>
          </a:xfrm>
        </p:spPr>
        <p:txBody>
          <a:bodyPr/>
          <a:lstStyle/>
          <a:p>
            <a:pPr eaLnBrk="1" hangingPunct="1"/>
            <a:r>
              <a:rPr lang="cs-CZ" altLang="cs-CZ" sz="2400" dirty="0"/>
              <a:t>o</a:t>
            </a:r>
            <a:r>
              <a:rPr lang="cs-CZ" altLang="cs-CZ" sz="2400" dirty="0" smtClean="0"/>
              <a:t>vlivnění celé osobnosti</a:t>
            </a:r>
            <a:endParaRPr lang="cs-CZ" altLang="cs-CZ" sz="2400" dirty="0"/>
          </a:p>
          <a:p>
            <a:pPr eaLnBrk="1" hangingPunct="1"/>
            <a:r>
              <a:rPr lang="cs-CZ" altLang="cs-CZ" sz="2400" dirty="0"/>
              <a:t>sebevědomí</a:t>
            </a:r>
          </a:p>
          <a:p>
            <a:pPr eaLnBrk="1" hangingPunct="1"/>
            <a:r>
              <a:rPr lang="cs-CZ" altLang="cs-CZ" sz="2400" dirty="0"/>
              <a:t>interpersonální chování</a:t>
            </a:r>
          </a:p>
          <a:p>
            <a:pPr eaLnBrk="1" hangingPunct="1"/>
            <a:r>
              <a:rPr lang="cs-CZ" altLang="cs-CZ" sz="2400" dirty="0"/>
              <a:t>e</a:t>
            </a:r>
            <a:r>
              <a:rPr lang="cs-CZ" altLang="cs-CZ" sz="2400" dirty="0" smtClean="0"/>
              <a:t>motivita</a:t>
            </a:r>
          </a:p>
          <a:p>
            <a:pPr eaLnBrk="1" hangingPunct="1"/>
            <a:endParaRPr lang="cs-CZ" altLang="cs-CZ" sz="2400" dirty="0"/>
          </a:p>
          <a:p>
            <a:pPr eaLnBrk="1" hangingPunct="1"/>
            <a:endParaRPr lang="cs-CZ" altLang="cs-CZ" sz="2400" dirty="0" smtClean="0"/>
          </a:p>
          <a:p>
            <a:pPr eaLnBrk="1" hangingPunct="1"/>
            <a:r>
              <a:rPr lang="cs-CZ" altLang="cs-CZ" sz="2400" dirty="0"/>
              <a:t>v</a:t>
            </a:r>
            <a:r>
              <a:rPr lang="cs-CZ" altLang="cs-CZ" sz="2400" dirty="0" smtClean="0"/>
              <a:t>liv situace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93628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94522" y="642594"/>
            <a:ext cx="10630678" cy="1371600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3200" b="1" dirty="0"/>
              <a:t>K</a:t>
            </a:r>
            <a:r>
              <a:rPr lang="cs-CZ" altLang="cs-CZ" sz="3200" b="1" dirty="0" smtClean="0"/>
              <a:t>omplexní </a:t>
            </a:r>
            <a:r>
              <a:rPr lang="cs-CZ" altLang="cs-CZ" sz="3200" b="1" dirty="0"/>
              <a:t>obraz koktavosti – vzájemné prolínání tří množin</a:t>
            </a:r>
            <a:r>
              <a:rPr lang="cs-CZ" altLang="cs-CZ" sz="3200" dirty="0"/>
              <a:t/>
            </a:r>
            <a:br>
              <a:rPr lang="cs-CZ" altLang="cs-CZ" sz="3200" dirty="0"/>
            </a:br>
            <a:endParaRPr lang="cs-CZ" altLang="cs-CZ" sz="3200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81135" y="1412876"/>
            <a:ext cx="9377265" cy="4752975"/>
          </a:xfrm>
        </p:spPr>
        <p:txBody>
          <a:bodyPr/>
          <a:lstStyle/>
          <a:p>
            <a:pPr eaLnBrk="1" hangingPunct="1"/>
            <a:endParaRPr lang="cs-CZ" altLang="cs-CZ" sz="2400" i="1" dirty="0"/>
          </a:p>
          <a:p>
            <a:pPr eaLnBrk="1" hangingPunct="1"/>
            <a:r>
              <a:rPr lang="cs-CZ" altLang="cs-CZ" sz="2400" b="1" dirty="0" err="1"/>
              <a:t>dysfluence</a:t>
            </a:r>
            <a:r>
              <a:rPr lang="cs-CZ" altLang="cs-CZ" sz="2400" dirty="0"/>
              <a:t> – repetice, prolongace</a:t>
            </a:r>
          </a:p>
          <a:p>
            <a:pPr eaLnBrk="1" hangingPunct="1"/>
            <a:r>
              <a:rPr lang="cs-CZ" altLang="cs-CZ" sz="2400" b="1" dirty="0"/>
              <a:t>nadměrná námaha </a:t>
            </a:r>
          </a:p>
          <a:p>
            <a:pPr eaLnBrk="1" hangingPunct="1"/>
            <a:r>
              <a:rPr lang="cs-CZ" altLang="cs-CZ" sz="2400" b="1" dirty="0"/>
              <a:t>psychická tenze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917828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97164" y="2093914"/>
            <a:ext cx="6802437" cy="2587625"/>
          </a:xfrm>
        </p:spPr>
        <p:txBody>
          <a:bodyPr/>
          <a:lstStyle/>
          <a:p>
            <a:pPr>
              <a:defRPr/>
            </a:pPr>
            <a:r>
              <a:rPr lang="cs-CZ" smtClean="0"/>
              <a:t>Diagnostika </a:t>
            </a:r>
            <a:endParaRPr lang="cs-CZ"/>
          </a:p>
        </p:txBody>
      </p:sp>
      <p:sp>
        <p:nvSpPr>
          <p:cNvPr id="44035" name="Zástupný symbol pro text 2"/>
          <p:cNvSpPr>
            <a:spLocks noGrp="1"/>
          </p:cNvSpPr>
          <p:nvPr>
            <p:ph type="body" idx="1"/>
          </p:nvPr>
        </p:nvSpPr>
        <p:spPr>
          <a:xfrm>
            <a:off x="2697164" y="4681539"/>
            <a:ext cx="6802437" cy="503237"/>
          </a:xfrm>
        </p:spPr>
        <p:txBody>
          <a:bodyPr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8920370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ýdlo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201</TotalTime>
  <Words>789</Words>
  <Application>Microsoft Office PowerPoint</Application>
  <PresentationFormat>Širokoúhlá obrazovka</PresentationFormat>
  <Paragraphs>176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Garamond</vt:lpstr>
      <vt:lpstr>Times New Roman</vt:lpstr>
      <vt:lpstr>Wingdings 3</vt:lpstr>
      <vt:lpstr>Mýdlo</vt:lpstr>
      <vt:lpstr>Poruchy plynulosti řeči </vt:lpstr>
      <vt:lpstr>KOKTAVOST - BALBUTIES </vt:lpstr>
      <vt:lpstr>Symptomatologie</vt:lpstr>
      <vt:lpstr>Příznaky v řeči </vt:lpstr>
      <vt:lpstr>Písemný projev </vt:lpstr>
      <vt:lpstr>Fyziologické příznaky</vt:lpstr>
      <vt:lpstr>Osobnostní a další příznaky </vt:lpstr>
      <vt:lpstr>Komplexní obraz koktavosti – vzájemné prolínání tří množin </vt:lpstr>
      <vt:lpstr>Diagnostika </vt:lpstr>
      <vt:lpstr>Diagnostika </vt:lpstr>
      <vt:lpstr>Psychická tenze dotazník pro rodiče/učitele – pro ilustraci</vt:lpstr>
      <vt:lpstr>Psychická tenze dotazník pro rodiče/učitele - pro ilustraci</vt:lpstr>
      <vt:lpstr>Psychická tenze Dotazník pro rodiče, učitele - pro ilustraci</vt:lpstr>
      <vt:lpstr>Terapie koktavosti </vt:lpstr>
      <vt:lpstr>Ve výukové i v běžné komunikační situaci je klíčový přístup k žákovi – výběr z doporučení – k diskusi</vt:lpstr>
      <vt:lpstr>V komunikační situaci je třeba poskytnout žákovi </vt:lpstr>
      <vt:lpstr>Ze strany vyučujícího se doporučuje </vt:lpstr>
      <vt:lpstr>V rámci interakce je třeba, aby: </vt:lpstr>
      <vt:lpstr>Dále je vhodné v průběhu času a spolupráce s žákem </vt:lpstr>
      <vt:lpstr>V plynulosti projevu se mohou negativně promítnout některé jevy</vt:lpstr>
      <vt:lpstr>V kontextu podpory je třeba dále posilovat </vt:lpstr>
      <vt:lpstr>BREPTAVOST – TUMULTUS SERMONIS </vt:lpstr>
      <vt:lpstr>Breptavost</vt:lpstr>
      <vt:lpstr>Symptomatologie </vt:lpstr>
      <vt:lpstr>Komplexní diagnostika</vt:lpstr>
      <vt:lpstr>Terapie breptavosti </vt:lpstr>
      <vt:lpstr>Výběr z doporučení – k diskusi  </vt:lpstr>
      <vt:lpstr>Zdroje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Poruchy plynulosti řeči</dc:title>
  <dc:creator>Bočková</dc:creator>
  <cp:lastModifiedBy>Bočková</cp:lastModifiedBy>
  <cp:revision>18</cp:revision>
  <dcterms:created xsi:type="dcterms:W3CDTF">2018-10-11T12:21:27Z</dcterms:created>
  <dcterms:modified xsi:type="dcterms:W3CDTF">2019-10-09T07:28:54Z</dcterms:modified>
</cp:coreProperties>
</file>