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1" r:id="rId4"/>
    <p:sldId id="263" r:id="rId5"/>
    <p:sldId id="265" r:id="rId6"/>
    <p:sldId id="266" r:id="rId7"/>
    <p:sldId id="270" r:id="rId8"/>
    <p:sldId id="271" r:id="rId9"/>
    <p:sldId id="269" r:id="rId10"/>
    <p:sldId id="268" r:id="rId11"/>
    <p:sldId id="272" r:id="rId12"/>
    <p:sldId id="273" r:id="rId13"/>
    <p:sldId id="264" r:id="rId14"/>
    <p:sldId id="25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E57D3A-1E0C-4E58-9575-5D2F2010B11C}" type="datetimeFigureOut">
              <a:rPr lang="cs-CZ" smtClean="0"/>
              <a:pPr/>
              <a:t>11. 11. 2019</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EFB66A5E-ED1C-444A-8F16-98B7049D7BD8}" type="slidenum">
              <a:rPr lang="cs-CZ" smtClean="0"/>
              <a:pPr/>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054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B66A5E-ED1C-444A-8F16-98B7049D7BD8}" type="slidenum">
              <a:rPr lang="cs-CZ" smtClean="0"/>
              <a:pPr/>
              <a:t>‹#›</a:t>
            </a:fld>
            <a:endParaRPr lang="cs-CZ"/>
          </a:p>
        </p:txBody>
      </p:sp>
    </p:spTree>
    <p:extLst>
      <p:ext uri="{BB962C8B-B14F-4D97-AF65-F5344CB8AC3E}">
        <p14:creationId xmlns:p14="http://schemas.microsoft.com/office/powerpoint/2010/main" val="363479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B66A5E-ED1C-444A-8F16-98B7049D7BD8}" type="slidenum">
              <a:rPr lang="cs-CZ" smtClean="0"/>
              <a:pPr/>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25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B66A5E-ED1C-444A-8F16-98B7049D7BD8}" type="slidenum">
              <a:rPr lang="cs-CZ" smtClean="0"/>
              <a:pPr/>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94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B66A5E-ED1C-444A-8F16-98B7049D7BD8}" type="slidenum">
              <a:rPr lang="cs-CZ" smtClean="0"/>
              <a:pPr/>
              <a:t>‹#›</a:t>
            </a:fld>
            <a:endParaRPr lang="cs-CZ"/>
          </a:p>
        </p:txBody>
      </p:sp>
    </p:spTree>
    <p:extLst>
      <p:ext uri="{BB962C8B-B14F-4D97-AF65-F5344CB8AC3E}">
        <p14:creationId xmlns:p14="http://schemas.microsoft.com/office/powerpoint/2010/main" val="912014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B66A5E-ED1C-444A-8F16-98B7049D7BD8}" type="slidenum">
              <a:rPr lang="cs-CZ" smtClean="0"/>
              <a:pPr/>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0997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B66A5E-ED1C-444A-8F16-98B7049D7BD8}" type="slidenum">
              <a:rPr lang="cs-CZ" smtClean="0"/>
              <a:pPr/>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564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B66A5E-ED1C-444A-8F16-98B7049D7BD8}" type="slidenum">
              <a:rPr lang="cs-CZ" smtClean="0"/>
              <a:pPr/>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034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B66A5E-ED1C-444A-8F16-98B7049D7BD8}" type="slidenum">
              <a:rPr lang="cs-CZ" smtClean="0"/>
              <a:pPr/>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144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B66A5E-ED1C-444A-8F16-98B7049D7BD8}" type="slidenum">
              <a:rPr lang="cs-CZ" smtClean="0"/>
              <a:pPr/>
              <a:t>‹#›</a:t>
            </a:fld>
            <a:endParaRPr lang="cs-CZ"/>
          </a:p>
        </p:txBody>
      </p:sp>
    </p:spTree>
    <p:extLst>
      <p:ext uri="{BB962C8B-B14F-4D97-AF65-F5344CB8AC3E}">
        <p14:creationId xmlns:p14="http://schemas.microsoft.com/office/powerpoint/2010/main" val="386548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B66A5E-ED1C-444A-8F16-98B7049D7BD8}" type="slidenum">
              <a:rPr lang="cs-CZ" smtClean="0"/>
              <a:pPr/>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053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B66A5E-ED1C-444A-8F16-98B7049D7BD8}" type="slidenum">
              <a:rPr lang="cs-CZ" smtClean="0"/>
              <a:pPr/>
              <a:t>‹#›</a:t>
            </a:fld>
            <a:endParaRPr lang="cs-CZ"/>
          </a:p>
        </p:txBody>
      </p:sp>
    </p:spTree>
    <p:extLst>
      <p:ext uri="{BB962C8B-B14F-4D97-AF65-F5344CB8AC3E}">
        <p14:creationId xmlns:p14="http://schemas.microsoft.com/office/powerpoint/2010/main" val="114906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FB66A5E-ED1C-444A-8F16-98B7049D7BD8}" type="slidenum">
              <a:rPr lang="cs-CZ" smtClean="0"/>
              <a:pPr/>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458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FB66A5E-ED1C-444A-8F16-98B7049D7BD8}" type="slidenum">
              <a:rPr lang="cs-CZ" smtClean="0"/>
              <a:pPr/>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35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FB66A5E-ED1C-444A-8F16-98B7049D7BD8}" type="slidenum">
              <a:rPr lang="cs-CZ" smtClean="0"/>
              <a:pPr/>
              <a:t>‹#›</a:t>
            </a:fld>
            <a:endParaRPr lang="cs-CZ"/>
          </a:p>
        </p:txBody>
      </p:sp>
    </p:spTree>
    <p:extLst>
      <p:ext uri="{BB962C8B-B14F-4D97-AF65-F5344CB8AC3E}">
        <p14:creationId xmlns:p14="http://schemas.microsoft.com/office/powerpoint/2010/main" val="388224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B66A5E-ED1C-444A-8F16-98B7049D7BD8}" type="slidenum">
              <a:rPr lang="cs-CZ" smtClean="0"/>
              <a:pPr/>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830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BE57D3A-1E0C-4E58-9575-5D2F2010B11C}" type="datetimeFigureOut">
              <a:rPr lang="cs-CZ" smtClean="0"/>
              <a:pPr/>
              <a:t>11. 11. 2019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B66A5E-ED1C-444A-8F16-98B7049D7BD8}" type="slidenum">
              <a:rPr lang="cs-CZ" smtClean="0"/>
              <a:pPr/>
              <a:t>‹#›</a:t>
            </a:fld>
            <a:endParaRPr lang="cs-CZ"/>
          </a:p>
        </p:txBody>
      </p:sp>
    </p:spTree>
    <p:extLst>
      <p:ext uri="{BB962C8B-B14F-4D97-AF65-F5344CB8AC3E}">
        <p14:creationId xmlns:p14="http://schemas.microsoft.com/office/powerpoint/2010/main" val="311502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E57D3A-1E0C-4E58-9575-5D2F2010B11C}" type="datetimeFigureOut">
              <a:rPr lang="cs-CZ" smtClean="0"/>
              <a:pPr/>
              <a:t>11. 11. 2019</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B66A5E-ED1C-444A-8F16-98B7049D7BD8}" type="slidenum">
              <a:rPr lang="cs-CZ" smtClean="0"/>
              <a:pPr/>
              <a:t>‹#›</a:t>
            </a:fld>
            <a:endParaRPr lang="cs-CZ"/>
          </a:p>
        </p:txBody>
      </p:sp>
    </p:spTree>
    <p:extLst>
      <p:ext uri="{BB962C8B-B14F-4D97-AF65-F5344CB8AC3E}">
        <p14:creationId xmlns:p14="http://schemas.microsoft.com/office/powerpoint/2010/main" val="3686044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rl-corpus.cz/o-nas/co-umime/" TargetMode="External"/><Relationship Id="rId2" Type="http://schemas.openxmlformats.org/officeDocument/2006/relationships/hyperlink" Target="https://www.vojta.com/cs/" TargetMode="External"/><Relationship Id="rId1" Type="http://schemas.openxmlformats.org/officeDocument/2006/relationships/slideLayout" Target="../slideLayouts/slideLayout2.xml"/><Relationship Id="rId5" Type="http://schemas.openxmlformats.org/officeDocument/2006/relationships/hyperlink" Target="https://www.ceskatelevize.cz/ivysilani/10315080042-tep-24/211411058130014/obsah/170591-vojtova-metoda-nejen-pro-deti-ale-take-pro-dospele" TargetMode="External"/><Relationship Id="rId4" Type="http://schemas.openxmlformats.org/officeDocument/2006/relationships/hyperlink" Target="https://www.ceskatelevize.cz/ivysilani/1097181328-udalosti/217411000101230/obsah/590940-vojtova-metoda-pomaha-dete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eskatelevize.cz/ivysilani/10315080042-tep-24/211411058130014/obsah/170591-vojtova-metoda-nejen-pro-deti-ale-take-pro-dospele" TargetMode="External"/><Relationship Id="rId2" Type="http://schemas.openxmlformats.org/officeDocument/2006/relationships/hyperlink" Target="https://www.ceskatelevize.cz/ivysilani/1097181328-udalosti/217411000101230/obsah/590940-vojtova-metoda-pomaha-dete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1EA25AB-605F-4D9A-9C48-23D3D223A304}"/>
              </a:ext>
            </a:extLst>
          </p:cNvPr>
          <p:cNvSpPr>
            <a:spLocks noGrp="1"/>
          </p:cNvSpPr>
          <p:nvPr>
            <p:ph type="ctrTitle"/>
          </p:nvPr>
        </p:nvSpPr>
        <p:spPr>
          <a:xfrm>
            <a:off x="2591730" y="2919755"/>
            <a:ext cx="6815669" cy="1515533"/>
          </a:xfrm>
        </p:spPr>
        <p:txBody>
          <a:bodyPr/>
          <a:lstStyle/>
          <a:p>
            <a:r>
              <a:rPr lang="cs-CZ" dirty="0" smtClean="0"/>
              <a:t>Terapie </a:t>
            </a:r>
            <a:r>
              <a:rPr lang="cs-CZ" dirty="0"/>
              <a:t>reflexní lokomoce</a:t>
            </a:r>
            <a:br>
              <a:rPr lang="cs-CZ" dirty="0"/>
            </a:br>
            <a:r>
              <a:rPr lang="cs-CZ" dirty="0"/>
              <a:t>=Vojtova metoda </a:t>
            </a:r>
          </a:p>
        </p:txBody>
      </p:sp>
      <p:sp>
        <p:nvSpPr>
          <p:cNvPr id="3" name="TextovéPole 2">
            <a:extLst>
              <a:ext uri="{FF2B5EF4-FFF2-40B4-BE49-F238E27FC236}">
                <a16:creationId xmlns="" xmlns:a16="http://schemas.microsoft.com/office/drawing/2014/main" id="{745F0B16-97A9-4CE1-886C-6920911CBBB4}"/>
              </a:ext>
            </a:extLst>
          </p:cNvPr>
          <p:cNvSpPr txBox="1"/>
          <p:nvPr/>
        </p:nvSpPr>
        <p:spPr>
          <a:xfrm>
            <a:off x="10645629" y="6224523"/>
            <a:ext cx="1484852" cy="523220"/>
          </a:xfrm>
          <a:prstGeom prst="rect">
            <a:avLst/>
          </a:prstGeom>
          <a:noFill/>
        </p:spPr>
        <p:txBody>
          <a:bodyPr wrap="square" rtlCol="0">
            <a:spAutoFit/>
          </a:bodyPr>
          <a:lstStyle/>
          <a:p>
            <a:r>
              <a:rPr lang="cs-CZ" sz="1400" dirty="0"/>
              <a:t>Monika Kučerová</a:t>
            </a:r>
          </a:p>
          <a:p>
            <a:r>
              <a:rPr lang="cs-CZ" sz="1400" dirty="0"/>
              <a:t>	      435698</a:t>
            </a:r>
          </a:p>
        </p:txBody>
      </p:sp>
    </p:spTree>
    <p:extLst>
      <p:ext uri="{BB962C8B-B14F-4D97-AF65-F5344CB8AC3E}">
        <p14:creationId xmlns:p14="http://schemas.microsoft.com/office/powerpoint/2010/main" val="6957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F8D77E74-94DD-4715-91C6-CF622B713F53}"/>
              </a:ext>
            </a:extLst>
          </p:cNvPr>
          <p:cNvSpPr>
            <a:spLocks noGrp="1"/>
          </p:cNvSpPr>
          <p:nvPr>
            <p:ph type="title"/>
          </p:nvPr>
        </p:nvSpPr>
        <p:spPr/>
        <p:txBody>
          <a:bodyPr/>
          <a:lstStyle/>
          <a:p>
            <a:r>
              <a:rPr lang="cs-CZ" dirty="0"/>
              <a:t>Dopady Vojtovy metody</a:t>
            </a:r>
          </a:p>
        </p:txBody>
      </p:sp>
      <p:sp>
        <p:nvSpPr>
          <p:cNvPr id="3" name="Zástupný symbol pro obsah 2">
            <a:extLst>
              <a:ext uri="{FF2B5EF4-FFF2-40B4-BE49-F238E27FC236}">
                <a16:creationId xmlns="" xmlns:a16="http://schemas.microsoft.com/office/drawing/2014/main" id="{1C02E8E4-86BD-40F0-A2C5-C76FA46033E9}"/>
              </a:ext>
            </a:extLst>
          </p:cNvPr>
          <p:cNvSpPr>
            <a:spLocks noGrp="1"/>
          </p:cNvSpPr>
          <p:nvPr>
            <p:ph idx="1"/>
          </p:nvPr>
        </p:nvSpPr>
        <p:spPr/>
        <p:txBody>
          <a:bodyPr/>
          <a:lstStyle/>
          <a:p>
            <a:r>
              <a:rPr lang="cs-CZ" dirty="0"/>
              <a:t>změny koordinace pohybů při úchopu, vzpřimování, chůzi, řeči</a:t>
            </a:r>
          </a:p>
          <a:p>
            <a:r>
              <a:rPr lang="cs-CZ" dirty="0"/>
              <a:t>cítí se „lehčeji“</a:t>
            </a:r>
          </a:p>
          <a:p>
            <a:r>
              <a:rPr lang="cs-CZ" dirty="0"/>
              <a:t>dle výzkumů z psychologického hlediska nemá žádné negativní účinky na psychiku</a:t>
            </a:r>
          </a:p>
          <a:p>
            <a:r>
              <a:rPr lang="cs-CZ" dirty="0"/>
              <a:t>posilnění vztahu rodič – dítě (blízká osoba)</a:t>
            </a:r>
          </a:p>
          <a:p>
            <a:endParaRPr lang="cs-CZ" dirty="0"/>
          </a:p>
        </p:txBody>
      </p:sp>
    </p:spTree>
    <p:extLst>
      <p:ext uri="{BB962C8B-B14F-4D97-AF65-F5344CB8AC3E}">
        <p14:creationId xmlns:p14="http://schemas.microsoft.com/office/powerpoint/2010/main" val="6721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CFAB2B9-7415-4C8E-BC64-61C001C9C885}"/>
              </a:ext>
            </a:extLst>
          </p:cNvPr>
          <p:cNvSpPr>
            <a:spLocks noGrp="1"/>
          </p:cNvSpPr>
          <p:nvPr>
            <p:ph type="title"/>
          </p:nvPr>
        </p:nvSpPr>
        <p:spPr/>
        <p:txBody>
          <a:bodyPr/>
          <a:lstStyle/>
          <a:p>
            <a:r>
              <a:rPr lang="cs-CZ" dirty="0"/>
              <a:t>Jak probíhá Vojtova terapie</a:t>
            </a:r>
          </a:p>
        </p:txBody>
      </p:sp>
      <p:sp>
        <p:nvSpPr>
          <p:cNvPr id="3" name="Zástupný symbol pro obsah 2">
            <a:extLst>
              <a:ext uri="{FF2B5EF4-FFF2-40B4-BE49-F238E27FC236}">
                <a16:creationId xmlns="" xmlns:a16="http://schemas.microsoft.com/office/drawing/2014/main" id="{0D237056-96AA-49EE-BC61-A790D343DEB0}"/>
              </a:ext>
            </a:extLst>
          </p:cNvPr>
          <p:cNvSpPr>
            <a:spLocks noGrp="1"/>
          </p:cNvSpPr>
          <p:nvPr>
            <p:ph idx="1"/>
          </p:nvPr>
        </p:nvSpPr>
        <p:spPr/>
        <p:txBody>
          <a:bodyPr>
            <a:normAutofit fontScale="85000" lnSpcReduction="10000"/>
          </a:bodyPr>
          <a:lstStyle/>
          <a:p>
            <a:r>
              <a:rPr lang="cs-CZ" dirty="0"/>
              <a:t>Po doporučení ošetřujícím lékařem vytvoří fyzioterapeut individuální program a společně s pacientem /rodiči určí cíle terapie.</a:t>
            </a:r>
          </a:p>
          <a:p>
            <a:r>
              <a:rPr lang="cs-CZ" dirty="0"/>
              <a:t>Program terapie se pak v pravidelných intervalech přizpůsobuje vývoji pacienta.</a:t>
            </a:r>
          </a:p>
          <a:p>
            <a:r>
              <a:rPr lang="cs-CZ" dirty="0"/>
              <a:t>Instruktáž rodičů, resp. blízké osoby, k provádění Vojtovy terapie probíhá zpravidla ihned, aby bylo možné zahájit domácí terapii pacienta a aby se tak zajistila její potřebná intenzita.</a:t>
            </a:r>
          </a:p>
          <a:p>
            <a:r>
              <a:rPr lang="cs-CZ" dirty="0"/>
              <a:t>Aby byla Vojtova terapie účinná, měla by se u kojenců a malých dětí provádět zpravidla několikrát denně. Jedna terapeutická jednotka trvá pět až dvacet minut.</a:t>
            </a:r>
          </a:p>
          <a:p>
            <a:r>
              <a:rPr lang="cs-CZ" dirty="0"/>
              <a:t>Zlepšuje předpoklady pro terapeutické postupy v oblasti speciální pedagogiky, logopedie, ergoterapie aj., a proto zaujímá důležité místo v interdisciplinárním terapeutickém týmu.</a:t>
            </a:r>
          </a:p>
          <a:p>
            <a:endParaRPr lang="cs-CZ" dirty="0"/>
          </a:p>
        </p:txBody>
      </p:sp>
    </p:spTree>
    <p:extLst>
      <p:ext uri="{BB962C8B-B14F-4D97-AF65-F5344CB8AC3E}">
        <p14:creationId xmlns:p14="http://schemas.microsoft.com/office/powerpoint/2010/main" val="219159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EC0FE28-4FA3-4680-9E7A-C59A79698B69}"/>
              </a:ext>
            </a:extLst>
          </p:cNvPr>
          <p:cNvSpPr>
            <a:spLocks noGrp="1"/>
          </p:cNvSpPr>
          <p:nvPr>
            <p:ph type="title"/>
          </p:nvPr>
        </p:nvSpPr>
        <p:spPr/>
        <p:txBody>
          <a:bodyPr/>
          <a:lstStyle/>
          <a:p>
            <a:r>
              <a:rPr lang="cs-CZ" dirty="0"/>
              <a:t>Mezinárodní Vojtova společnost (IVG)</a:t>
            </a:r>
          </a:p>
        </p:txBody>
      </p:sp>
      <p:sp>
        <p:nvSpPr>
          <p:cNvPr id="3" name="Zástupný symbol pro obsah 2">
            <a:extLst>
              <a:ext uri="{FF2B5EF4-FFF2-40B4-BE49-F238E27FC236}">
                <a16:creationId xmlns="" xmlns:a16="http://schemas.microsoft.com/office/drawing/2014/main" id="{F6A04B96-8550-44B3-93CB-1F64363BECC7}"/>
              </a:ext>
            </a:extLst>
          </p:cNvPr>
          <p:cNvSpPr>
            <a:spLocks noGrp="1"/>
          </p:cNvSpPr>
          <p:nvPr>
            <p:ph idx="1"/>
          </p:nvPr>
        </p:nvSpPr>
        <p:spPr/>
        <p:txBody>
          <a:bodyPr>
            <a:normAutofit fontScale="92500" lnSpcReduction="20000"/>
          </a:bodyPr>
          <a:lstStyle/>
          <a:p>
            <a:r>
              <a:rPr lang="cs-CZ" dirty="0"/>
              <a:t>Je odborná společnost, která celosvětově sdružuje vyučující Vojtovy metody, fyzioterapeuty i lékaře, kteří šíří Vojtův princip – výukoví fyzioterapeuti a lékaři</a:t>
            </a:r>
          </a:p>
          <a:p>
            <a:r>
              <a:rPr lang="cs-CZ" dirty="0"/>
              <a:t>IVG má kolem 70 členů</a:t>
            </a:r>
          </a:p>
          <a:p>
            <a:r>
              <a:rPr lang="cs-CZ" dirty="0"/>
              <a:t>Uznanými terapeuty pro terapii kojenců a dětí jsou ti, kteří úspěšně dokončili osmitýdenní odborný vzdělávací kurz, terapeuti pro dospělé šestitýdenní kurz, zaměřený na Vojtovu terapii podle standardů a směrnic Mezinárodní Vojtovy společnosti.</a:t>
            </a:r>
          </a:p>
          <a:p>
            <a:r>
              <a:rPr lang="cs-CZ" dirty="0"/>
              <a:t>Předpokladem pro vstup do tohoto kurzu je ukončené fyzioterapeutické nebo lékařské vzdělání a nejméně dvouletá praxe, pokud možno s kojenci, dětmi, resp. dospělými s neurologickými diagnózami.</a:t>
            </a:r>
          </a:p>
        </p:txBody>
      </p:sp>
    </p:spTree>
    <p:extLst>
      <p:ext uri="{BB962C8B-B14F-4D97-AF65-F5344CB8AC3E}">
        <p14:creationId xmlns:p14="http://schemas.microsoft.com/office/powerpoint/2010/main" val="113119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2384913-8FB9-4E9C-B800-FE22D3FD8EED}"/>
              </a:ext>
            </a:extLst>
          </p:cNvPr>
          <p:cNvSpPr>
            <a:spLocks noGrp="1"/>
          </p:cNvSpPr>
          <p:nvPr>
            <p:ph type="title"/>
          </p:nvPr>
        </p:nvSpPr>
        <p:spPr/>
        <p:txBody>
          <a:bodyPr/>
          <a:lstStyle/>
          <a:p>
            <a:r>
              <a:rPr lang="cs-CZ" dirty="0"/>
              <a:t>Raná diagnostika dle Vojty</a:t>
            </a:r>
          </a:p>
        </p:txBody>
      </p:sp>
      <p:sp>
        <p:nvSpPr>
          <p:cNvPr id="3" name="Zástupný symbol pro obsah 2">
            <a:extLst>
              <a:ext uri="{FF2B5EF4-FFF2-40B4-BE49-F238E27FC236}">
                <a16:creationId xmlns="" xmlns:a16="http://schemas.microsoft.com/office/drawing/2014/main" id="{B1AAD94A-A87D-4C54-8433-11AD7AF7A8F3}"/>
              </a:ext>
            </a:extLst>
          </p:cNvPr>
          <p:cNvSpPr>
            <a:spLocks noGrp="1"/>
          </p:cNvSpPr>
          <p:nvPr>
            <p:ph idx="1"/>
          </p:nvPr>
        </p:nvSpPr>
        <p:spPr/>
        <p:txBody>
          <a:bodyPr>
            <a:normAutofit fontScale="55000" lnSpcReduction="20000"/>
          </a:bodyPr>
          <a:lstStyle/>
          <a:p>
            <a:r>
              <a:rPr lang="cs-CZ" dirty="0"/>
              <a:t>Již novorozenec má k dispozici jasně definovanou a díky tomu předvídatelnou zásobu pohybových vzorů</a:t>
            </a:r>
          </a:p>
          <a:p>
            <a:r>
              <a:rPr lang="cs-CZ" dirty="0"/>
              <a:t>Dostupnost těchto vrozených pohybových vzorů se objevuje u zdravého dítěte zpravidla během prvního roku života, jak se dítě pokouší dosáhnout dalších a dalších stanovených cílů</a:t>
            </a:r>
          </a:p>
          <a:p>
            <a:r>
              <a:rPr lang="cs-CZ" dirty="0"/>
              <a:t>Pohybové dimenze, kterých je v určitém okamžiku vývoje dosaženo, jsou dány úrovní vzpřímení. Vyjádřením úrovně vzpřímení je např. symetrická opora o lokty, opora o jeden loket, sezení, stoj s oporou, volná chůze, poskoky po jedné noze atd.</a:t>
            </a:r>
          </a:p>
          <a:p>
            <a:r>
              <a:rPr lang="cs-CZ" dirty="0"/>
              <a:t>V </a:t>
            </a:r>
            <a:r>
              <a:rPr lang="cs-CZ" dirty="0" err="1"/>
              <a:t>neurokineziologické</a:t>
            </a:r>
            <a:r>
              <a:rPr lang="cs-CZ" dirty="0"/>
              <a:t> diagnostice podle Vojty jsou hodnoceny schopnosti držení polohy a pohybové schopnosti komplexně (jako tzv. „globální vzor“) a v souvislosti s dosaženou úrovní vzpřímení</a:t>
            </a:r>
          </a:p>
          <a:p>
            <a:r>
              <a:rPr lang="cs-CZ" dirty="0"/>
              <a:t>Nejprve je posuzována spontánní hybnost dítěte v poloze na zádech a na břiše, úroveň vzpřímení, novorozenecké reflexy</a:t>
            </a:r>
          </a:p>
          <a:p>
            <a:r>
              <a:rPr lang="cs-CZ" dirty="0"/>
              <a:t>Vyhodnocením výsledků vyšetření s ohledem na jejich prognostický dosah, z kterého také </a:t>
            </a:r>
            <a:r>
              <a:rPr lang="cs-CZ" dirty="0" smtClean="0"/>
              <a:t>vychází </a:t>
            </a:r>
            <a:r>
              <a:rPr lang="cs-CZ" dirty="0"/>
              <a:t>indikace k fyzioterapeutické péči dle Vojty</a:t>
            </a:r>
            <a:r>
              <a:rPr lang="cs-CZ" dirty="0" smtClean="0"/>
              <a:t>, rozlišujeme </a:t>
            </a:r>
            <a:r>
              <a:rPr lang="cs-CZ" dirty="0"/>
              <a:t>mezi široce variabilní centrální koordinační poruchou, ohrožením vývoje centrální parézou a manifestní centrální parézou.</a:t>
            </a:r>
          </a:p>
          <a:p>
            <a:r>
              <a:rPr lang="cs-CZ" dirty="0"/>
              <a:t>Pomocí tohoto vyšetření je možné u kojence v krátkém čase jasně a reprodukovatelně posoudit jeho vývoj a získat tak informaci o dosaženém vývojovém věku a o stupni ohrožení vývoje.</a:t>
            </a:r>
          </a:p>
          <a:p>
            <a:r>
              <a:rPr lang="cs-CZ" dirty="0"/>
              <a:t>Přesné stanovení toho, který dílčí vzor není přístupný, nebo je přístupný jen omezeně  v držení těla a v pohybu (dle Vojty: blokovaný dílčí vzor), je pro terapeutický přístup rozhodující.</a:t>
            </a:r>
          </a:p>
          <a:p>
            <a:endParaRPr lang="cs-CZ" dirty="0"/>
          </a:p>
          <a:p>
            <a:endParaRPr lang="cs-CZ" dirty="0"/>
          </a:p>
        </p:txBody>
      </p:sp>
    </p:spTree>
    <p:extLst>
      <p:ext uri="{BB962C8B-B14F-4D97-AF65-F5344CB8AC3E}">
        <p14:creationId xmlns:p14="http://schemas.microsoft.com/office/powerpoint/2010/main" val="281536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2F47A9E-34A8-421B-9140-7332C94AE6FE}"/>
              </a:ext>
            </a:extLst>
          </p:cNvPr>
          <p:cNvSpPr>
            <a:spLocks noGrp="1"/>
          </p:cNvSpPr>
          <p:nvPr>
            <p:ph type="title"/>
          </p:nvPr>
        </p:nvSpPr>
        <p:spPr/>
        <p:txBody>
          <a:bodyPr/>
          <a:lstStyle/>
          <a:p>
            <a:r>
              <a:rPr lang="cs-CZ" dirty="0"/>
              <a:t>Zdroje </a:t>
            </a:r>
          </a:p>
        </p:txBody>
      </p:sp>
      <p:sp>
        <p:nvSpPr>
          <p:cNvPr id="3" name="Zástupný symbol pro obsah 2">
            <a:extLst>
              <a:ext uri="{FF2B5EF4-FFF2-40B4-BE49-F238E27FC236}">
                <a16:creationId xmlns="" xmlns:a16="http://schemas.microsoft.com/office/drawing/2014/main" id="{B306BEB6-032D-411B-ABC6-E61BFEE52F0C}"/>
              </a:ext>
            </a:extLst>
          </p:cNvPr>
          <p:cNvSpPr>
            <a:spLocks noGrp="1"/>
          </p:cNvSpPr>
          <p:nvPr>
            <p:ph idx="1"/>
          </p:nvPr>
        </p:nvSpPr>
        <p:spPr/>
        <p:txBody>
          <a:bodyPr>
            <a:normAutofit fontScale="92500" lnSpcReduction="20000"/>
          </a:bodyPr>
          <a:lstStyle/>
          <a:p>
            <a:r>
              <a:rPr lang="cs-CZ" dirty="0"/>
              <a:t>Vojta, V., &amp; </a:t>
            </a:r>
            <a:r>
              <a:rPr lang="cs-CZ" dirty="0" err="1"/>
              <a:t>Peters</a:t>
            </a:r>
            <a:r>
              <a:rPr lang="cs-CZ" dirty="0"/>
              <a:t>, A. (2010). </a:t>
            </a:r>
            <a:r>
              <a:rPr lang="cs-CZ" i="1" dirty="0"/>
              <a:t>Vojtův princip: svalové souhry v reflexní lokomoci a motorické ontogenezi</a:t>
            </a:r>
            <a:r>
              <a:rPr lang="cs-CZ" dirty="0"/>
              <a:t>. Praha: </a:t>
            </a:r>
            <a:r>
              <a:rPr lang="cs-CZ" dirty="0" err="1"/>
              <a:t>Grada</a:t>
            </a:r>
            <a:r>
              <a:rPr lang="cs-CZ" dirty="0"/>
              <a:t>.</a:t>
            </a:r>
          </a:p>
          <a:p>
            <a:r>
              <a:rPr lang="cs-CZ" dirty="0">
                <a:hlinkClick r:id="rId2"/>
              </a:rPr>
              <a:t>https://www.vojta.com/cs/</a:t>
            </a:r>
            <a:endParaRPr lang="cs-CZ" dirty="0"/>
          </a:p>
          <a:p>
            <a:r>
              <a:rPr lang="cs-CZ" dirty="0">
                <a:hlinkClick r:id="rId3"/>
              </a:rPr>
              <a:t>http://www.rl-corpus.cz/o-nas/co-umime/</a:t>
            </a:r>
            <a:endParaRPr lang="cs-CZ" dirty="0"/>
          </a:p>
          <a:p>
            <a:r>
              <a:rPr lang="cs-CZ" dirty="0">
                <a:hlinkClick r:id="rId4"/>
              </a:rPr>
              <a:t>https://www.ceskatelevize.cz/ivysilani/1097181328-udalosti/217411000101230/obsah/590940-vojtova-metoda-pomaha-detem</a:t>
            </a:r>
            <a:endParaRPr lang="cs-CZ" dirty="0"/>
          </a:p>
          <a:p>
            <a:r>
              <a:rPr lang="cs-CZ" dirty="0">
                <a:hlinkClick r:id="rId5"/>
              </a:rPr>
              <a:t>https://www.ceskatelevize.cz/ivysilani/10315080042-tep-24/211411058130014/obsah/170591-vojtova-metoda-nejen-pro-deti-ale-take-pro-dospele</a:t>
            </a:r>
            <a:endParaRPr lang="cs-CZ" dirty="0"/>
          </a:p>
          <a:p>
            <a:endParaRPr lang="cs-CZ" dirty="0"/>
          </a:p>
          <a:p>
            <a:endParaRPr lang="cs-CZ" dirty="0"/>
          </a:p>
        </p:txBody>
      </p:sp>
    </p:spTree>
    <p:extLst>
      <p:ext uri="{BB962C8B-B14F-4D97-AF65-F5344CB8AC3E}">
        <p14:creationId xmlns:p14="http://schemas.microsoft.com/office/powerpoint/2010/main" val="401293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195DA43-4E4F-4700-92F3-F96AB9047D76}"/>
              </a:ext>
            </a:extLst>
          </p:cNvPr>
          <p:cNvSpPr>
            <a:spLocks noGrp="1"/>
          </p:cNvSpPr>
          <p:nvPr>
            <p:ph type="title"/>
          </p:nvPr>
        </p:nvSpPr>
        <p:spPr/>
        <p:txBody>
          <a:bodyPr/>
          <a:lstStyle/>
          <a:p>
            <a:r>
              <a:rPr lang="cs-CZ" dirty="0"/>
              <a:t>Prof. MUDr. Václav Vojta</a:t>
            </a:r>
          </a:p>
        </p:txBody>
      </p:sp>
      <p:sp>
        <p:nvSpPr>
          <p:cNvPr id="3" name="Zástupný symbol pro obsah 2">
            <a:extLst>
              <a:ext uri="{FF2B5EF4-FFF2-40B4-BE49-F238E27FC236}">
                <a16:creationId xmlns="" xmlns:a16="http://schemas.microsoft.com/office/drawing/2014/main" id="{77B0F4ED-BBAE-4EA0-ABE3-8A874C565BA2}"/>
              </a:ext>
            </a:extLst>
          </p:cNvPr>
          <p:cNvSpPr>
            <a:spLocks noGrp="1"/>
          </p:cNvSpPr>
          <p:nvPr>
            <p:ph idx="1"/>
          </p:nvPr>
        </p:nvSpPr>
        <p:spPr>
          <a:xfrm>
            <a:off x="1295402" y="2520272"/>
            <a:ext cx="9601196" cy="3355596"/>
          </a:xfrm>
        </p:spPr>
        <p:txBody>
          <a:bodyPr/>
          <a:lstStyle/>
          <a:p>
            <a:r>
              <a:rPr lang="cs-CZ" dirty="0"/>
              <a:t>1917 - 2000</a:t>
            </a:r>
          </a:p>
          <a:p>
            <a:r>
              <a:rPr lang="cs-CZ" dirty="0"/>
              <a:t>1937 – 1957 Studium medicíny – atestace neurologie, dětská neurologie</a:t>
            </a:r>
          </a:p>
          <a:p>
            <a:r>
              <a:rPr lang="cs-CZ" dirty="0"/>
              <a:t>1961 – 1968 VŠ lektor pro dětskou neurologii na UK v Praze</a:t>
            </a:r>
          </a:p>
          <a:p>
            <a:r>
              <a:rPr lang="cs-CZ" dirty="0"/>
              <a:t>1968 emigrace do Německa – vědecký pracovník Ortopedické univerzitní kliniky v Kolíně nad Rýnem – vybudování terapeutického týmu</a:t>
            </a:r>
          </a:p>
          <a:p>
            <a:r>
              <a:rPr lang="cs-CZ" dirty="0"/>
              <a:t>1974 monografie Mozkové hybné poruchy v kojeneckém věku – včasná diagnostika a včasná terapie</a:t>
            </a:r>
          </a:p>
          <a:p>
            <a:endParaRPr lang="cs-CZ" dirty="0"/>
          </a:p>
        </p:txBody>
      </p:sp>
    </p:spTree>
    <p:extLst>
      <p:ext uri="{BB962C8B-B14F-4D97-AF65-F5344CB8AC3E}">
        <p14:creationId xmlns:p14="http://schemas.microsoft.com/office/powerpoint/2010/main" val="39671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 xmlns:a16="http://schemas.microsoft.com/office/drawing/2014/main" id="{4BF13DD2-293F-4534-9700-55BB279FB128}"/>
              </a:ext>
            </a:extLst>
          </p:cNvPr>
          <p:cNvSpPr txBox="1"/>
          <p:nvPr/>
        </p:nvSpPr>
        <p:spPr>
          <a:xfrm>
            <a:off x="1259747" y="909400"/>
            <a:ext cx="9672505" cy="5039200"/>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cs-CZ" dirty="0"/>
              <a:t>1954 – 1972 zkoumal různé vrozené vady CNS a také uložené pohybové komplexy, reflexní lokomoci, motorickou ontogenezi, </a:t>
            </a:r>
            <a:r>
              <a:rPr lang="cs-CZ" dirty="0" err="1"/>
              <a:t>neurokineziologické</a:t>
            </a:r>
            <a:r>
              <a:rPr lang="cs-CZ" dirty="0"/>
              <a:t> vyšetřovací metody, polohové reakce a reflexologii </a:t>
            </a:r>
          </a:p>
          <a:p>
            <a:pPr marL="285750" indent="-285750" algn="just">
              <a:lnSpc>
                <a:spcPct val="150000"/>
              </a:lnSpc>
              <a:buFont typeface="Courier New" panose="02070309020205020404" pitchFamily="49" charset="0"/>
              <a:buChar char="o"/>
            </a:pPr>
            <a:r>
              <a:rPr lang="cs-CZ" dirty="0"/>
              <a:t>1975 přešel se svým týmem do Dětského centra v Mnichově – zástupce ředitele, vytvořil lékařský a terapeutický tým pro rozsáhlou činnost kurzů pro lékaře a fyzioterapeuty na evropské i mimoevropské úrovni</a:t>
            </a:r>
          </a:p>
          <a:p>
            <a:pPr marL="285750" indent="-285750" algn="just">
              <a:lnSpc>
                <a:spcPct val="150000"/>
              </a:lnSpc>
              <a:buFont typeface="Courier New" panose="02070309020205020404" pitchFamily="49" charset="0"/>
              <a:buChar char="o"/>
            </a:pPr>
            <a:r>
              <a:rPr lang="cs-CZ" dirty="0"/>
              <a:t>1984 – Založil v Římě „Společnost Václava Vojty, registrované sdružení“ pro podporu a aplikaci diagnostické a terapeutické metody a pro rozvoj, vzdělání a další vzdělávání lékařů a fyzioterapeutů na národní i mezinárodní úrovni</a:t>
            </a:r>
          </a:p>
          <a:p>
            <a:pPr marL="285750" indent="-285750" algn="just">
              <a:lnSpc>
                <a:spcPct val="150000"/>
              </a:lnSpc>
              <a:buFont typeface="Courier New" panose="02070309020205020404" pitchFamily="49" charset="0"/>
              <a:buChar char="o"/>
            </a:pPr>
            <a:r>
              <a:rPr lang="cs-CZ" dirty="0"/>
              <a:t>1995 – založil „Mezinárodní  Vojtovu společnost, registrované sdružení“ – národní a mezinárodní rozmach vzdělávání lektorů-terapeutů Vojtovy metody a lékařů docentů</a:t>
            </a:r>
          </a:p>
          <a:p>
            <a:pPr marL="285750" indent="-285750" algn="just">
              <a:lnSpc>
                <a:spcPct val="150000"/>
              </a:lnSpc>
              <a:buFont typeface="Courier New" panose="02070309020205020404" pitchFamily="49" charset="0"/>
              <a:buChar char="o"/>
            </a:pPr>
            <a:r>
              <a:rPr lang="cs-CZ" dirty="0"/>
              <a:t>1995 – oficiálně ukončil činnou službu v Dětském centu</a:t>
            </a:r>
          </a:p>
          <a:p>
            <a:pPr marL="285750" indent="-285750" algn="just">
              <a:lnSpc>
                <a:spcPct val="150000"/>
              </a:lnSpc>
              <a:buFont typeface="Courier New" panose="02070309020205020404" pitchFamily="49" charset="0"/>
              <a:buChar char="o"/>
            </a:pPr>
            <a:r>
              <a:rPr lang="cs-CZ" dirty="0"/>
              <a:t>2000 in memoriam - státní vyznamenání ČR - Medaile Za zásluhy od Václava Havla</a:t>
            </a:r>
          </a:p>
        </p:txBody>
      </p:sp>
    </p:spTree>
    <p:extLst>
      <p:ext uri="{BB962C8B-B14F-4D97-AF65-F5344CB8AC3E}">
        <p14:creationId xmlns:p14="http://schemas.microsoft.com/office/powerpoint/2010/main" val="2209356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CFEBFA0-DBD5-49E7-A0C4-987E0176FCE2}"/>
              </a:ext>
            </a:extLst>
          </p:cNvPr>
          <p:cNvSpPr>
            <a:spLocks noGrp="1"/>
          </p:cNvSpPr>
          <p:nvPr>
            <p:ph type="title"/>
          </p:nvPr>
        </p:nvSpPr>
        <p:spPr/>
        <p:txBody>
          <a:bodyPr/>
          <a:lstStyle/>
          <a:p>
            <a:r>
              <a:rPr lang="cs-CZ" dirty="0"/>
              <a:t>Počátek Vojtova principu</a:t>
            </a:r>
          </a:p>
        </p:txBody>
      </p:sp>
      <p:sp>
        <p:nvSpPr>
          <p:cNvPr id="3" name="Zástupný symbol pro obsah 2">
            <a:extLst>
              <a:ext uri="{FF2B5EF4-FFF2-40B4-BE49-F238E27FC236}">
                <a16:creationId xmlns="" xmlns:a16="http://schemas.microsoft.com/office/drawing/2014/main" id="{2D4C674B-D96D-4EE0-A490-65774C859781}"/>
              </a:ext>
            </a:extLst>
          </p:cNvPr>
          <p:cNvSpPr>
            <a:spLocks noGrp="1"/>
          </p:cNvSpPr>
          <p:nvPr>
            <p:ph idx="1"/>
          </p:nvPr>
        </p:nvSpPr>
        <p:spPr>
          <a:xfrm>
            <a:off x="1295402" y="2541864"/>
            <a:ext cx="9601196" cy="3573710"/>
          </a:xfrm>
        </p:spPr>
        <p:txBody>
          <a:bodyPr>
            <a:normAutofit fontScale="92500" lnSpcReduction="10000"/>
          </a:bodyPr>
          <a:lstStyle/>
          <a:p>
            <a:r>
              <a:rPr lang="cs-CZ" dirty="0"/>
              <a:t>Během práce na konceptu léčby dětí s cerebrální parézou objevil reflexní lokomoci</a:t>
            </a:r>
          </a:p>
          <a:p>
            <a:r>
              <a:rPr lang="cs-CZ" dirty="0"/>
              <a:t>U těchto dětí se mu dařilo přesně opakovanými podněty v různých tělesných polohách spolehlivě vyvolávat nevědomé motorické reakce trupu a končetin</a:t>
            </a:r>
          </a:p>
          <a:p>
            <a:r>
              <a:rPr lang="cs-CZ" dirty="0"/>
              <a:t>Účinky byly ohromující - děti s cerebrální parézou (MO) po ní byly nejprve schopny zřetelněji mluvit a v průběhu krátké doby se i jistěji </a:t>
            </a:r>
            <a:r>
              <a:rPr lang="cs-CZ" dirty="0" err="1"/>
              <a:t>vertikalizovat</a:t>
            </a:r>
            <a:r>
              <a:rPr lang="cs-CZ" dirty="0"/>
              <a:t> a chodit</a:t>
            </a:r>
          </a:p>
          <a:p>
            <a:r>
              <a:rPr lang="cs-CZ" dirty="0"/>
              <a:t>Jeho představa, že tyto </a:t>
            </a:r>
            <a:r>
              <a:rPr lang="cs-CZ" dirty="0" err="1"/>
              <a:t>aktivovatelné</a:t>
            </a:r>
            <a:r>
              <a:rPr lang="cs-CZ" dirty="0"/>
              <a:t> pohybové modely jsou vrozené každému člověku a měly by se proto vyskytovat od narození, se potvrdila, jakmile byl schopen tyto modely pravidelně vyvolávat a prokazovat u zdravých novorozenců.</a:t>
            </a:r>
          </a:p>
          <a:p>
            <a:r>
              <a:rPr lang="cs-CZ" dirty="0"/>
              <a:t>Na základě toho vytvořil kompletní princip - terapii podle Vojty a diagnostiku</a:t>
            </a:r>
          </a:p>
        </p:txBody>
      </p:sp>
    </p:spTree>
    <p:extLst>
      <p:ext uri="{BB962C8B-B14F-4D97-AF65-F5344CB8AC3E}">
        <p14:creationId xmlns:p14="http://schemas.microsoft.com/office/powerpoint/2010/main" val="33505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A63B739-0E80-4F78-9DE3-A78B3CF0AA56}"/>
              </a:ext>
            </a:extLst>
          </p:cNvPr>
          <p:cNvSpPr>
            <a:spLocks noGrp="1"/>
          </p:cNvSpPr>
          <p:nvPr>
            <p:ph type="title"/>
          </p:nvPr>
        </p:nvSpPr>
        <p:spPr/>
        <p:txBody>
          <a:bodyPr/>
          <a:lstStyle/>
          <a:p>
            <a:r>
              <a:rPr lang="cs-CZ" dirty="0"/>
              <a:t>Vojtova terapie</a:t>
            </a:r>
          </a:p>
        </p:txBody>
      </p:sp>
      <p:sp>
        <p:nvSpPr>
          <p:cNvPr id="3" name="Zástupný symbol pro obsah 2">
            <a:extLst>
              <a:ext uri="{FF2B5EF4-FFF2-40B4-BE49-F238E27FC236}">
                <a16:creationId xmlns="" xmlns:a16="http://schemas.microsoft.com/office/drawing/2014/main" id="{F5B3F4E2-CFC1-49EA-AD04-3712846E1218}"/>
              </a:ext>
            </a:extLst>
          </p:cNvPr>
          <p:cNvSpPr>
            <a:spLocks noGrp="1"/>
          </p:cNvSpPr>
          <p:nvPr>
            <p:ph idx="1"/>
          </p:nvPr>
        </p:nvSpPr>
        <p:spPr/>
        <p:txBody>
          <a:bodyPr>
            <a:normAutofit lnSpcReduction="10000"/>
          </a:bodyPr>
          <a:lstStyle/>
          <a:p>
            <a:r>
              <a:rPr lang="cs-CZ" dirty="0"/>
              <a:t>Základ - reflexní lokomoce = určitými podněty lze vyvolat motorické aktivity, jejichž důsledkem je pohyb vpřed</a:t>
            </a:r>
          </a:p>
          <a:p>
            <a:r>
              <a:rPr lang="cs-CZ" dirty="0"/>
              <a:t>Obsahy reflexní lokomoce jsou k dispozici jako globální motorické modely, jsou vrozené a existují nezávisle na věku (naprogramovány v CNS čekají na aktivaci)</a:t>
            </a:r>
          </a:p>
          <a:p>
            <a:r>
              <a:rPr lang="cs-CZ" dirty="0"/>
              <a:t>Reflexní lokomoce je aktivační systém (polohy, které vyvolají podněty)</a:t>
            </a:r>
          </a:p>
          <a:p>
            <a:r>
              <a:rPr lang="cs-CZ" dirty="0"/>
              <a:t>Podněty vyvolávají u lidí v jakémkoli věku automaticky a bez vlastního přičinění dva pohybové komplexy: reflexní plazení a reflexní otáčení</a:t>
            </a:r>
          </a:p>
        </p:txBody>
      </p:sp>
    </p:spTree>
    <p:extLst>
      <p:ext uri="{BB962C8B-B14F-4D97-AF65-F5344CB8AC3E}">
        <p14:creationId xmlns:p14="http://schemas.microsoft.com/office/powerpoint/2010/main" val="1676532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673242E-2395-4348-A0BE-D0EB2332D792}"/>
              </a:ext>
            </a:extLst>
          </p:cNvPr>
          <p:cNvSpPr>
            <a:spLocks noGrp="1"/>
          </p:cNvSpPr>
          <p:nvPr>
            <p:ph type="title"/>
          </p:nvPr>
        </p:nvSpPr>
        <p:spPr/>
        <p:txBody>
          <a:bodyPr/>
          <a:lstStyle/>
          <a:p>
            <a:r>
              <a:rPr lang="cs-CZ" dirty="0"/>
              <a:t>Reflexní plazení a otáčení</a:t>
            </a:r>
          </a:p>
        </p:txBody>
      </p:sp>
      <p:sp>
        <p:nvSpPr>
          <p:cNvPr id="3" name="Zástupný symbol pro obsah 2">
            <a:extLst>
              <a:ext uri="{FF2B5EF4-FFF2-40B4-BE49-F238E27FC236}">
                <a16:creationId xmlns="" xmlns:a16="http://schemas.microsoft.com/office/drawing/2014/main" id="{1FDEC377-A250-430E-BA28-6561103A95C6}"/>
              </a:ext>
            </a:extLst>
          </p:cNvPr>
          <p:cNvSpPr>
            <a:spLocks noGrp="1"/>
          </p:cNvSpPr>
          <p:nvPr>
            <p:ph idx="1"/>
          </p:nvPr>
        </p:nvSpPr>
        <p:spPr/>
        <p:txBody>
          <a:bodyPr>
            <a:normAutofit fontScale="85000" lnSpcReduction="20000"/>
          </a:bodyPr>
          <a:lstStyle/>
          <a:p>
            <a:r>
              <a:rPr lang="cs-CZ" dirty="0"/>
              <a:t>Reflexní plazení vede k určitému druhu plazivého pohybu</a:t>
            </a:r>
          </a:p>
          <a:p>
            <a:r>
              <a:rPr lang="cs-CZ" dirty="0"/>
              <a:t>Reflexní otáčení začíná z polohy na zádech a přes polohu na boku přechází do tzv. pohybu na všech čtyřech</a:t>
            </a:r>
          </a:p>
          <a:p>
            <a:r>
              <a:rPr lang="cs-CZ" dirty="0"/>
              <a:t>Vojta se domníval, že u pacienta dojde na základě opakované aktivace reflexních pohybů k „uvolnění,“ nebo „novému propojení“ funkčně blokovaných nervových spojů mezi mozkem a míchou</a:t>
            </a:r>
          </a:p>
          <a:p>
            <a:r>
              <a:rPr lang="cs-CZ" dirty="0">
                <a:hlinkClick r:id="rId2"/>
              </a:rPr>
              <a:t>https://www.ceskatelevize.cz/ivysilani/1097181328-udalosti/217411000101230/obsah/590940-vojtova-metoda-pomaha-detem</a:t>
            </a:r>
            <a:endParaRPr lang="cs-CZ" dirty="0"/>
          </a:p>
          <a:p>
            <a:r>
              <a:rPr lang="cs-CZ" dirty="0">
                <a:hlinkClick r:id="rId3"/>
              </a:rPr>
              <a:t>https://www.ceskatelevize.cz/ivysilani/10315080042-tep-24/211411058130014/obsah/170591-vojtova-metoda-nejen-pro-deti-ale-take-pro-dospele</a:t>
            </a:r>
            <a:endParaRPr lang="cs-CZ" dirty="0"/>
          </a:p>
        </p:txBody>
      </p:sp>
    </p:spTree>
    <p:extLst>
      <p:ext uri="{BB962C8B-B14F-4D97-AF65-F5344CB8AC3E}">
        <p14:creationId xmlns:p14="http://schemas.microsoft.com/office/powerpoint/2010/main" val="120862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F62C99E9-5972-4481-80A8-24E9EB20E3BD}"/>
              </a:ext>
            </a:extLst>
          </p:cNvPr>
          <p:cNvSpPr>
            <a:spLocks noGrp="1"/>
          </p:cNvSpPr>
          <p:nvPr>
            <p:ph type="title"/>
          </p:nvPr>
        </p:nvSpPr>
        <p:spPr/>
        <p:txBody>
          <a:bodyPr/>
          <a:lstStyle/>
          <a:p>
            <a:r>
              <a:rPr lang="cs-CZ" dirty="0"/>
              <a:t>Cíl Vojtovy reflexní lokomoce</a:t>
            </a:r>
          </a:p>
        </p:txBody>
      </p:sp>
      <p:sp>
        <p:nvSpPr>
          <p:cNvPr id="3" name="Zástupný symbol pro obsah 2">
            <a:extLst>
              <a:ext uri="{FF2B5EF4-FFF2-40B4-BE49-F238E27FC236}">
                <a16:creationId xmlns="" xmlns:a16="http://schemas.microsoft.com/office/drawing/2014/main" id="{7D00B8D6-EC92-4B23-AE58-DC7707B26002}"/>
              </a:ext>
            </a:extLst>
          </p:cNvPr>
          <p:cNvSpPr>
            <a:spLocks noGrp="1"/>
          </p:cNvSpPr>
          <p:nvPr>
            <p:ph idx="1"/>
          </p:nvPr>
        </p:nvSpPr>
        <p:spPr>
          <a:xfrm>
            <a:off x="1295401" y="2556931"/>
            <a:ext cx="9601196" cy="3583809"/>
          </a:xfrm>
        </p:spPr>
        <p:txBody>
          <a:bodyPr>
            <a:normAutofit fontScale="70000" lnSpcReduction="20000"/>
          </a:bodyPr>
          <a:lstStyle/>
          <a:p>
            <a:r>
              <a:rPr lang="cs-CZ" dirty="0"/>
              <a:t>Zpřístupnění a možnost použití elementárních prvků lidského vzpřimování a pohybu vpřed:</a:t>
            </a:r>
          </a:p>
          <a:p>
            <a:pPr lvl="1"/>
            <a:r>
              <a:rPr lang="cs-CZ" dirty="0"/>
              <a:t>1. Rovnováha těla při pohybech („posturální řízení“)</a:t>
            </a:r>
            <a:br>
              <a:rPr lang="cs-CZ" dirty="0"/>
            </a:br>
            <a:r>
              <a:rPr lang="cs-CZ" dirty="0"/>
              <a:t>2. Vzpřimování těla proti gravitaci</a:t>
            </a:r>
            <a:br>
              <a:rPr lang="cs-CZ" dirty="0"/>
            </a:br>
            <a:r>
              <a:rPr lang="cs-CZ" dirty="0"/>
              <a:t>3. Cílené uchopovací a krokové pohyby končetin („</a:t>
            </a:r>
            <a:r>
              <a:rPr lang="cs-CZ" dirty="0" err="1"/>
              <a:t>fázická</a:t>
            </a:r>
            <a:r>
              <a:rPr lang="cs-CZ" dirty="0"/>
              <a:t> hybnost“)</a:t>
            </a:r>
          </a:p>
          <a:p>
            <a:r>
              <a:rPr lang="cs-CZ" dirty="0"/>
              <a:t>Na základě reflexní lokomoce lze aktivovat a ovlivnit vedle „velkých“ motorických procesů také určité reakce</a:t>
            </a:r>
          </a:p>
          <a:p>
            <a:pPr lvl="1"/>
            <a:r>
              <a:rPr lang="cs-CZ" dirty="0"/>
              <a:t>motorika očí</a:t>
            </a:r>
          </a:p>
          <a:p>
            <a:pPr lvl="1"/>
            <a:r>
              <a:rPr lang="cs-CZ" dirty="0"/>
              <a:t>pohyby jazyka, pohyby čelistí (</a:t>
            </a:r>
            <a:r>
              <a:rPr lang="cs-CZ" dirty="0" err="1"/>
              <a:t>orofaciální</a:t>
            </a:r>
            <a:r>
              <a:rPr lang="cs-CZ" dirty="0"/>
              <a:t> motorika)</a:t>
            </a:r>
          </a:p>
          <a:p>
            <a:r>
              <a:rPr lang="cs-CZ" dirty="0"/>
              <a:t>a vegetativní funkce </a:t>
            </a:r>
          </a:p>
          <a:p>
            <a:pPr lvl="1"/>
            <a:r>
              <a:rPr lang="cs-CZ" dirty="0"/>
              <a:t>regulace funkce močového měchýře a střev</a:t>
            </a:r>
          </a:p>
          <a:p>
            <a:pPr lvl="1"/>
            <a:r>
              <a:rPr lang="cs-CZ" dirty="0"/>
              <a:t>dýchání</a:t>
            </a:r>
          </a:p>
          <a:p>
            <a:pPr lvl="1"/>
            <a:r>
              <a:rPr lang="cs-CZ" dirty="0"/>
              <a:t>sání a polykání</a:t>
            </a:r>
          </a:p>
        </p:txBody>
      </p:sp>
    </p:spTree>
    <p:extLst>
      <p:ext uri="{BB962C8B-B14F-4D97-AF65-F5344CB8AC3E}">
        <p14:creationId xmlns:p14="http://schemas.microsoft.com/office/powerpoint/2010/main" val="215774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C313D34-D173-4369-910B-981B1A0C4BCB}"/>
              </a:ext>
            </a:extLst>
          </p:cNvPr>
          <p:cNvSpPr>
            <a:spLocks noGrp="1"/>
          </p:cNvSpPr>
          <p:nvPr>
            <p:ph type="title"/>
          </p:nvPr>
        </p:nvSpPr>
        <p:spPr/>
        <p:txBody>
          <a:bodyPr>
            <a:normAutofit/>
          </a:bodyPr>
          <a:lstStyle/>
          <a:p>
            <a:r>
              <a:rPr lang="cs-CZ" dirty="0"/>
              <a:t>Vojtova terapie z hlediska věku</a:t>
            </a:r>
          </a:p>
        </p:txBody>
      </p:sp>
      <p:sp>
        <p:nvSpPr>
          <p:cNvPr id="3" name="Zástupný symbol pro text 2">
            <a:extLst>
              <a:ext uri="{FF2B5EF4-FFF2-40B4-BE49-F238E27FC236}">
                <a16:creationId xmlns="" xmlns:a16="http://schemas.microsoft.com/office/drawing/2014/main" id="{B2F8901E-8A4B-412C-BAE9-0EAF762431CE}"/>
              </a:ext>
            </a:extLst>
          </p:cNvPr>
          <p:cNvSpPr>
            <a:spLocks noGrp="1"/>
          </p:cNvSpPr>
          <p:nvPr>
            <p:ph type="body" idx="1"/>
          </p:nvPr>
        </p:nvSpPr>
        <p:spPr>
          <a:xfrm>
            <a:off x="1580626" y="2421838"/>
            <a:ext cx="4718304" cy="576262"/>
          </a:xfrm>
        </p:spPr>
        <p:txBody>
          <a:bodyPr/>
          <a:lstStyle/>
          <a:p>
            <a:r>
              <a:rPr lang="cs-CZ" dirty="0"/>
              <a:t>V dětském věku</a:t>
            </a:r>
          </a:p>
        </p:txBody>
      </p:sp>
      <p:sp>
        <p:nvSpPr>
          <p:cNvPr id="4" name="Zástupný symbol pro obsah 3">
            <a:extLst>
              <a:ext uri="{FF2B5EF4-FFF2-40B4-BE49-F238E27FC236}">
                <a16:creationId xmlns="" xmlns:a16="http://schemas.microsoft.com/office/drawing/2014/main" id="{D17BE20D-FA34-4A6F-A28E-DBB0689090AF}"/>
              </a:ext>
            </a:extLst>
          </p:cNvPr>
          <p:cNvSpPr>
            <a:spLocks noGrp="1"/>
          </p:cNvSpPr>
          <p:nvPr>
            <p:ph sz="half" idx="2"/>
          </p:nvPr>
        </p:nvSpPr>
        <p:spPr>
          <a:xfrm>
            <a:off x="1293027" y="2998100"/>
            <a:ext cx="4718304" cy="2632605"/>
          </a:xfrm>
        </p:spPr>
        <p:txBody>
          <a:bodyPr>
            <a:normAutofit fontScale="77500" lnSpcReduction="20000"/>
          </a:bodyPr>
          <a:lstStyle/>
          <a:p>
            <a:r>
              <a:rPr lang="cs-CZ" sz="2600" dirty="0"/>
              <a:t>Indikace probíhá na základě lékařské diagnózy a cíle terapie, který byl odpovídajícím způsobem definován</a:t>
            </a:r>
          </a:p>
          <a:p>
            <a:r>
              <a:rPr lang="cs-CZ" sz="2600" dirty="0"/>
              <a:t>Nejlepších výsledků se dosahuje, pokud se ještě u pacienta nevyvinuly a nezafixovaly žádné motorické náhradní modely</a:t>
            </a:r>
          </a:p>
          <a:p>
            <a:r>
              <a:rPr lang="cs-CZ" sz="2600" dirty="0"/>
              <a:t>Doprovázena pláčem - tímto způsobem reagují na nezvyklou aktivaci (X rodiče)</a:t>
            </a:r>
          </a:p>
          <a:p>
            <a:endParaRPr lang="cs-CZ" dirty="0"/>
          </a:p>
        </p:txBody>
      </p:sp>
      <p:sp>
        <p:nvSpPr>
          <p:cNvPr id="5" name="Zástupný symbol pro text 4">
            <a:extLst>
              <a:ext uri="{FF2B5EF4-FFF2-40B4-BE49-F238E27FC236}">
                <a16:creationId xmlns="" xmlns:a16="http://schemas.microsoft.com/office/drawing/2014/main" id="{F996E654-3C31-43C3-8570-C32C6986C671}"/>
              </a:ext>
            </a:extLst>
          </p:cNvPr>
          <p:cNvSpPr>
            <a:spLocks noGrp="1"/>
          </p:cNvSpPr>
          <p:nvPr>
            <p:ph type="body" sz="quarter" idx="3"/>
          </p:nvPr>
        </p:nvSpPr>
        <p:spPr>
          <a:xfrm>
            <a:off x="6463520" y="2327812"/>
            <a:ext cx="4718304" cy="576262"/>
          </a:xfrm>
        </p:spPr>
        <p:txBody>
          <a:bodyPr/>
          <a:lstStyle/>
          <a:p>
            <a:r>
              <a:rPr lang="cs-CZ" dirty="0"/>
              <a:t>V dospělosti</a:t>
            </a:r>
          </a:p>
        </p:txBody>
      </p:sp>
      <p:sp>
        <p:nvSpPr>
          <p:cNvPr id="6" name="Zástupný symbol pro obsah 5">
            <a:extLst>
              <a:ext uri="{FF2B5EF4-FFF2-40B4-BE49-F238E27FC236}">
                <a16:creationId xmlns="" xmlns:a16="http://schemas.microsoft.com/office/drawing/2014/main" id="{7DD3A778-4C48-48A2-9EEF-4D6D0E3EC283}"/>
              </a:ext>
            </a:extLst>
          </p:cNvPr>
          <p:cNvSpPr>
            <a:spLocks noGrp="1"/>
          </p:cNvSpPr>
          <p:nvPr>
            <p:ph sz="quarter" idx="4"/>
          </p:nvPr>
        </p:nvSpPr>
        <p:spPr>
          <a:xfrm>
            <a:off x="6180670" y="2945888"/>
            <a:ext cx="4718304" cy="2929980"/>
          </a:xfrm>
        </p:spPr>
        <p:txBody>
          <a:bodyPr>
            <a:normAutofit fontScale="70000" lnSpcReduction="20000"/>
          </a:bodyPr>
          <a:lstStyle/>
          <a:p>
            <a:r>
              <a:rPr lang="cs-CZ" dirty="0"/>
              <a:t>U pacientů s již zafixovanou „náhradní motorikou“ je cílem terapie aktivace a zachování fyziologických pohybových modelů a dále přepracování nezafixovaných abnormálních pohybových modelů a jejich integrace do normálních motorických procesů až k úplné normalizaci volní motoriky.</a:t>
            </a:r>
          </a:p>
          <a:p>
            <a:r>
              <a:rPr lang="cs-CZ" dirty="0"/>
              <a:t>Nejvyšším cílem je obnovení kompetencí pacienta potřebných pro každodenní život. To znamená, že terapie má umožnit pacientovi, aby se mohl co nejlépe opět zapojit do všech aktivit, rodiny, školy, povolání, volného času apod.</a:t>
            </a:r>
          </a:p>
        </p:txBody>
      </p:sp>
    </p:spTree>
    <p:extLst>
      <p:ext uri="{BB962C8B-B14F-4D97-AF65-F5344CB8AC3E}">
        <p14:creationId xmlns:p14="http://schemas.microsoft.com/office/powerpoint/2010/main" val="239499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4D16D44F-6E28-4AD9-8E3F-C0BDB94759D4}"/>
              </a:ext>
            </a:extLst>
          </p:cNvPr>
          <p:cNvSpPr>
            <a:spLocks noGrp="1"/>
          </p:cNvSpPr>
          <p:nvPr>
            <p:ph type="title"/>
          </p:nvPr>
        </p:nvSpPr>
        <p:spPr/>
        <p:txBody>
          <a:bodyPr>
            <a:normAutofit/>
          </a:bodyPr>
          <a:lstStyle/>
          <a:p>
            <a:r>
              <a:rPr lang="cs-CZ" dirty="0"/>
              <a:t>Využití Vojtovy metody</a:t>
            </a:r>
            <a:endParaRPr lang="cs-CZ" sz="2700" dirty="0"/>
          </a:p>
        </p:txBody>
      </p:sp>
      <p:sp>
        <p:nvSpPr>
          <p:cNvPr id="3" name="Zástupný symbol pro text 2">
            <a:extLst>
              <a:ext uri="{FF2B5EF4-FFF2-40B4-BE49-F238E27FC236}">
                <a16:creationId xmlns="" xmlns:a16="http://schemas.microsoft.com/office/drawing/2014/main" id="{12782B66-3E09-4869-80F7-9AA8A64775E7}"/>
              </a:ext>
            </a:extLst>
          </p:cNvPr>
          <p:cNvSpPr>
            <a:spLocks noGrp="1"/>
          </p:cNvSpPr>
          <p:nvPr>
            <p:ph type="body" idx="1"/>
          </p:nvPr>
        </p:nvSpPr>
        <p:spPr>
          <a:xfrm>
            <a:off x="1377696" y="2315096"/>
            <a:ext cx="4718304" cy="576262"/>
          </a:xfrm>
        </p:spPr>
        <p:txBody>
          <a:bodyPr/>
          <a:lstStyle/>
          <a:p>
            <a:r>
              <a:rPr lang="cs-CZ" dirty="0"/>
              <a:t>Kdy ano</a:t>
            </a:r>
          </a:p>
        </p:txBody>
      </p:sp>
      <p:sp>
        <p:nvSpPr>
          <p:cNvPr id="4" name="Zástupný symbol pro obsah 3">
            <a:extLst>
              <a:ext uri="{FF2B5EF4-FFF2-40B4-BE49-F238E27FC236}">
                <a16:creationId xmlns="" xmlns:a16="http://schemas.microsoft.com/office/drawing/2014/main" id="{4767D851-B984-45BB-B0E1-FD2B4F56DBDB}"/>
              </a:ext>
            </a:extLst>
          </p:cNvPr>
          <p:cNvSpPr>
            <a:spLocks noGrp="1"/>
          </p:cNvSpPr>
          <p:nvPr>
            <p:ph sz="half" idx="2"/>
          </p:nvPr>
        </p:nvSpPr>
        <p:spPr>
          <a:xfrm>
            <a:off x="1133635" y="2794753"/>
            <a:ext cx="4877696" cy="3295522"/>
          </a:xfrm>
        </p:spPr>
        <p:txBody>
          <a:bodyPr>
            <a:noAutofit/>
          </a:bodyPr>
          <a:lstStyle/>
          <a:p>
            <a:r>
              <a:rPr lang="cs-CZ" sz="1200" dirty="0"/>
              <a:t>u centrálních koordinačních poruch kojeneckého věku</a:t>
            </a:r>
          </a:p>
          <a:p>
            <a:r>
              <a:rPr lang="cs-CZ" sz="1200" dirty="0"/>
              <a:t>u hybných poruch na základě onemocnění mozku (cerebrální parézy)</a:t>
            </a:r>
          </a:p>
          <a:p>
            <a:r>
              <a:rPr lang="cs-CZ" sz="1200" dirty="0"/>
              <a:t>pohybové poruchy vzniklé následkem poškození centrálního nervového systému (cerebrální </a:t>
            </a:r>
            <a:r>
              <a:rPr lang="cs-CZ" sz="1200" dirty="0" smtClean="0"/>
              <a:t>parézy, </a:t>
            </a:r>
            <a:r>
              <a:rPr lang="cs-CZ" sz="1200" dirty="0"/>
              <a:t>roztroušená skleróza aj.)</a:t>
            </a:r>
          </a:p>
          <a:p>
            <a:r>
              <a:rPr lang="cs-CZ" sz="1200" dirty="0"/>
              <a:t>u periferních paréz horních i dolních končetino</a:t>
            </a:r>
          </a:p>
          <a:p>
            <a:r>
              <a:rPr lang="cs-CZ" sz="1200" dirty="0" smtClean="0"/>
              <a:t>ortopedicky </a:t>
            </a:r>
            <a:r>
              <a:rPr lang="cs-CZ" sz="1200" dirty="0"/>
              <a:t>/ traumatologicky relevantní poškození ramen a horních končetin, kyčlí a dolních končetin</a:t>
            </a:r>
          </a:p>
          <a:p>
            <a:r>
              <a:rPr lang="cs-CZ" sz="1200" dirty="0"/>
              <a:t>doprovodná terapie vadného vývoje kyčlí (dysplazie/luxace kyčelního kloubu)</a:t>
            </a:r>
          </a:p>
          <a:p>
            <a:r>
              <a:rPr lang="cs-CZ" sz="1200" dirty="0"/>
              <a:t>u různých svalových onemocnění</a:t>
            </a:r>
          </a:p>
          <a:p>
            <a:r>
              <a:rPr lang="cs-CZ" sz="1200" dirty="0"/>
              <a:t>u chorob páteře a funkčních omezení páteře (např. skoliózy, bolesti)</a:t>
            </a:r>
          </a:p>
          <a:p>
            <a:r>
              <a:rPr lang="cs-CZ" sz="1200" dirty="0"/>
              <a:t>při problémech s dýcháním, žvýkáním či polykáním</a:t>
            </a:r>
          </a:p>
        </p:txBody>
      </p:sp>
      <p:sp>
        <p:nvSpPr>
          <p:cNvPr id="5" name="Zástupný symbol pro text 4">
            <a:extLst>
              <a:ext uri="{FF2B5EF4-FFF2-40B4-BE49-F238E27FC236}">
                <a16:creationId xmlns="" xmlns:a16="http://schemas.microsoft.com/office/drawing/2014/main" id="{78E5AF0A-D1CE-41AA-8468-D78B52BDFB24}"/>
              </a:ext>
            </a:extLst>
          </p:cNvPr>
          <p:cNvSpPr>
            <a:spLocks noGrp="1"/>
          </p:cNvSpPr>
          <p:nvPr>
            <p:ph type="body" sz="quarter" idx="3"/>
          </p:nvPr>
        </p:nvSpPr>
        <p:spPr>
          <a:xfrm>
            <a:off x="6340061" y="2300547"/>
            <a:ext cx="4718304" cy="576262"/>
          </a:xfrm>
        </p:spPr>
        <p:txBody>
          <a:bodyPr/>
          <a:lstStyle/>
          <a:p>
            <a:r>
              <a:rPr lang="cs-CZ" dirty="0"/>
              <a:t>Kdy ne</a:t>
            </a:r>
          </a:p>
        </p:txBody>
      </p:sp>
      <p:sp>
        <p:nvSpPr>
          <p:cNvPr id="6" name="Zástupný symbol pro obsah 5">
            <a:extLst>
              <a:ext uri="{FF2B5EF4-FFF2-40B4-BE49-F238E27FC236}">
                <a16:creationId xmlns="" xmlns:a16="http://schemas.microsoft.com/office/drawing/2014/main" id="{926815C6-DDAF-45B1-B043-2F36FAB8ACFB}"/>
              </a:ext>
            </a:extLst>
          </p:cNvPr>
          <p:cNvSpPr>
            <a:spLocks noGrp="1"/>
          </p:cNvSpPr>
          <p:nvPr>
            <p:ph sz="quarter" idx="4"/>
          </p:nvPr>
        </p:nvSpPr>
        <p:spPr>
          <a:xfrm>
            <a:off x="6096000" y="2891358"/>
            <a:ext cx="4718304" cy="2725335"/>
          </a:xfrm>
        </p:spPr>
        <p:txBody>
          <a:bodyPr>
            <a:normAutofit/>
          </a:bodyPr>
          <a:lstStyle/>
          <a:p>
            <a:r>
              <a:rPr lang="cs-CZ" sz="1200" dirty="0"/>
              <a:t>akutních horečnatá onemocnění, zánětlivá onemocnění</a:t>
            </a:r>
          </a:p>
          <a:p>
            <a:r>
              <a:rPr lang="cs-CZ" sz="1200" dirty="0"/>
              <a:t>specifických onemocněních, jako je např. osteoporóza</a:t>
            </a:r>
          </a:p>
          <a:p>
            <a:r>
              <a:rPr lang="cs-CZ" sz="1200" dirty="0"/>
              <a:t>při určitých srdečních a svalových onemocněních</a:t>
            </a:r>
          </a:p>
          <a:p>
            <a:r>
              <a:rPr lang="cs-CZ" sz="1200" dirty="0"/>
              <a:t>v těhotenství</a:t>
            </a:r>
          </a:p>
          <a:p>
            <a:r>
              <a:rPr lang="cs-CZ" sz="1200" dirty="0"/>
              <a:t>při vysokých dávkách kortikoidů</a:t>
            </a:r>
          </a:p>
          <a:p>
            <a:r>
              <a:rPr lang="cs-CZ" sz="1200" dirty="0"/>
              <a:t>onkologicky nemocní</a:t>
            </a:r>
          </a:p>
          <a:p>
            <a:r>
              <a:rPr lang="cs-CZ" sz="1300" dirty="0"/>
              <a:t>očkování živými vakcínami podle určení lékaře (zpravidla 10 dnů po očkování)</a:t>
            </a:r>
          </a:p>
          <a:p>
            <a:r>
              <a:rPr lang="cs-CZ" sz="1200" dirty="0"/>
              <a:t>epilepsie</a:t>
            </a:r>
          </a:p>
        </p:txBody>
      </p:sp>
    </p:spTree>
    <p:extLst>
      <p:ext uri="{BB962C8B-B14F-4D97-AF65-F5344CB8AC3E}">
        <p14:creationId xmlns:p14="http://schemas.microsoft.com/office/powerpoint/2010/main" val="7877593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246</TotalTime>
  <Words>656</Words>
  <Application>Microsoft Office PowerPoint</Application>
  <PresentationFormat>Širokoúhlá obrazovka</PresentationFormat>
  <Paragraphs>101</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Courier New</vt:lpstr>
      <vt:lpstr>Garamond</vt:lpstr>
      <vt:lpstr>Organika</vt:lpstr>
      <vt:lpstr>Terapie reflexní lokomoce =Vojtova metoda </vt:lpstr>
      <vt:lpstr>Prof. MUDr. Václav Vojta</vt:lpstr>
      <vt:lpstr>Prezentace aplikace PowerPoint</vt:lpstr>
      <vt:lpstr>Počátek Vojtova principu</vt:lpstr>
      <vt:lpstr>Vojtova terapie</vt:lpstr>
      <vt:lpstr>Reflexní plazení a otáčení</vt:lpstr>
      <vt:lpstr>Cíl Vojtovy reflexní lokomoce</vt:lpstr>
      <vt:lpstr>Vojtova terapie z hlediska věku</vt:lpstr>
      <vt:lpstr>Využití Vojtovy metody</vt:lpstr>
      <vt:lpstr>Dopady Vojtovy metody</vt:lpstr>
      <vt:lpstr>Jak probíhá Vojtova terapie</vt:lpstr>
      <vt:lpstr>Mezinárodní Vojtova společnost (IVG)</vt:lpstr>
      <vt:lpstr>Raná diagnostika dle Vojty</vt:lpstr>
      <vt:lpstr>Zdroje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Metoda reflexní lokomoce =Vojtova metoda</dc:title>
  <dc:creator>Monika Kučerová</dc:creator>
  <cp:lastModifiedBy>Pipeková</cp:lastModifiedBy>
  <cp:revision>32</cp:revision>
  <dcterms:created xsi:type="dcterms:W3CDTF">2019-10-11T11:45:12Z</dcterms:created>
  <dcterms:modified xsi:type="dcterms:W3CDTF">2019-11-11T12:43:15Z</dcterms:modified>
</cp:coreProperties>
</file>