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DD67DAC-232D-4042-B5C0-E64770A42A28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dirty="0"/>
              <a:t>10/21/2019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48A1663-7765-4EF4-B97F-A02E70C6265E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apspc.cz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Speciálně pedagogické poradenství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Mgr. Radka Machálková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02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Systém školských poradenských zařízeních (ŠPZ)</a:t>
            </a:r>
          </a:p>
          <a:p>
            <a:r>
              <a:rPr lang="cs-CZ" dirty="0" smtClean="0"/>
              <a:t>Speciálně pedagogické centrum</a:t>
            </a:r>
          </a:p>
          <a:p>
            <a:pPr lvl="1"/>
            <a:r>
              <a:rPr lang="cs-CZ" dirty="0" smtClean="0"/>
              <a:t>Tým SPC</a:t>
            </a:r>
          </a:p>
          <a:p>
            <a:pPr lvl="1"/>
            <a:r>
              <a:rPr lang="cs-CZ" dirty="0" smtClean="0"/>
              <a:t>Poskytované služby</a:t>
            </a:r>
          </a:p>
          <a:p>
            <a:pPr lvl="1"/>
            <a:r>
              <a:rPr lang="cs-CZ" dirty="0" smtClean="0"/>
              <a:t>Charakteristika SPC pro zrakově postižené</a:t>
            </a:r>
          </a:p>
          <a:p>
            <a:r>
              <a:rPr lang="cs-CZ" dirty="0" smtClean="0"/>
              <a:t>Způsob práce poradenského </a:t>
            </a:r>
            <a:r>
              <a:rPr lang="cs-CZ" dirty="0" smtClean="0"/>
              <a:t>pracovníka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866" y="484632"/>
            <a:ext cx="2857500" cy="1952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4217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Systém ŠPZ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Vyhláška č. 197/2016, </a:t>
            </a:r>
            <a:r>
              <a:rPr lang="cs-CZ" dirty="0" smtClean="0"/>
              <a:t>kterou se mění vyhláška č. 72/2005 </a:t>
            </a:r>
            <a:r>
              <a:rPr lang="cs-CZ" b="1" dirty="0" smtClean="0"/>
              <a:t>o poskytování poradenských služeb ve školách a školských poradenských zařízeních</a:t>
            </a:r>
          </a:p>
          <a:p>
            <a:r>
              <a:rPr lang="cs-CZ" dirty="0" smtClean="0"/>
              <a:t>PPP = pedagogicko-psychologická poradna</a:t>
            </a:r>
          </a:p>
          <a:p>
            <a:r>
              <a:rPr lang="cs-CZ" dirty="0" smtClean="0"/>
              <a:t>SPC = speciálně pedagogické centrum</a:t>
            </a:r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1426" y="4294632"/>
            <a:ext cx="28575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2830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Školské poradenské pracoviště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 smtClean="0"/>
              <a:t>= ŠPP</a:t>
            </a:r>
          </a:p>
          <a:p>
            <a:r>
              <a:rPr lang="cs-CZ" dirty="0" smtClean="0"/>
              <a:t>Ve školních institucích</a:t>
            </a:r>
          </a:p>
          <a:p>
            <a:r>
              <a:rPr lang="cs-CZ" dirty="0" smtClean="0"/>
              <a:t>Složení:</a:t>
            </a:r>
          </a:p>
          <a:p>
            <a:pPr lvl="1"/>
            <a:r>
              <a:rPr lang="cs-CZ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Metodik prevence</a:t>
            </a:r>
          </a:p>
          <a:p>
            <a:pPr lvl="1"/>
            <a:r>
              <a:rPr lang="cs-CZ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Výchovný poradce</a:t>
            </a:r>
          </a:p>
          <a:p>
            <a:pPr lvl="1"/>
            <a:r>
              <a:rPr lang="cs-CZ" dirty="0" smtClean="0"/>
              <a:t>Školní speciální pedagog</a:t>
            </a:r>
          </a:p>
          <a:p>
            <a:pPr lvl="1"/>
            <a:r>
              <a:rPr lang="cs-CZ" dirty="0" smtClean="0"/>
              <a:t>Školní psycholog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57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Speciálně pedagogické centrum = SPC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www.apspc.cz</a:t>
            </a:r>
            <a:endParaRPr lang="cs-CZ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Zástupný symbol pro obsah 3"/>
          <p:cNvPicPr>
            <a:picLocks/>
          </p:cNvPicPr>
          <p:nvPr/>
        </p:nvPicPr>
        <p:blipFill rotWithShape="1">
          <a:blip r:embed="rId3"/>
          <a:srcRect l="23643" t="24724" r="27837" b="15951"/>
          <a:stretch/>
        </p:blipFill>
        <p:spPr bwMode="auto">
          <a:xfrm>
            <a:off x="4407408" y="2203704"/>
            <a:ext cx="6172200" cy="39959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236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777240"/>
            <a:ext cx="10058400" cy="539496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Tým: </a:t>
            </a:r>
            <a:r>
              <a:rPr lang="cs-CZ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speciální pedagog, psycholog, ICT technik</a:t>
            </a:r>
            <a:endParaRPr lang="cs-CZ" dirty="0" smtClean="0"/>
          </a:p>
          <a:p>
            <a:r>
              <a:rPr lang="cs-CZ" dirty="0" smtClean="0"/>
              <a:t>POSKYTOVANÉ SLUŽBY: ambulantní, terénní (tzv. výjezdy)</a:t>
            </a:r>
          </a:p>
          <a:p>
            <a:pPr lvl="1"/>
            <a:r>
              <a:rPr lang="cs-CZ" dirty="0" smtClean="0"/>
              <a:t>Komplexní, speciálně pedagogická a psychologická diagnostika</a:t>
            </a:r>
          </a:p>
          <a:p>
            <a:pPr lvl="1"/>
            <a:r>
              <a:rPr lang="cs-CZ" dirty="0" smtClean="0"/>
              <a:t>Konzultace s rodiči, pedagogy a spolupracujícími institucemi</a:t>
            </a:r>
          </a:p>
          <a:p>
            <a:pPr lvl="1"/>
            <a:r>
              <a:rPr lang="cs-CZ" dirty="0" smtClean="0"/>
              <a:t>Konzultace při výběru speciálních a kompenzačních pomůcek</a:t>
            </a:r>
          </a:p>
          <a:p>
            <a:pPr lvl="1"/>
            <a:r>
              <a:rPr lang="cs-CZ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Výuka prostorové orientace a samostatného pohybu, Braillova písma, obsluha elektronických pomůcek</a:t>
            </a:r>
          </a:p>
          <a:p>
            <a:pPr lvl="1"/>
            <a:r>
              <a:rPr lang="cs-CZ" dirty="0" smtClean="0"/>
              <a:t>Zpracování doporučení a zprávy </a:t>
            </a:r>
          </a:p>
          <a:p>
            <a:pPr lvl="1"/>
            <a:r>
              <a:rPr lang="cs-CZ" dirty="0" smtClean="0"/>
              <a:t>Pořádání vzdělávacích akcí pro pedagogické pracovníky a odbornou veřejnost (kurzy pro asistenty pedagoga)</a:t>
            </a:r>
          </a:p>
          <a:p>
            <a:pPr marL="274320" lvl="1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972" y="777240"/>
            <a:ext cx="2587276" cy="133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0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 práce poradenského pracovníka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přímá, nepřímá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peciálně pedagogická diagnostika</a:t>
            </a:r>
          </a:p>
          <a:p>
            <a:pPr lvl="1"/>
            <a:r>
              <a:rPr lang="cs-CZ" dirty="0" smtClean="0"/>
              <a:t>Jednání se zákonnými zástupci</a:t>
            </a:r>
          </a:p>
          <a:p>
            <a:pPr lvl="1"/>
            <a:r>
              <a:rPr lang="cs-CZ" dirty="0" smtClean="0"/>
              <a:t>Speciálně pedagogická intervence</a:t>
            </a:r>
          </a:p>
          <a:p>
            <a:pPr lvl="1"/>
            <a:r>
              <a:rPr lang="cs-CZ" dirty="0" smtClean="0"/>
              <a:t>Výuka předmětů speciálně pedagogické péče</a:t>
            </a:r>
          </a:p>
          <a:p>
            <a:pPr lvl="1"/>
            <a:r>
              <a:rPr lang="cs-CZ" dirty="0" smtClean="0"/>
              <a:t>Asistence při přijímacích a maturitních zkouškách</a:t>
            </a:r>
          </a:p>
          <a:p>
            <a:pPr lvl="1"/>
            <a:r>
              <a:rPr lang="cs-CZ" dirty="0" smtClean="0"/>
              <a:t>Výjezdy do škol</a:t>
            </a:r>
          </a:p>
          <a:p>
            <a:pPr lvl="1"/>
            <a:r>
              <a:rPr lang="cs-CZ" dirty="0" smtClean="0"/>
              <a:t>Vypracování doporučení podpůrných opatření (PO) a zprávy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471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Doporučení PO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5-ti stupňový systém PO</a:t>
            </a:r>
          </a:p>
          <a:p>
            <a:r>
              <a:rPr lang="cs-CZ" dirty="0" smtClean="0"/>
              <a:t>Do školy: doporučení</a:t>
            </a:r>
          </a:p>
          <a:p>
            <a:r>
              <a:rPr lang="cs-CZ" dirty="0" smtClean="0"/>
              <a:t>Zákonný zástupce: doporučení + zpráva</a:t>
            </a:r>
          </a:p>
          <a:p>
            <a:r>
              <a:rPr lang="cs-CZ" dirty="0" smtClean="0"/>
              <a:t>Platnost 2 roky</a:t>
            </a:r>
          </a:p>
          <a:p>
            <a:r>
              <a:rPr lang="cs-CZ" dirty="0" smtClean="0"/>
              <a:t>-&gt; </a:t>
            </a:r>
            <a:r>
              <a:rPr lang="cs-CZ" dirty="0" smtClean="0">
                <a:ln>
                  <a:solidFill>
                    <a:srgbClr val="FF0000"/>
                  </a:solidFill>
                </a:ln>
              </a:rPr>
              <a:t>účinnost vyhlášky č. 27/2016 Sb. od 1. 1. 2020</a:t>
            </a:r>
          </a:p>
          <a:p>
            <a:endParaRPr lang="cs-CZ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006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Děkuji za pozornost.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95838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TM03090434[[fn=Dřevo]]</Template>
  <TotalTime>313</TotalTime>
  <Words>241</Words>
  <Application>Microsoft Office PowerPoint</Application>
  <PresentationFormat>Širokoúhlá obrazovka</PresentationFormat>
  <Paragraphs>50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Wingdings</vt:lpstr>
      <vt:lpstr>Dřevo</vt:lpstr>
      <vt:lpstr>Speciálně pedagogické poradenství</vt:lpstr>
      <vt:lpstr>Struktura</vt:lpstr>
      <vt:lpstr>Systém ŠPZ</vt:lpstr>
      <vt:lpstr>Školské poradenské pracoviště</vt:lpstr>
      <vt:lpstr>Speciálně pedagogické centrum = SPC</vt:lpstr>
      <vt:lpstr>Prezentace aplikace PowerPoint</vt:lpstr>
      <vt:lpstr>Způsob práce poradenského pracovníka</vt:lpstr>
      <vt:lpstr>Doporučení PO </vt:lpstr>
      <vt:lpstr>Děkuji za pozornost.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Speciálně pedagogické poradenství</dc:title>
  <dc:creator>Radka Machálková</dc:creator>
  <cp:lastModifiedBy>Radka Machálková</cp:lastModifiedBy>
  <cp:revision>29</cp:revision>
  <dcterms:created xsi:type="dcterms:W3CDTF">2018-10-14T05:56:23Z</dcterms:created>
  <dcterms:modified xsi:type="dcterms:W3CDTF">2019-10-21T14:29:38Z</dcterms:modified>
</cp:coreProperties>
</file>