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30" r:id="rId3"/>
    <p:sldId id="331" r:id="rId4"/>
    <p:sldId id="327" r:id="rId5"/>
    <p:sldId id="300" r:id="rId6"/>
    <p:sldId id="296" r:id="rId7"/>
    <p:sldId id="326" r:id="rId8"/>
    <p:sldId id="285" r:id="rId9"/>
    <p:sldId id="286" r:id="rId10"/>
    <p:sldId id="328" r:id="rId11"/>
    <p:sldId id="290" r:id="rId12"/>
    <p:sldId id="291" r:id="rId13"/>
    <p:sldId id="320" r:id="rId14"/>
    <p:sldId id="321" r:id="rId15"/>
    <p:sldId id="322" r:id="rId16"/>
    <p:sldId id="323" r:id="rId17"/>
    <p:sldId id="32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8CB1-ECE0-41BC-A691-59FD39CBB509}" type="datetimeFigureOut">
              <a:rPr lang="cs-CZ" smtClean="0"/>
              <a:t>29.10.2019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8E4B-7545-405F-9938-1DC97CF96B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9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1A92F-70DC-42D0-AC54-33F3CD2D8E61}" type="slidenum">
              <a:rPr lang="cs-CZ" altLang="cs-CZ" smtClean="0"/>
              <a:pPr eaLnBrk="1" hangingPunct="1"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79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114DB2-140A-4075-A45A-D014A5C39E6F}" type="slidenum">
              <a:rPr lang="cs-CZ" altLang="cs-CZ" smtClean="0"/>
              <a:pPr eaLnBrk="1" hangingPunct="1"/>
              <a:t>7</a:t>
            </a:fld>
            <a:endParaRPr lang="cs-CZ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b="1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FEEBE3-7CAE-491D-9923-8F934BBB5A03}" type="slidenum">
              <a:rPr lang="cs-CZ" altLang="cs-CZ" smtClean="0"/>
              <a:pPr eaLnBrk="1" hangingPunct="1"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043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649E-9E15-4080-9255-9D5BC5D915EF}" type="datetime1">
              <a:rPr lang="cs-CZ" smtClean="0"/>
              <a:t>29.10.2019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0479-A67E-441A-B46E-D492244DECA0}" type="datetime1">
              <a:rPr lang="cs-CZ" smtClean="0"/>
              <a:t>29.10.2019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3996-9F24-4066-B762-7B2FF06E7F73}" type="datetime1">
              <a:rPr lang="cs-CZ" smtClean="0"/>
              <a:t>29.10.2019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3FCA-296D-48B2-8D3D-2F38B786CC9E}" type="datetime1">
              <a:rPr lang="cs-CZ" smtClean="0"/>
              <a:t>29.10.2019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CA15-A58F-4D23-AF0A-C2883A663D2A}" type="datetime1">
              <a:rPr lang="cs-CZ" smtClean="0"/>
              <a:t>29.10.2019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DF4B-D63F-4E57-B073-74762D725593}" type="datetime1">
              <a:rPr lang="cs-CZ" smtClean="0"/>
              <a:t>29.10.2019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059A-7F22-4EEE-982B-499F5BDCF3A7}" type="datetime1">
              <a:rPr lang="cs-CZ" smtClean="0"/>
              <a:t>29.10.2019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E03-DCF4-47B2-9AD9-5AE78B2370C9}" type="datetime1">
              <a:rPr lang="cs-CZ" smtClean="0"/>
              <a:t>29.10.2019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B1C1-4E5A-4F0E-A533-235D2FCFBF63}" type="datetime1">
              <a:rPr lang="cs-CZ" smtClean="0"/>
              <a:t>29.10.2019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5C30-0F55-4D96-9C1A-76D9C247067E}" type="datetime1">
              <a:rPr lang="cs-CZ" smtClean="0"/>
              <a:t>29.10.2019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752D-062F-4FBF-AB05-7AD9A774A8F6}" type="datetime1">
              <a:rPr lang="cs-CZ" smtClean="0"/>
              <a:t>29.10.2019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98B0-6E4F-4F81-BA97-B9D9B634C455}" type="datetime1">
              <a:rPr lang="cs-CZ" smtClean="0"/>
              <a:t>29.10.2019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Toto je podpůrný vizuální materiál pro přednášku, nikoli její vyčerpávající záznam!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Metodologie 2</a:t>
            </a:r>
            <a:br>
              <a:rPr lang="cs-CZ" altLang="cs-CZ" dirty="0"/>
            </a:br>
            <a:r>
              <a:rPr lang="cs-CZ" altLang="cs-CZ" dirty="0"/>
              <a:t>Lekce 1</a:t>
            </a:r>
            <a:endParaRPr lang="cs-CZ" alt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Lenka Slepičková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8869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9B939-62C0-43AC-83DA-3F2CA583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0AD2C-5884-4E7B-B9D1-D99F71DB7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Proměnná</a:t>
            </a:r>
          </a:p>
          <a:p>
            <a:pPr marL="0" indent="0">
              <a:buNone/>
            </a:pPr>
            <a:r>
              <a:rPr lang="cs-CZ" dirty="0"/>
              <a:t>Závislá, nezávislá a intervenující proměnná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F35C23-A47E-4659-BF35-339C18C3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73641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Pomůže nám experiment?</a:t>
            </a:r>
            <a:endParaRPr lang="sk-SK" altLang="cs-CZ" b="1">
              <a:solidFill>
                <a:srgbClr val="97221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/>
              <a:t>Experiment = jediná výzkumná metoda, která umí dokázat kauzální vztahy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altLang="cs-CZ"/>
              <a:t>Výzkumník manipuluje s nezávislou proměnnou </a:t>
            </a:r>
            <a:r>
              <a:rPr lang="sk-SK" altLang="cs-CZ" sz="2000"/>
              <a:t>(např. metoda výuky, tréninkový plán, léčba, vystavení sledování programu s násilným obsahem, intenzita osvětlení)  </a:t>
            </a:r>
            <a:r>
              <a:rPr lang="sk-SK" altLang="cs-CZ"/>
              <a:t>a zjišťuje, jaký to má důsledek na závisle proměnnou </a:t>
            </a:r>
            <a:r>
              <a:rPr lang="sk-SK" altLang="cs-CZ" sz="2000"/>
              <a:t>(např. množství znalostí, uběhnutá rychlost, zdravotní stav, agresivita, pracovní výkon)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b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altLang="cs-CZ" sz="20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62434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Klasický experiment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u="sng" dirty="0"/>
              <a:t>Náhodné</a:t>
            </a:r>
            <a:r>
              <a:rPr lang="cs-CZ" sz="2800" dirty="0"/>
              <a:t> rozdělení do experimentální a kontrolní skupiny </a:t>
            </a:r>
            <a:r>
              <a:rPr lang="cs-CZ" sz="2400" dirty="0"/>
              <a:t>(experiment porovnává účinky!)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/>
              <a:t>Měření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/>
              <a:t>Vystavení experimentální skupiny experimentální proměnné (</a:t>
            </a:r>
            <a:r>
              <a:rPr lang="cs-CZ" sz="2800" u="sng" dirty="0"/>
              <a:t>kontrolované výzkumníkem</a:t>
            </a:r>
            <a:r>
              <a:rPr lang="cs-CZ" sz="2800" dirty="0"/>
              <a:t>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cs-CZ" sz="2800" dirty="0"/>
              <a:t>Měření – existuje statisticky významný rozdíl mezi skupinami?</a:t>
            </a:r>
          </a:p>
          <a:p>
            <a:pPr eaLnBrk="1" hangingPunct="1">
              <a:buFontTx/>
              <a:buNone/>
              <a:defRPr/>
            </a:pPr>
            <a:endParaRPr lang="cs-CZ" sz="2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302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/>
              <a:t>Co je to výzkumný problém a kde jej vzít? Příběhy geneze výzkumných problémů </a:t>
            </a:r>
            <a:br>
              <a:rPr lang="cs-CZ" altLang="cs-CZ" sz="3200" dirty="0"/>
            </a:br>
            <a:r>
              <a:rPr lang="cs-CZ" altLang="cs-CZ" sz="3200" dirty="0"/>
              <a:t>Postup od tématu k problému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cs-CZ" dirty="0"/>
              <a:t>Od „něco o autismu“ ke dvěma návrhům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300" i="1" dirty="0"/>
              <a:t>A.</a:t>
            </a:r>
            <a:br>
              <a:rPr lang="cs-CZ" dirty="0"/>
            </a:br>
            <a:r>
              <a:rPr lang="cs-CZ" sz="2300" i="1" dirty="0"/>
              <a:t>Specifika pedagogické práce s osobami/žáky s PAS: vzdělávání jako permanentní</a:t>
            </a:r>
            <a:br>
              <a:rPr lang="cs-CZ" sz="2300" i="1" dirty="0"/>
            </a:br>
            <a:r>
              <a:rPr lang="cs-CZ" sz="2300" i="1" dirty="0"/>
              <a:t>udržování emoční stability </a:t>
            </a:r>
          </a:p>
          <a:p>
            <a:pPr marL="0" indent="0" eaLnBrk="1" hangingPunct="1">
              <a:buFont typeface="Arial" charset="0"/>
              <a:buNone/>
              <a:defRPr/>
            </a:pPr>
            <a:br>
              <a:rPr lang="cs-CZ" sz="2300" i="1" dirty="0"/>
            </a:br>
            <a:r>
              <a:rPr lang="cs-CZ" sz="2300" i="1" dirty="0"/>
              <a:t>B.</a:t>
            </a:r>
            <a:br>
              <a:rPr lang="cs-CZ" sz="2300" i="1" dirty="0"/>
            </a:br>
            <a:r>
              <a:rPr lang="cs-CZ" sz="2300" i="1" dirty="0"/>
              <a:t>Dospělý jedinec s PAS jako rébus pro poskytovatele sociálních a zdravotních</a:t>
            </a:r>
            <a:br>
              <a:rPr lang="cs-CZ" sz="2300" i="1" dirty="0"/>
            </a:br>
            <a:r>
              <a:rPr lang="cs-CZ" sz="2300" i="1" dirty="0"/>
              <a:t>služeb: Očekávané změny v souvislosti s reformou psychiatrické péče</a:t>
            </a:r>
            <a:br>
              <a:rPr lang="cs-CZ" dirty="0"/>
            </a:b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46746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altLang="cs-CZ" dirty="0"/>
              <a:t>2. Od „něco o tom, jak psychologové radí“ k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/>
              <a:t>Jak odráží populárně psychologická literatura současné trendy v rodinných a partnerských vztazích</a:t>
            </a:r>
          </a:p>
          <a:p>
            <a:pPr marL="0" indent="0" eaLnBrk="1" hangingPunct="1">
              <a:buFont typeface="Arial" charset="0"/>
              <a:buNone/>
            </a:pPr>
            <a:endParaRPr lang="cs-CZ" altLang="cs-CZ" dirty="0"/>
          </a:p>
          <a:p>
            <a:pPr marL="0" indent="0" eaLnBrk="1" hangingPunct="1">
              <a:buFont typeface="Arial" charset="0"/>
              <a:buNone/>
            </a:pPr>
            <a:endParaRPr lang="cs-CZ" altLang="cs-CZ" dirty="0"/>
          </a:p>
          <a:p>
            <a:pPr marL="0" indent="0" eaLnBrk="1" hangingPunct="1">
              <a:buFont typeface="Arial" charset="0"/>
              <a:buNone/>
            </a:pPr>
            <a:r>
              <a:rPr lang="cs-CZ" altLang="cs-CZ" dirty="0"/>
              <a:t>3. Od „dobrovolná bezdětnost“ k „Životní dráhy dobrovolně bezdětných žen: Srovnání vyučených a vysokoškolaček“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76530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Časté chyby při formulaci výzkumné otázky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cs-CZ" altLang="cs-CZ" dirty="0"/>
              <a:t>Na otázku lze odpovědět jen „ano/ne“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/>
              <a:t>	</a:t>
            </a:r>
            <a:r>
              <a:rPr lang="cs-CZ" altLang="cs-CZ" sz="2000" dirty="0"/>
              <a:t>Je koncept bazální stimulace využíván pedagogickými pracovníky na základních školách speciálních u žáků s mentálním a kombinovaným postižením? 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2000" dirty="0"/>
              <a:t>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altLang="cs-CZ" sz="2000" dirty="0"/>
              <a:t>	Může terapie XY zlepšit hybnost a motoriku po traumatu dolních končetin?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cs-CZ" altLang="cs-CZ" dirty="0"/>
          </a:p>
          <a:p>
            <a:pPr eaLnBrk="1" hangingPunct="1">
              <a:buFontTx/>
              <a:buNone/>
              <a:defRPr/>
            </a:pPr>
            <a:r>
              <a:rPr lang="cs-CZ" altLang="cs-CZ" dirty="0"/>
              <a:t>2. Není reálné na otázku výzkumem odpovědět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/>
              <a:t>	</a:t>
            </a:r>
            <a:r>
              <a:rPr lang="cs-CZ" altLang="cs-CZ" sz="2000" dirty="0"/>
              <a:t>Mohou záporné postoje mladých lidí k osobám s postižením ovlivnit chování budoucích generací?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	Proč nejsou obnovitelné zdroje používány ve větším měřítku?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	</a:t>
            </a:r>
            <a:endParaRPr lang="cs-CZ" altLang="cs-CZ" sz="2400" dirty="0"/>
          </a:p>
          <a:p>
            <a:pPr eaLnBrk="1" hangingPunct="1">
              <a:buFontTx/>
              <a:buNone/>
              <a:defRPr/>
            </a:pPr>
            <a:endParaRPr lang="cs-CZ" alt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15093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3. Otázka „objevuje Ameriku“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Navštěvují galerie častěji lidé s vysokoškolským vzděláním, středoškolským vzděláním, nebo lidé vyučení?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Souvisí dosažené vzdělání dětí se vzděláním rodičů?</a:t>
            </a:r>
          </a:p>
          <a:p>
            <a:pPr eaLnBrk="1" hangingPunct="1"/>
            <a:r>
              <a:rPr lang="cs-CZ" altLang="cs-CZ"/>
              <a:t>Vyskytuje se stále šikana na našich základních školách? 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158593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/>
              <a:t>4. Otázka je etickým nebo politickým problémem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r>
              <a:rPr lang="cs-CZ" altLang="cs-CZ"/>
              <a:t>Měly by být homosexuálním párům umožněny adopce?</a:t>
            </a:r>
          </a:p>
          <a:p>
            <a:pPr eaLnBrk="1" hangingPunct="1"/>
            <a:r>
              <a:rPr lang="cs-CZ" altLang="cs-CZ"/>
              <a:t>Je správné, aby lidé vstupovali do manželství několikrát za život?</a:t>
            </a:r>
          </a:p>
          <a:p>
            <a:pPr eaLnBrk="1" hangingPunct="1"/>
            <a:r>
              <a:rPr lang="cs-CZ" altLang="cs-CZ"/>
              <a:t>Proč si dnes nikdo neváží rodiny?</a:t>
            </a:r>
          </a:p>
          <a:p>
            <a:pPr eaLnBrk="1" hangingPunct="1"/>
            <a:r>
              <a:rPr lang="cs-CZ" altLang="cs-CZ"/>
              <a:t>Mají učitelé používat tělesné tresty?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41704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5A75F-6207-4E27-9168-D00C3C3E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176464"/>
          </a:xfrm>
        </p:spPr>
        <p:txBody>
          <a:bodyPr>
            <a:normAutofit/>
          </a:bodyPr>
          <a:lstStyle/>
          <a:p>
            <a:r>
              <a:rPr lang="cs-CZ" dirty="0"/>
              <a:t>Organizace semestru a požadavky k ukončení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EFF54-DDF1-455C-8132-EADE388B7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988D4A-E04B-4925-821D-8043D97E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07605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56313A-AECB-43D9-939A-976C80BD9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/>
              <a:t>Proč zase metodologie?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90C61F-5135-4EB3-9168-2EC09735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08475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Věda jako sociální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„Kritéria rozlišující to, co je a co není věda, se utvářejí uvnitř jednotlivých společenství vědců.“ (</a:t>
            </a:r>
            <a:r>
              <a:rPr lang="cs-CZ" dirty="0" err="1"/>
              <a:t>Hendl</a:t>
            </a:r>
            <a:r>
              <a:rPr lang="cs-CZ" dirty="0"/>
              <a:t>, 2005, s. 31).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" ... věda je to, co za vědu považují vědci v daném </a:t>
            </a:r>
            <a:r>
              <a:rPr lang="cs-CZ" dirty="0"/>
              <a:t>oboru.“ (</a:t>
            </a:r>
            <a:r>
              <a:rPr lang="cs-CZ" dirty="0" err="1"/>
              <a:t>Disman</a:t>
            </a:r>
            <a:r>
              <a:rPr lang="cs-CZ" dirty="0"/>
              <a:t>, 1993, s. 13)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43224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Vědecké zkoumání 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/>
              <a:t>Empirické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Přinášející zobecňující vysvětlení – </a:t>
            </a:r>
            <a:r>
              <a:rPr lang="cs-CZ" altLang="cs-CZ" sz="2800" b="1" dirty="0"/>
              <a:t>teorie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b="1" dirty="0"/>
              <a:t>……………………………..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Systematické, organizované, plánované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Respektující pravidla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Objektivní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Verifikovatelné a opakovatelné (vědecká tvrzení je možné ověřit a dokázat)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Otevřené kontrole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Kumulativní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800" dirty="0"/>
              <a:t>  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0512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Přírodní vs. sociální 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pt-BR" altLang="cs-CZ" sz="2400" dirty="0"/>
              <a:t>4 FeS + 7 O</a:t>
            </a:r>
            <a:r>
              <a:rPr lang="pt-BR" altLang="cs-CZ" sz="2400" baseline="-25000" dirty="0"/>
              <a:t>2</a:t>
            </a:r>
            <a:r>
              <a:rPr lang="pt-BR" altLang="cs-CZ" sz="2400" dirty="0"/>
              <a:t>(g) → 4 SO</a:t>
            </a:r>
            <a:r>
              <a:rPr lang="pt-BR" altLang="cs-CZ" sz="2400" baseline="-25000" dirty="0"/>
              <a:t>2</a:t>
            </a:r>
            <a:r>
              <a:rPr lang="pt-BR" altLang="cs-CZ" sz="2400" dirty="0"/>
              <a:t>(g) + 2 Fe</a:t>
            </a:r>
            <a:r>
              <a:rPr lang="pt-BR" altLang="cs-CZ" sz="2400" baseline="-25000" dirty="0"/>
              <a:t>2</a:t>
            </a:r>
            <a:r>
              <a:rPr lang="pt-BR" altLang="cs-CZ" sz="2400" dirty="0"/>
              <a:t>O</a:t>
            </a:r>
            <a:r>
              <a:rPr lang="pt-BR" altLang="cs-CZ" sz="2400" baseline="-25000" dirty="0"/>
              <a:t>3</a:t>
            </a:r>
            <a:r>
              <a:rPr lang="pt-BR" altLang="cs-CZ" sz="2400" dirty="0"/>
              <a:t>(s)</a:t>
            </a: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pt-BR" altLang="cs-CZ" sz="2400" dirty="0"/>
              <a:t>an = a1 + (n </a:t>
            </a:r>
            <a:r>
              <a:rPr lang="cs-CZ" altLang="cs-CZ" sz="2400" dirty="0"/>
              <a:t>-</a:t>
            </a:r>
            <a:r>
              <a:rPr lang="pt-BR" altLang="cs-CZ" sz="2400" dirty="0"/>
              <a:t> 1)d</a:t>
            </a: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2400" dirty="0"/>
              <a:t>s = v . t</a:t>
            </a:r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2400" dirty="0"/>
              <a:t>X</a:t>
            </a:r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2400" dirty="0"/>
              <a:t>„Jen“</a:t>
            </a:r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2400" dirty="0"/>
              <a:t>Pravděpodobnostní závěry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Omezená platnost závěrů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Obtížné nalezení důkazů o kauzalitě (obtížné naplnění tří podmínek kauzality)</a:t>
            </a:r>
            <a:br>
              <a:rPr lang="cs-CZ" altLang="cs-CZ" sz="2400" dirty="0"/>
            </a:b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2400" dirty="0"/>
              <a:t>							(</a:t>
            </a:r>
            <a:r>
              <a:rPr lang="cs-CZ" altLang="cs-CZ" sz="2400" dirty="0" err="1"/>
              <a:t>Disman</a:t>
            </a:r>
            <a:r>
              <a:rPr lang="cs-CZ" altLang="cs-CZ" sz="2400" dirty="0"/>
              <a:t>, 1998:15)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26534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/>
              <a:t>Proč to je ve vědách, zabývajících se člověkem, tak složité?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marL="533400" indent="-533400" eaLnBrk="1" hangingPunct="1">
              <a:lnSpc>
                <a:spcPct val="90000"/>
              </a:lnSpc>
            </a:pPr>
            <a:endParaRPr lang="cs-CZ" altLang="cs-CZ" sz="2800" b="1"/>
          </a:p>
          <a:p>
            <a:pPr marL="533400" indent="-533400">
              <a:lnSpc>
                <a:spcPct val="90000"/>
              </a:lnSpc>
            </a:pPr>
            <a:r>
              <a:rPr lang="cs-CZ" altLang="cs-CZ" sz="2800" b="1"/>
              <a:t>Rozsáhlost </a:t>
            </a:r>
            <a:r>
              <a:rPr lang="cs-CZ" altLang="cs-CZ" sz="2800" b="1" dirty="0"/>
              <a:t>přirozených systémů</a:t>
            </a:r>
            <a:r>
              <a:rPr lang="cs-CZ" altLang="cs-CZ" sz="2800" dirty="0"/>
              <a:t> v soc. vědách (mnoho faktorů, různé typy </a:t>
            </a:r>
            <a:r>
              <a:rPr lang="cs-CZ" altLang="cs-CZ" sz="2800"/>
              <a:t>zkreslení), vždy pracujeme s redukovaným popisem reality. </a:t>
            </a:r>
            <a:r>
              <a:rPr lang="cs-CZ" altLang="cs-CZ" sz="2800">
                <a:sym typeface="Wingdings 3" pitchFamily="18" charset="2"/>
              </a:rPr>
              <a:t>Redukce se týká 4 prvků výzkumu (počtu pozorovaných proměnných, vztahů mezi nimi, časového kontinua na 1 bod, populace na vzorek)</a:t>
            </a:r>
            <a:endParaRPr lang="cs-CZ" altLang="cs-CZ" sz="2800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/>
              <a:t>Aktér</a:t>
            </a:r>
            <a:r>
              <a:rPr lang="cs-CZ" altLang="cs-CZ" sz="2800" dirty="0"/>
              <a:t>, který má své motivy, záměry, cíle (subjektivita aktéra)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b="1" dirty="0"/>
              <a:t>Výzkumník</a:t>
            </a:r>
            <a:r>
              <a:rPr lang="cs-CZ" altLang="cs-CZ" sz="2800" dirty="0"/>
              <a:t> jako součást zkoumaného světa (subjektivita výzkumníka)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dirty="0"/>
              <a:t>Většinu jevů nelze zkoumat přímo, </a:t>
            </a:r>
            <a:r>
              <a:rPr lang="cs-CZ" altLang="cs-CZ" sz="2800"/>
              <a:t>ale </a:t>
            </a:r>
            <a:r>
              <a:rPr lang="cs-CZ" altLang="cs-CZ" sz="2800" b="1"/>
              <a:t>zprostředkovaně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/>
              <a:t>Nemůžeme </a:t>
            </a:r>
            <a:r>
              <a:rPr lang="cs-CZ" altLang="cs-CZ" sz="2800" b="1"/>
              <a:t>manipulovat s lidmi </a:t>
            </a:r>
            <a:r>
              <a:rPr lang="cs-CZ" altLang="cs-CZ" sz="2800"/>
              <a:t>nebo na nich činit pokusy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800" dirty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>
                <a:sym typeface="Wingdings 3" pitchFamily="18" charset="2"/>
              </a:rPr>
              <a:t>	</a:t>
            </a:r>
            <a:endParaRPr lang="cs-CZ" altLang="cs-CZ" sz="2800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616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Zvyšování prodeje biopotravin souvisí se zvyšujícím se počtem dětí s autismem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8889" r="36336" b="13028"/>
          <a:stretch>
            <a:fillRect/>
          </a:stretch>
        </p:blipFill>
        <p:spPr>
          <a:xfrm>
            <a:off x="467544" y="1412776"/>
            <a:ext cx="5257800" cy="4953000"/>
          </a:xfrm>
          <a:noFill/>
        </p:spPr>
      </p:pic>
      <p:sp>
        <p:nvSpPr>
          <p:cNvPr id="2" name="TextovéPole 1"/>
          <p:cNvSpPr txBox="1"/>
          <p:nvPr/>
        </p:nvSpPr>
        <p:spPr>
          <a:xfrm>
            <a:off x="6156177" y="1772816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Korelace = statistický vztah mezi proměnnými</a:t>
            </a:r>
          </a:p>
          <a:p>
            <a:r>
              <a:rPr lang="cs-CZ" altLang="cs-CZ" dirty="0"/>
              <a:t>Kauzalita = příčinná souvislost mezi proměnnými (je nutné splnit podmínky kauzálního vztahu)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</p:spTree>
    <p:extLst>
      <p:ext uri="{BB962C8B-B14F-4D97-AF65-F5344CB8AC3E}">
        <p14:creationId xmlns:p14="http://schemas.microsoft.com/office/powerpoint/2010/main" val="350061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Toto je podpůrný vizuální materiál pro přednášku, nikoli její vyčerpávající záznam!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0713" t="12606" r="32275" b="5602"/>
          <a:stretch/>
        </p:blipFill>
        <p:spPr>
          <a:xfrm>
            <a:off x="1907704" y="836712"/>
            <a:ext cx="3888432" cy="48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245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723</Words>
  <Application>Microsoft Office PowerPoint</Application>
  <PresentationFormat>Předvádění na obrazovce (4:3)</PresentationFormat>
  <Paragraphs>106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sady Office</vt:lpstr>
      <vt:lpstr>Metodologie 2 Lekce 1</vt:lpstr>
      <vt:lpstr>Organizace semestru a požadavky k ukončení předmětu</vt:lpstr>
      <vt:lpstr>Prezentace aplikace PowerPoint</vt:lpstr>
      <vt:lpstr>Věda jako sociální aktivita</vt:lpstr>
      <vt:lpstr>Vědecké zkoumání je</vt:lpstr>
      <vt:lpstr>Přírodní vs. sociální věda</vt:lpstr>
      <vt:lpstr>Proč to je ve vědách, zabývajících se člověkem, tak složité?</vt:lpstr>
      <vt:lpstr>Zvyšování prodeje biopotravin souvisí se zvyšujícím se počtem dětí s autismem</vt:lpstr>
      <vt:lpstr>Prezentace aplikace PowerPoint</vt:lpstr>
      <vt:lpstr>Hypotéza</vt:lpstr>
      <vt:lpstr>Pomůže nám experiment?</vt:lpstr>
      <vt:lpstr>Klasický experiment</vt:lpstr>
      <vt:lpstr>Co je to výzkumný problém a kde jej vzít? Příběhy geneze výzkumných problémů  Postup od tématu k problému</vt:lpstr>
      <vt:lpstr>Prezentace aplikace PowerPoint</vt:lpstr>
      <vt:lpstr>Časté chyby při formulaci výzkumné otázky</vt:lpstr>
      <vt:lpstr>3. Otázka „objevuje Ameriku“</vt:lpstr>
      <vt:lpstr>4. Otázka je etickým nebo politickým problémem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2 Lekce 2</dc:title>
  <dc:creator>Lenka Slepičková</dc:creator>
  <cp:lastModifiedBy>Lenka Slepičková</cp:lastModifiedBy>
  <cp:revision>12</cp:revision>
  <dcterms:created xsi:type="dcterms:W3CDTF">2015-03-11T09:58:23Z</dcterms:created>
  <dcterms:modified xsi:type="dcterms:W3CDTF">2019-10-29T15:33:51Z</dcterms:modified>
</cp:coreProperties>
</file>