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32" r:id="rId3"/>
    <p:sldId id="336" r:id="rId4"/>
    <p:sldId id="337" r:id="rId5"/>
    <p:sldId id="333" r:id="rId6"/>
    <p:sldId id="297" r:id="rId7"/>
    <p:sldId id="334" r:id="rId8"/>
    <p:sldId id="298" r:id="rId9"/>
    <p:sldId id="299" r:id="rId10"/>
    <p:sldId id="300" r:id="rId11"/>
    <p:sldId id="301" r:id="rId12"/>
    <p:sldId id="303" r:id="rId13"/>
    <p:sldId id="305" r:id="rId14"/>
    <p:sldId id="306" r:id="rId15"/>
    <p:sldId id="307" r:id="rId16"/>
    <p:sldId id="338" r:id="rId17"/>
    <p:sldId id="340" r:id="rId18"/>
    <p:sldId id="341" r:id="rId19"/>
    <p:sldId id="308" r:id="rId20"/>
    <p:sldId id="309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108C1-9CA5-473C-8330-B57FDAC48D23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2D93-EE3B-494B-BE53-5BF507D8A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5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1200" dirty="0"/>
              <a:t>Induktivní logika</a:t>
            </a:r>
          </a:p>
          <a:p>
            <a:pPr>
              <a:lnSpc>
                <a:spcPct val="80000"/>
              </a:lnSpc>
            </a:pPr>
            <a:r>
              <a:rPr lang="cs-CZ" altLang="cs-CZ" sz="1200" dirty="0"/>
              <a:t>Data jako konstruované vědění, které je vázáno na různé konkrétní nositele a jejich perspektivu</a:t>
            </a:r>
          </a:p>
          <a:p>
            <a:pPr>
              <a:lnSpc>
                <a:spcPct val="80000"/>
              </a:lnSpc>
            </a:pPr>
            <a:r>
              <a:rPr lang="cs-CZ" altLang="cs-CZ" sz="1200" dirty="0"/>
              <a:t>Sběr mnoha informací o málo jedincích</a:t>
            </a:r>
          </a:p>
          <a:p>
            <a:pPr>
              <a:lnSpc>
                <a:spcPct val="80000"/>
              </a:lnSpc>
            </a:pPr>
            <a:r>
              <a:rPr lang="cs-CZ" altLang="cs-CZ" sz="1200" dirty="0"/>
              <a:t>Sběr dat v přirozeném prostředí aktérů</a:t>
            </a:r>
          </a:p>
          <a:p>
            <a:pPr>
              <a:lnSpc>
                <a:spcPct val="80000"/>
              </a:lnSpc>
            </a:pPr>
            <a:r>
              <a:rPr lang="cs-CZ" altLang="cs-CZ" sz="1200" dirty="0"/>
              <a:t>Komplexní obraz o problému, důraz na kontext, zájem o interpretace, významy, zkušenost aktérů</a:t>
            </a:r>
          </a:p>
          <a:p>
            <a:pPr>
              <a:lnSpc>
                <a:spcPct val="80000"/>
              </a:lnSpc>
            </a:pPr>
            <a:r>
              <a:rPr lang="cs-CZ" altLang="cs-CZ" sz="1200" dirty="0"/>
              <a:t>Práce s texty</a:t>
            </a:r>
          </a:p>
          <a:p>
            <a:pPr>
              <a:lnSpc>
                <a:spcPct val="80000"/>
              </a:lnSpc>
            </a:pPr>
            <a:r>
              <a:rPr lang="cs-CZ" altLang="cs-CZ" sz="1200" dirty="0"/>
              <a:t>Nestandardizované techniky sběru dat</a:t>
            </a:r>
          </a:p>
          <a:p>
            <a:pPr>
              <a:lnSpc>
                <a:spcPct val="80000"/>
              </a:lnSpc>
            </a:pPr>
            <a:r>
              <a:rPr lang="cs-CZ" altLang="cs-CZ" sz="1200" dirty="0"/>
              <a:t>Flexibilní metodologie</a:t>
            </a:r>
          </a:p>
          <a:p>
            <a:pPr>
              <a:lnSpc>
                <a:spcPct val="80000"/>
              </a:lnSpc>
            </a:pPr>
            <a:r>
              <a:rPr lang="cs-CZ" altLang="cs-CZ" sz="1200" dirty="0"/>
              <a:t>Záměrný výběr vzorku</a:t>
            </a:r>
          </a:p>
          <a:p>
            <a:pPr>
              <a:lnSpc>
                <a:spcPct val="80000"/>
              </a:lnSpc>
            </a:pPr>
            <a:r>
              <a:rPr lang="cs-CZ" altLang="cs-CZ" sz="1200" dirty="0"/>
              <a:t>„Literární“ výstup</a:t>
            </a:r>
          </a:p>
          <a:p>
            <a:pPr>
              <a:lnSpc>
                <a:spcPct val="80000"/>
              </a:lnSpc>
            </a:pPr>
            <a:r>
              <a:rPr lang="cs-CZ" altLang="cs-CZ" sz="1200" dirty="0"/>
              <a:t>Zájem o vztah s </a:t>
            </a:r>
            <a:r>
              <a:rPr lang="cs-CZ" altLang="cs-CZ" sz="1200" dirty="0" err="1"/>
              <a:t>informanty</a:t>
            </a:r>
            <a:r>
              <a:rPr lang="cs-CZ" altLang="cs-CZ" sz="1200" dirty="0"/>
              <a:t> a etickou dimenzi výzkumu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40BA1-99F8-42EC-970A-6B66E757AF6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6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50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203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341397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2F9C-F9C8-41FB-9A7E-7FB300768E8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8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1147-7D28-49E5-AAD2-3802A36650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96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/>
              <a:t>Metodologie 2</a:t>
            </a:r>
            <a:br>
              <a:rPr lang="cs-CZ" altLang="cs-CZ" sz="4000" dirty="0"/>
            </a:br>
            <a:r>
              <a:rPr lang="cs-CZ" altLang="cs-CZ" sz="3600" i="1" dirty="0"/>
              <a:t>Lekce 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204629903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2910" y="714356"/>
            <a:ext cx="6665394" cy="53054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dirty="0"/>
              <a:t>Kvalitativní strategie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dirty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dirty="0"/>
              <a:t>Terénní poznámky z pobytu ve „školní hodině“ pro odsouzené ženy: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dirty="0"/>
              <a:t>	„Přisedávám do lavice k jednotlivým ženám, žádají mě o pomoc s úlohami, které řeší. Po pár minutách je těžké udržet pozornost a konverzaci pouze u matematiky: „Paní, máte manžela? Paní, jak se jmenujete? Paní, vy jste učitelka? Bude amnestie? O čem píšete? Paní, vy jste z Brna, koho tam znáte? Já jsem taky z Brna. Jak vám máme říkat? Jste vdaná?“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" name="Picture 2" descr="Spoutaná Rozkoš: Sociální (re)produkce genderu a sexuality v ženské vězni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r="19887"/>
          <a:stretch/>
        </p:blipFill>
        <p:spPr bwMode="auto">
          <a:xfrm>
            <a:off x="7164288" y="1988840"/>
            <a:ext cx="15841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9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Výzkumné designy</a:t>
            </a:r>
            <a:br>
              <a:rPr lang="cs-CZ" altLang="cs-CZ" sz="4000"/>
            </a:br>
            <a:r>
              <a:rPr lang="cs-CZ" altLang="cs-CZ" sz="2800"/>
              <a:t>design jako „předpřipravený balíček postupů“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00213"/>
            <a:ext cx="8229600" cy="4456112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Zakotvená teorie</a:t>
            </a:r>
          </a:p>
          <a:p>
            <a:r>
              <a:rPr lang="cs-CZ" altLang="cs-CZ" dirty="0"/>
              <a:t>Případová studie</a:t>
            </a:r>
          </a:p>
          <a:p>
            <a:r>
              <a:rPr lang="cs-CZ" altLang="cs-CZ" dirty="0"/>
              <a:t>Biografický výzkum</a:t>
            </a:r>
          </a:p>
          <a:p>
            <a:r>
              <a:rPr lang="cs-CZ" altLang="cs-CZ" dirty="0"/>
              <a:t>Etnografie</a:t>
            </a:r>
          </a:p>
          <a:p>
            <a:r>
              <a:rPr lang="cs-CZ" altLang="cs-CZ" dirty="0"/>
              <a:t>Akční výzkum</a:t>
            </a:r>
          </a:p>
          <a:p>
            <a:r>
              <a:rPr lang="cs-CZ" altLang="cs-CZ" dirty="0"/>
              <a:t>Narativní výzkum, diskurzivní analýza, fenomenologický výzkum atd.</a:t>
            </a:r>
          </a:p>
          <a:p>
            <a:r>
              <a:rPr lang="cs-CZ" altLang="cs-CZ" dirty="0"/>
              <a:t>Vlastní (pragmatický) výzkumný design</a:t>
            </a:r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98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Zakotvená teorie </a:t>
            </a:r>
            <a:br>
              <a:rPr lang="cs-CZ" altLang="cs-CZ" sz="4000"/>
            </a:br>
            <a:r>
              <a:rPr lang="cs-CZ" altLang="cs-CZ" sz="2800"/>
              <a:t>(Grounded theory, Glaser, Strauss)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Pozitivistická verze (otevřené, axiální, selektivní kódování)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Konstruktivistická verze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Cílem je konceptuální schéma, teorie k pozdějšímu testování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>
              <a:buNone/>
            </a:pPr>
            <a:r>
              <a:rPr lang="cs-CZ" sz="2000" i="1" dirty="0"/>
              <a:t> 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Principy: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/>
              <a:t>Souběžný sběr a analýza dat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/>
              <a:t>Teoretický výběr vzorku (teoretické vzorkování) – saturace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/>
              <a:t>Systematická a standardizovaná analýza dat (otevřené kódování, axiální kódování, selektivní kódování)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/>
              <a:t>Metoda konstantního srovnávání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err="1"/>
              <a:t>Memo</a:t>
            </a:r>
            <a:r>
              <a:rPr lang="cs-CZ" altLang="cs-CZ" sz="2000" i="1" dirty="0"/>
              <a:t> poznámky</a:t>
            </a:r>
          </a:p>
          <a:p>
            <a:pPr>
              <a:lnSpc>
                <a:spcPct val="80000"/>
              </a:lnSpc>
            </a:pPr>
            <a:endParaRPr lang="cs-CZ" alt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38279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Model, schéma jako výstup</a:t>
            </a:r>
            <a:r>
              <a:rPr lang="cs-CZ" altLang="cs-CZ"/>
              <a:t> </a:t>
            </a:r>
            <a:br>
              <a:rPr lang="cs-CZ" altLang="cs-CZ"/>
            </a:br>
            <a:r>
              <a:rPr lang="cs-CZ" altLang="cs-CZ" sz="1600"/>
              <a:t>(Švaříček, Šeďová, 2007: 95, 284, 309)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700213"/>
            <a:ext cx="3073400" cy="4525962"/>
          </a:xfrm>
          <a:noFill/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484313"/>
            <a:ext cx="46085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860800"/>
            <a:ext cx="38877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115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Případová studie</a:t>
            </a:r>
            <a:endParaRPr lang="en-GB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cs-CZ" altLang="cs-CZ" sz="2100" dirty="0"/>
          </a:p>
          <a:p>
            <a:pPr marL="457200" indent="-457200"/>
            <a:r>
              <a:rPr lang="cs-CZ" altLang="cs-CZ" sz="1800" dirty="0"/>
              <a:t>Podrobné zkoumání a porozumění jednomu nebo několika málo případů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dirty="0"/>
              <a:t>Případ jako v čase a prostoru uzavřený a provázaný </a:t>
            </a:r>
            <a:r>
              <a:rPr lang="cs-CZ" altLang="cs-CZ" sz="1800" b="1" dirty="0"/>
              <a:t>systém (má hranice), který studujeme v jeho přirozeném prostředí, v jeho komplexitě a v kontextu</a:t>
            </a:r>
            <a:r>
              <a:rPr lang="cs-CZ" altLang="cs-CZ" sz="1800" dirty="0"/>
              <a:t> (časovém, prostorovém, ekonomickém, kulturním, sociálním) 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dirty="0"/>
              <a:t>Případem (jednotkou analýzy)může být: člověk, komunita, vztahy, organizace nebo instituce, událost, role 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b="1" dirty="0"/>
              <a:t>Různé zdroje dat a techniky sběru dat</a:t>
            </a:r>
            <a:r>
              <a:rPr lang="cs-CZ" altLang="cs-CZ" sz="1800" dirty="0"/>
              <a:t>: pozorování (zúčastněné i nezúčastněné), rozhovor, analýza dokumentů, artefaktů, </a:t>
            </a:r>
            <a:r>
              <a:rPr lang="cs-CZ" altLang="cs-CZ" sz="1800" dirty="0" err="1"/>
              <a:t>focus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group</a:t>
            </a:r>
            <a:r>
              <a:rPr lang="cs-CZ" altLang="cs-CZ" sz="1800" dirty="0"/>
              <a:t>… (i kvantitativní)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dirty="0"/>
              <a:t>Cíle případové studie: deskriptivní, explorační i explanační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cs-CZ" altLang="cs-CZ" sz="1800" dirty="0"/>
              <a:t>Nevýhody: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marL="457200" indent="-457200"/>
            <a:r>
              <a:rPr lang="cs-CZ" altLang="cs-CZ" sz="1800" dirty="0"/>
              <a:t>Vyžaduje dostatek času strávený v terénu</a:t>
            </a:r>
          </a:p>
          <a:p>
            <a:pPr marL="457200" indent="-457200"/>
            <a:r>
              <a:rPr lang="cs-CZ" altLang="cs-CZ" sz="1800" dirty="0"/>
              <a:t>Snadno sklouzne do plochého vhledu nebo reportáže, je třeba propojovat a konfrontovat informace získané různými metodami sběru dat, nutnost zachycení jevů, které nejsou na první pohled viditelné, dokumentovat závěry atd.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3462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0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3200"/>
              <a:t>Případ jako ohraničený systém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125538"/>
            <a:ext cx="5256212" cy="5327650"/>
          </a:xfrm>
          <a:noFill/>
        </p:spPr>
      </p:pic>
    </p:spTree>
    <p:extLst>
      <p:ext uri="{BB962C8B-B14F-4D97-AF65-F5344CB8AC3E}">
        <p14:creationId xmlns:p14="http://schemas.microsoft.com/office/powerpoint/2010/main" val="99857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Příklad výzkumu formou případové studie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mtClean="0"/>
              <a:t>Cíl: zjistit, jaké mají rodiny předškolních dětí se ztrátou sluchu zkušenosti s používáním bezdrátových technologií</a:t>
            </a:r>
          </a:p>
          <a:p>
            <a:pPr marL="0" indent="0">
              <a:buNone/>
            </a:pPr>
            <a:r>
              <a:rPr lang="cs-CZ" smtClean="0"/>
              <a:t>Účastníci: 7 rodin</a:t>
            </a:r>
          </a:p>
          <a:p>
            <a:pPr marL="0" indent="0">
              <a:buNone/>
            </a:pPr>
            <a:r>
              <a:rPr lang="cs-CZ" smtClean="0"/>
              <a:t>Sběr dat: </a:t>
            </a:r>
          </a:p>
          <a:p>
            <a:r>
              <a:rPr lang="cs-CZ" smtClean="0"/>
              <a:t>rozhovory s rodiči (6 rozhovorů v průběhu šesti měsíců)</a:t>
            </a:r>
          </a:p>
          <a:p>
            <a:r>
              <a:rPr lang="cs-CZ" smtClean="0"/>
              <a:t>diář pro rodiče pro záznam práce s F-M systémem (vyplňovaný denně)</a:t>
            </a:r>
          </a:p>
          <a:p>
            <a:r>
              <a:rPr lang="cs-CZ"/>
              <a:t>z</a:t>
            </a:r>
            <a:r>
              <a:rPr lang="cs-CZ" smtClean="0"/>
              <a:t>ařízení pro evidenci práce s F-M systémem (součást systému)</a:t>
            </a:r>
          </a:p>
          <a:p>
            <a:r>
              <a:rPr lang="cs-CZ" smtClean="0"/>
              <a:t>písemná reflexe rodičů (vyplňovaná 1 x týdně)</a:t>
            </a:r>
          </a:p>
          <a:p>
            <a:r>
              <a:rPr lang="cs-CZ"/>
              <a:t>p</a:t>
            </a:r>
            <a:r>
              <a:rPr lang="cs-CZ" smtClean="0"/>
              <a:t>osouzení jazykového vývoje dítěte (standardizovaný nástroj)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4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18" t="11769" r="31107" b="8682"/>
          <a:stretch/>
        </p:blipFill>
        <p:spPr>
          <a:xfrm>
            <a:off x="827584" y="260648"/>
            <a:ext cx="5040560" cy="63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45275" t="5900" r="45275" b="7161"/>
          <a:stretch/>
        </p:blipFill>
        <p:spPr>
          <a:xfrm>
            <a:off x="1979712" y="647310"/>
            <a:ext cx="1080120" cy="621069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/>
          <a:srcRect l="44488" t="5900" r="45275" b="3380"/>
          <a:stretch/>
        </p:blipFill>
        <p:spPr>
          <a:xfrm>
            <a:off x="3635896" y="626310"/>
            <a:ext cx="1121375" cy="6210691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508104" y="2828836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222222"/>
                </a:solidFill>
                <a:latin typeface="Arial" panose="020B0604020202020204" pitchFamily="34" charset="0"/>
              </a:rPr>
              <a:t>MULLA, Imran. </a:t>
            </a:r>
            <a:r>
              <a:rPr lang="en-US" sz="1200" i="1">
                <a:solidFill>
                  <a:srgbClr val="222222"/>
                </a:solidFill>
                <a:latin typeface="Arial" panose="020B0604020202020204" pitchFamily="34" charset="0"/>
              </a:rPr>
              <a:t>Pre-school use of FM amplification technology</a:t>
            </a:r>
            <a:r>
              <a:rPr lang="en-US" sz="1200">
                <a:solidFill>
                  <a:srgbClr val="222222"/>
                </a:solidFill>
                <a:latin typeface="Arial" panose="020B0604020202020204" pitchFamily="34" charset="0"/>
              </a:rPr>
              <a:t>. 2011. PhD Thesis. The University of Manchester (United Kingdom).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6823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Etnografický výzkum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Hloubková studie zaměřená na konkrétní skupinu</a:t>
            </a:r>
          </a:p>
          <a:p>
            <a:pPr eaLnBrk="1" hangingPunct="1"/>
            <a:r>
              <a:rPr lang="cs-CZ" altLang="cs-CZ" sz="2400" dirty="0"/>
              <a:t>Cílem etnografie je „hustý popis“ – detailní a věrohodný popis způsobu života určité skupiny lidí (chování, zvyků, jednání, jazyka, interakce, struktury, přesvědčení, hodnot, postojů a názorů)</a:t>
            </a:r>
          </a:p>
          <a:p>
            <a:pPr eaLnBrk="1" hangingPunct="1"/>
            <a:r>
              <a:rPr lang="cs-CZ" altLang="cs-CZ" sz="2400" dirty="0"/>
              <a:t>Výzkumník aktivně vstupuje do každodenního života aktérů – intenzivní pobyt v terénu</a:t>
            </a:r>
          </a:p>
          <a:p>
            <a:pPr eaLnBrk="1" hangingPunct="1"/>
            <a:r>
              <a:rPr lang="cs-CZ" altLang="cs-CZ" sz="2400" dirty="0"/>
              <a:t>Kombinace různých metod sběru dat (zúčastněné pozorování, rozhovory, terénní poznámky, artefakty, struktura skupiny)</a:t>
            </a:r>
          </a:p>
          <a:p>
            <a:pPr eaLnBrk="1" hangingPunct="1"/>
            <a:r>
              <a:rPr lang="cs-CZ" altLang="cs-CZ" sz="2400" dirty="0"/>
              <a:t>Reflexe výzkumníka jako zdroj dat</a:t>
            </a:r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2545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22F6F15-5A5F-49D9-9F3B-A8D4234F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16"/>
            <a:ext cx="8229600" cy="4265304"/>
          </a:xfrm>
        </p:spPr>
        <p:txBody>
          <a:bodyPr>
            <a:normAutofit/>
          </a:bodyPr>
          <a:lstStyle/>
          <a:p>
            <a:r>
              <a:rPr lang="cs-CZ" dirty="0"/>
              <a:t>Ještě k dotazníku – kde vidíte problémy?</a:t>
            </a:r>
          </a:p>
        </p:txBody>
      </p:sp>
    </p:spTree>
    <p:extLst>
      <p:ext uri="{BB962C8B-B14F-4D97-AF65-F5344CB8AC3E}">
        <p14:creationId xmlns:p14="http://schemas.microsoft.com/office/powerpoint/2010/main" val="2399044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2437" t="17785" r="22439" b="7980"/>
          <a:stretch/>
        </p:blipFill>
        <p:spPr>
          <a:xfrm>
            <a:off x="539552" y="1124744"/>
            <a:ext cx="4660140" cy="35283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7476" t="19185" r="64962" b="13582"/>
          <a:stretch/>
        </p:blipFill>
        <p:spPr>
          <a:xfrm>
            <a:off x="5364088" y="1124744"/>
            <a:ext cx="3312368" cy="45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76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Biografický výzkum </a:t>
            </a:r>
            <a:br>
              <a:rPr lang="cs-CZ" altLang="cs-CZ" sz="4000"/>
            </a:br>
            <a:r>
              <a:rPr lang="cs-CZ" altLang="cs-CZ" sz="2000"/>
              <a:t>(metoda životního příběhu a životní historie – life story, life history)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600" dirty="0"/>
              <a:t>Zkoumání </a:t>
            </a:r>
            <a:r>
              <a:rPr lang="cs-CZ" altLang="cs-CZ" sz="1600" b="1" dirty="0"/>
              <a:t>příběhu</a:t>
            </a:r>
            <a:r>
              <a:rPr lang="cs-CZ" altLang="cs-CZ" sz="1600" dirty="0"/>
              <a:t>, který si jedinec volí k vyprávění o prožitém životě, </a:t>
            </a:r>
          </a:p>
          <a:p>
            <a:pPr>
              <a:lnSpc>
                <a:spcPct val="80000"/>
              </a:lnSpc>
            </a:pPr>
            <a:r>
              <a:rPr lang="cs-CZ" altLang="cs-CZ" sz="1600" dirty="0"/>
              <a:t>Zdrojem dat je opakovaný hloubkový rozhovor, kterého se účastní </a:t>
            </a:r>
            <a:r>
              <a:rPr lang="cs-CZ" altLang="cs-CZ" sz="1600" b="1" dirty="0"/>
              <a:t>dva vypravěči</a:t>
            </a:r>
            <a:r>
              <a:rPr lang="cs-CZ" altLang="cs-CZ" sz="1600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1600" dirty="0"/>
              <a:t>typ. pro výzkum učitelské kariéry</a:t>
            </a:r>
          </a:p>
          <a:p>
            <a:pPr>
              <a:lnSpc>
                <a:spcPct val="80000"/>
              </a:lnSpc>
            </a:pPr>
            <a:endParaRPr lang="cs-CZ" altLang="cs-CZ" sz="16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Průběh výzkumu:</a:t>
            </a:r>
          </a:p>
          <a:p>
            <a:pPr>
              <a:lnSpc>
                <a:spcPct val="80000"/>
              </a:lnSpc>
            </a:pPr>
            <a:r>
              <a:rPr lang="cs-CZ" altLang="cs-CZ" sz="1600" dirty="0"/>
              <a:t>první rozhovor, analýza (např. časová osa), identifikace bílých míst, zajímavých momentů, mezníků (kritické incidenty, kritické osoby, kritické fáze – vnější, profesní, osobní), druhý rozhovor se specifickými otázkami (také navazující na jiné zdroje sběru dat), analýza atd.</a:t>
            </a:r>
          </a:p>
          <a:p>
            <a:pPr>
              <a:lnSpc>
                <a:spcPct val="80000"/>
              </a:lnSpc>
            </a:pPr>
            <a:r>
              <a:rPr lang="cs-CZ" altLang="cs-CZ" sz="1600" dirty="0"/>
              <a:t>zajímá nás nejen, co je a co není řečeno, ale také jak to je řečeno (jakými slovy, v jaké souvislosti, s jakými emocemi atd.)</a:t>
            </a:r>
          </a:p>
          <a:p>
            <a:pPr>
              <a:lnSpc>
                <a:spcPct val="80000"/>
              </a:lnSpc>
            </a:pPr>
            <a:r>
              <a:rPr lang="cs-CZ" altLang="cs-CZ" sz="1600" dirty="0"/>
              <a:t>nutný doslovný a kvalitní přepis + terénní poznámky</a:t>
            </a:r>
          </a:p>
        </p:txBody>
      </p:sp>
    </p:spTree>
    <p:extLst>
      <p:ext uri="{BB962C8B-B14F-4D97-AF65-F5344CB8AC3E}">
        <p14:creationId xmlns:p14="http://schemas.microsoft.com/office/powerpoint/2010/main" val="8328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Akční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85775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cs-CZ" sz="2000" i="1" dirty="0"/>
          </a:p>
          <a:p>
            <a:pPr marL="0" indent="0">
              <a:buFontTx/>
              <a:buNone/>
              <a:defRPr/>
            </a:pPr>
            <a:r>
              <a:rPr lang="cs-CZ" sz="2000" i="1" dirty="0"/>
              <a:t>„Proces, během něhož praktici (učitelé) studují problémy vědecky, takže mohou hodnotit, zlepšovat a zaměřovat  rozhodování a praxi.“ </a:t>
            </a:r>
          </a:p>
          <a:p>
            <a:pPr marL="0" indent="0">
              <a:buFontTx/>
              <a:buNone/>
              <a:defRPr/>
            </a:pPr>
            <a:r>
              <a:rPr lang="cs-CZ" sz="2000" i="1" dirty="0"/>
              <a:t>(</a:t>
            </a:r>
            <a:r>
              <a:rPr lang="cs-CZ" sz="2000" dirty="0" err="1"/>
              <a:t>Cohen</a:t>
            </a:r>
            <a:r>
              <a:rPr lang="cs-CZ" sz="2000" dirty="0"/>
              <a:t>, </a:t>
            </a:r>
            <a:r>
              <a:rPr lang="cs-CZ" sz="2000" dirty="0" err="1"/>
              <a:t>Manion</a:t>
            </a:r>
            <a:r>
              <a:rPr lang="cs-CZ" sz="2000" dirty="0"/>
              <a:t>, </a:t>
            </a:r>
            <a:r>
              <a:rPr lang="cs-CZ" sz="2000" dirty="0" err="1"/>
              <a:t>Morrison</a:t>
            </a:r>
            <a:r>
              <a:rPr lang="cs-CZ" sz="2000" dirty="0"/>
              <a:t>, 2011:xy)</a:t>
            </a:r>
            <a:endParaRPr lang="cs-CZ" sz="2000" i="1" dirty="0"/>
          </a:p>
          <a:p>
            <a:pPr marL="0" indent="0">
              <a:buFontTx/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661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Akční výzkum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Participativní, demokratický proces, jehož cílem je vyvinout praktické vědění. Usiluje o propojení akce a reflexe, teorie a praxe a o participaci všech zúčastněných.  Snaží se najít praktická řešení problémů, které vyvstávají v každodenním životě. Má za cíl přinést  změnu, a tím prospět jednotlivcům a komunitám. Zpochybňuje pozitivistickou představu o tom, že výzkum musí být objektivní a hodnotově neutrální. Zdůrazňuje sociální konstruovanost vědění a to, že každý výzkum probíhá v rámci určitého hodnotového systému.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Reason</a:t>
            </a:r>
            <a:r>
              <a:rPr lang="cs-CZ" dirty="0"/>
              <a:t>, </a:t>
            </a:r>
            <a:r>
              <a:rPr lang="cs-CZ" dirty="0" err="1"/>
              <a:t>Bradbury</a:t>
            </a:r>
            <a:r>
              <a:rPr lang="cs-CZ" dirty="0"/>
              <a:t>, 2001:1; </a:t>
            </a:r>
            <a:r>
              <a:rPr lang="en-US" dirty="0"/>
              <a:t>BRYDON-MILLER,</a:t>
            </a:r>
            <a:r>
              <a:rPr lang="cs-CZ" dirty="0"/>
              <a:t> </a:t>
            </a:r>
            <a:r>
              <a:rPr lang="en-US" dirty="0"/>
              <a:t>GREENWOOD, MAGUIRE, </a:t>
            </a:r>
            <a:r>
              <a:rPr lang="cs-CZ" dirty="0"/>
              <a:t>2004).</a:t>
            </a:r>
          </a:p>
        </p:txBody>
      </p:sp>
    </p:spTree>
    <p:extLst>
      <p:ext uri="{BB962C8B-B14F-4D97-AF65-F5344CB8AC3E}">
        <p14:creationId xmlns:p14="http://schemas.microsoft.com/office/powerpoint/2010/main" val="3436510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Cílem akčního výzkumu je na jedné straně proměnit praxi a na druhé straně proces změny vědeckými metodami monitorovat (</a:t>
            </a:r>
            <a:r>
              <a:rPr lang="cs-CZ" dirty="0" err="1"/>
              <a:t>Atkins</a:t>
            </a:r>
            <a:r>
              <a:rPr lang="cs-CZ" dirty="0"/>
              <a:t> &amp; </a:t>
            </a:r>
            <a:r>
              <a:rPr lang="cs-CZ" dirty="0" err="1"/>
              <a:t>Wallace</a:t>
            </a:r>
            <a:r>
              <a:rPr lang="cs-CZ" dirty="0"/>
              <a:t>, 2012). </a:t>
            </a:r>
          </a:p>
          <a:p>
            <a:pPr marL="0" indent="0">
              <a:buNone/>
            </a:pPr>
            <a:r>
              <a:rPr lang="cs-CZ" dirty="0"/>
              <a:t>Pokud se akční výzkum týká metod školního vyučování, velmi často má formát vzdělávacího či rozvojového programu pro učitele, často s využitím </a:t>
            </a:r>
            <a:r>
              <a:rPr lang="cs-CZ" dirty="0" err="1"/>
              <a:t>videostudií</a:t>
            </a:r>
            <a:r>
              <a:rPr lang="cs-CZ" dirty="0"/>
              <a:t> jako nástroje pro dokumentování a analýzu změn (Borko et al., 2008).</a:t>
            </a:r>
          </a:p>
          <a:p>
            <a:pPr marL="0" indent="0">
              <a:buNone/>
            </a:pPr>
            <a:r>
              <a:rPr lang="cs-CZ" dirty="0"/>
              <a:t>				(Švaříček, </a:t>
            </a:r>
            <a:r>
              <a:rPr lang="cs-CZ" dirty="0" err="1"/>
              <a:t>Šeďová</a:t>
            </a:r>
            <a:r>
              <a:rPr lang="cs-CZ" dirty="0"/>
              <a:t> 2015)</a:t>
            </a:r>
          </a:p>
        </p:txBody>
      </p:sp>
    </p:spTree>
    <p:extLst>
      <p:ext uri="{BB962C8B-B14F-4D97-AF65-F5344CB8AC3E}">
        <p14:creationId xmlns:p14="http://schemas.microsoft.com/office/powerpoint/2010/main" val="767095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0250" r="1852" b="7620"/>
          <a:stretch/>
        </p:blipFill>
        <p:spPr bwMode="auto">
          <a:xfrm>
            <a:off x="179512" y="1196752"/>
            <a:ext cx="896443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7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Akční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r>
              <a:rPr lang="cs-CZ" dirty="0"/>
              <a:t>cyklický</a:t>
            </a:r>
          </a:p>
          <a:p>
            <a:r>
              <a:rPr lang="cs-CZ" dirty="0"/>
              <a:t>každá akce je vyhodnocována za účelem plánování dalšího postupu</a:t>
            </a:r>
          </a:p>
        </p:txBody>
      </p:sp>
      <p:pic>
        <p:nvPicPr>
          <p:cNvPr id="1026" name="Picture 2" descr="http://clanky.rvp.cz/wp-content/upload/obrazky/15893/0.jpg?074731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59" y="1588746"/>
            <a:ext cx="2951670" cy="42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kemmis pl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4" y="4142826"/>
            <a:ext cx="5567148" cy="173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133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Postup při akčním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Cyklický proces: diagnóza + akce + reflexe</a:t>
            </a:r>
          </a:p>
          <a:p>
            <a:pPr marL="0" indent="0">
              <a:buFontTx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19460" name="TextovéPole 4"/>
          <p:cNvSpPr txBox="1">
            <a:spLocks noChangeArrowheads="1"/>
          </p:cNvSpPr>
          <p:nvPr/>
        </p:nvSpPr>
        <p:spPr bwMode="auto">
          <a:xfrm>
            <a:off x="634135" y="1989138"/>
            <a:ext cx="2735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400" dirty="0" err="1"/>
              <a:t>Kemmis</a:t>
            </a:r>
            <a:r>
              <a:rPr lang="cs-CZ" altLang="cs-CZ" sz="1400" dirty="0"/>
              <a:t> a </a:t>
            </a:r>
            <a:r>
              <a:rPr lang="cs-CZ" altLang="cs-CZ" sz="1400" dirty="0" err="1"/>
              <a:t>McTaggart</a:t>
            </a:r>
            <a:r>
              <a:rPr lang="cs-CZ" altLang="cs-CZ" sz="1400" dirty="0"/>
              <a:t> 1981</a:t>
            </a:r>
          </a:p>
          <a:p>
            <a:endParaRPr lang="cs-CZ" altLang="cs-CZ" sz="1400" dirty="0"/>
          </a:p>
          <a:p>
            <a:r>
              <a:rPr lang="cs-CZ" altLang="cs-CZ" sz="1400" dirty="0"/>
              <a:t>1) Obecná myšlenka – co je třeba změnit? Vylepšit?</a:t>
            </a:r>
          </a:p>
          <a:p>
            <a:r>
              <a:rPr lang="cs-CZ" altLang="cs-CZ" sz="1400" dirty="0"/>
              <a:t>2) Kde? V jakém prostoru, kontextu? (</a:t>
            </a:r>
            <a:r>
              <a:rPr lang="cs-CZ" altLang="cs-CZ" sz="1400" dirty="0" err="1"/>
              <a:t>field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action</a:t>
            </a:r>
            <a:r>
              <a:rPr lang="cs-CZ" altLang="cs-CZ" sz="1400" dirty="0"/>
              <a:t>)</a:t>
            </a:r>
          </a:p>
          <a:p>
            <a:r>
              <a:rPr lang="cs-CZ" altLang="cs-CZ" sz="1400" dirty="0"/>
              <a:t>3) Sbírání informací o prostoru</a:t>
            </a:r>
          </a:p>
          <a:p>
            <a:r>
              <a:rPr lang="cs-CZ" altLang="cs-CZ" sz="1400" dirty="0"/>
              <a:t>4) Obecný plán akce</a:t>
            </a:r>
          </a:p>
          <a:p>
            <a:r>
              <a:rPr lang="cs-CZ" altLang="cs-CZ" sz="1400" dirty="0"/>
              <a:t>5) První kroky</a:t>
            </a:r>
          </a:p>
          <a:p>
            <a:r>
              <a:rPr lang="cs-CZ" altLang="cs-CZ" sz="1400" dirty="0"/>
              <a:t>6) Evaluace</a:t>
            </a:r>
          </a:p>
          <a:p>
            <a:r>
              <a:rPr lang="cs-CZ" altLang="cs-CZ" sz="1400" dirty="0"/>
              <a:t>7) Revize plánu</a:t>
            </a:r>
          </a:p>
          <a:p>
            <a:r>
              <a:rPr lang="cs-CZ" altLang="cs-CZ" sz="1400" dirty="0"/>
              <a:t>8) Další kroky</a:t>
            </a:r>
          </a:p>
          <a:p>
            <a:r>
              <a:rPr lang="cs-CZ" altLang="cs-CZ" sz="1400" dirty="0"/>
              <a:t>9) Evaluace</a:t>
            </a:r>
          </a:p>
          <a:p>
            <a:r>
              <a:rPr lang="cs-CZ" altLang="cs-CZ" sz="1400" dirty="0"/>
              <a:t>10) Revize plánu</a:t>
            </a:r>
          </a:p>
          <a:p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92500" y="1989138"/>
            <a:ext cx="287972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 err="1"/>
              <a:t>McNiff</a:t>
            </a:r>
            <a:r>
              <a:rPr lang="cs-CZ" sz="1400" dirty="0"/>
              <a:t> (2002:71)</a:t>
            </a:r>
          </a:p>
          <a:p>
            <a:pPr>
              <a:defRPr/>
            </a:pPr>
            <a:endParaRPr lang="cs-CZ" sz="1400" dirty="0"/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Přehled dosavadní praxe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Identifikace aspektů, které si přejete změnit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Představte/Načrtněte (</a:t>
            </a:r>
            <a:r>
              <a:rPr lang="cs-CZ" sz="1400" dirty="0" err="1"/>
              <a:t>imagine</a:t>
            </a:r>
            <a:r>
              <a:rPr lang="cs-CZ" sz="1400" dirty="0"/>
              <a:t>) si cestu k této změně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Zkuste ji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Monitorujte a reflektujte, co se stalo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Modifikujte plán podle svých zjištění a pokračujte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Zhodnoťte modifikovanou akci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Pokračujte dokud nejste spokojeni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7763" y="2133600"/>
            <a:ext cx="2808287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Rozhodněte, jaký problém je třeba řešit 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Identifikujte příčiny tohoto problému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Proveďte brainstorming nad možnými řešeními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Vyberte si jedno z nich, které považujete za nejlepší a popřemýšlejte, jak ho uvést do praxe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Identifikujte nějaká kritéria úspěchu, podle kterých můžete posoudit, jestli řešení fungovalo ve vztahu k problému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Uveďte plán do praxe, monitorujte a zhodnoťte průběh akce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Zhodnoťte výsledek ve vztahu k problému podle kritérií z bodu 5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Na základě evaluace stanovte další postup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9463" name="TextovéPole 7"/>
          <p:cNvSpPr txBox="1">
            <a:spLocks noChangeArrowheads="1"/>
          </p:cNvSpPr>
          <p:nvPr/>
        </p:nvSpPr>
        <p:spPr bwMode="auto">
          <a:xfrm>
            <a:off x="468313" y="6021388"/>
            <a:ext cx="79200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600"/>
              <a:t>Použití metod v akčním výzkumu: můžeme využít design experimentu, dotazník, pozorování, rozhovory a terénní poznámky, případová studie (víc případových studií), dokumenty atd.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6081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20931" r="16113" b="12297"/>
          <a:stretch/>
        </p:blipFill>
        <p:spPr bwMode="auto">
          <a:xfrm>
            <a:off x="0" y="260648"/>
            <a:ext cx="9114973" cy="463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24128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Janík 2004, s. 5</a:t>
            </a:r>
          </a:p>
        </p:txBody>
      </p:sp>
    </p:spTree>
    <p:extLst>
      <p:ext uri="{BB962C8B-B14F-4D97-AF65-F5344CB8AC3E}">
        <p14:creationId xmlns:p14="http://schemas.microsoft.com/office/powerpoint/2010/main" val="2003753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t="15935" r="16161" b="7304"/>
          <a:stretch/>
        </p:blipFill>
        <p:spPr bwMode="auto">
          <a:xfrm>
            <a:off x="395536" y="980728"/>
            <a:ext cx="8638178" cy="509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8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1B9C10D-2D86-414F-941B-2E612678E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cs-CZ" sz="3700" b="1" dirty="0"/>
              <a:t>Váš věk</a:t>
            </a:r>
            <a:endParaRPr lang="cs-CZ" sz="3700" dirty="0"/>
          </a:p>
          <a:p>
            <a:pPr marL="0" lvl="0" indent="0">
              <a:buNone/>
            </a:pPr>
            <a:r>
              <a:rPr lang="cs-CZ" sz="3700" dirty="0"/>
              <a:t>do 30 let 				</a:t>
            </a:r>
          </a:p>
          <a:p>
            <a:pPr marL="0" lvl="0" indent="0">
              <a:buNone/>
            </a:pPr>
            <a:r>
              <a:rPr lang="cs-CZ" sz="3700" dirty="0"/>
              <a:t>30–50 let 		</a:t>
            </a:r>
          </a:p>
          <a:p>
            <a:pPr marL="0" lvl="0" indent="0">
              <a:buNone/>
            </a:pPr>
            <a:r>
              <a:rPr lang="cs-CZ" sz="3700" dirty="0"/>
              <a:t>více než 50 let</a:t>
            </a:r>
          </a:p>
          <a:p>
            <a:pPr marL="0" lvl="0" indent="0">
              <a:buNone/>
            </a:pPr>
            <a:r>
              <a:rPr lang="cs-CZ" sz="3700" b="1" dirty="0"/>
              <a:t>Slyšel/a jste někdy o syndromu vyhoření v souvislosti s Vaší profesí?</a:t>
            </a:r>
            <a:endParaRPr lang="cs-CZ" sz="3700" dirty="0"/>
          </a:p>
          <a:p>
            <a:pPr marL="0" lvl="0" indent="0">
              <a:buNone/>
            </a:pPr>
            <a:r>
              <a:rPr lang="cs-CZ" sz="3700" dirty="0"/>
              <a:t>ANO	</a:t>
            </a:r>
          </a:p>
          <a:p>
            <a:pPr marL="0" lvl="0" indent="0">
              <a:buNone/>
            </a:pPr>
            <a:r>
              <a:rPr lang="cs-CZ" sz="3700" dirty="0"/>
              <a:t>NE </a:t>
            </a:r>
          </a:p>
          <a:p>
            <a:pPr marL="0" lvl="0" indent="0">
              <a:buNone/>
            </a:pPr>
            <a:r>
              <a:rPr lang="cs-CZ" sz="3700" b="1" dirty="0"/>
              <a:t>Ocenil/a byste na vaší škole pravidelné školení o prevenci syndromu vyhoření?</a:t>
            </a:r>
            <a:endParaRPr lang="cs-CZ" sz="3700" dirty="0"/>
          </a:p>
          <a:p>
            <a:pPr marL="0" lvl="0" indent="0">
              <a:buNone/>
            </a:pPr>
            <a:r>
              <a:rPr lang="cs-CZ" sz="3700" dirty="0"/>
              <a:t>spíše ano	</a:t>
            </a:r>
          </a:p>
          <a:p>
            <a:pPr marL="0" lvl="0" indent="0">
              <a:buNone/>
            </a:pPr>
            <a:r>
              <a:rPr lang="cs-CZ" sz="3700" dirty="0"/>
              <a:t>spíše ne</a:t>
            </a:r>
          </a:p>
          <a:p>
            <a:pPr marL="0" lvl="0" indent="0">
              <a:buNone/>
            </a:pPr>
            <a:r>
              <a:rPr lang="cs-CZ" sz="3700" b="1" dirty="0"/>
              <a:t>Jakou prevenci syndromu vyhoření upřednostňujete?</a:t>
            </a:r>
            <a:endParaRPr lang="cs-CZ" sz="3700" dirty="0"/>
          </a:p>
          <a:p>
            <a:pPr marL="0" lvl="0" indent="0">
              <a:buNone/>
            </a:pPr>
            <a:r>
              <a:rPr lang="cs-CZ" sz="3700" dirty="0"/>
              <a:t>relaxace v přírodě		</a:t>
            </a:r>
          </a:p>
          <a:p>
            <a:pPr marL="0" lvl="0" indent="0">
              <a:buNone/>
            </a:pPr>
            <a:r>
              <a:rPr lang="cs-CZ" sz="3700" dirty="0"/>
              <a:t>sport		</a:t>
            </a:r>
          </a:p>
          <a:p>
            <a:pPr marL="0" lvl="0" indent="0">
              <a:buNone/>
            </a:pPr>
            <a:r>
              <a:rPr lang="cs-CZ" sz="3700" dirty="0"/>
              <a:t>rodina a přátelé	</a:t>
            </a:r>
          </a:p>
          <a:p>
            <a:pPr marL="0" lvl="0" indent="0">
              <a:buNone/>
            </a:pPr>
            <a:r>
              <a:rPr lang="cs-CZ" sz="3700" dirty="0"/>
              <a:t>četba</a:t>
            </a:r>
          </a:p>
          <a:p>
            <a:pPr marL="0" lvl="0" indent="0">
              <a:buNone/>
            </a:pPr>
            <a:r>
              <a:rPr lang="cs-CZ" sz="3700" dirty="0"/>
              <a:t>vzdělávání 		</a:t>
            </a:r>
          </a:p>
          <a:p>
            <a:pPr marL="0" lvl="0" indent="0">
              <a:buNone/>
            </a:pPr>
            <a:r>
              <a:rPr lang="cs-CZ" sz="3700" dirty="0"/>
              <a:t>jiné (uveďte) _____________________________________</a:t>
            </a:r>
          </a:p>
          <a:p>
            <a:pPr marL="0" lvl="0" indent="0">
              <a:buNone/>
            </a:pPr>
            <a:r>
              <a:rPr lang="cs-CZ" sz="3700" b="1" dirty="0"/>
              <a:t>Vnímáte svoji osobnost jako dostatečně kvalifikovanou pro svoji profesi (</a:t>
            </a:r>
            <a:r>
              <a:rPr lang="en-AU" sz="3700" b="1" dirty="0"/>
              <a:t>self–efficacy</a:t>
            </a:r>
            <a:r>
              <a:rPr lang="cs-CZ" sz="3700" b="1" dirty="0"/>
              <a:t>)?</a:t>
            </a:r>
            <a:endParaRPr lang="cs-CZ" sz="3700" dirty="0"/>
          </a:p>
          <a:p>
            <a:pPr marL="0" lvl="0" indent="0">
              <a:buNone/>
            </a:pPr>
            <a:r>
              <a:rPr lang="cs-CZ" sz="3700" dirty="0"/>
              <a:t>svoji pozici zvládám s přehledem 		</a:t>
            </a:r>
          </a:p>
          <a:p>
            <a:pPr marL="0" lvl="0" indent="0">
              <a:buNone/>
            </a:pPr>
            <a:r>
              <a:rPr lang="cs-CZ" sz="3700" dirty="0"/>
              <a:t>svoji pozici zvládám</a:t>
            </a:r>
          </a:p>
          <a:p>
            <a:pPr marL="0" indent="0">
              <a:buNone/>
            </a:pPr>
            <a:r>
              <a:rPr lang="cs-CZ" sz="3700" dirty="0"/>
              <a:t>svoji pozici nezvládám, ale snažím se 	</a:t>
            </a:r>
          </a:p>
          <a:p>
            <a:pPr marL="0" indent="0">
              <a:buNone/>
            </a:pPr>
            <a:r>
              <a:rPr lang="cs-CZ" sz="3700" dirty="0"/>
              <a:t> nestačím na svou práci, vzdávám se</a:t>
            </a:r>
          </a:p>
          <a:p>
            <a:pPr marL="0" indent="0">
              <a:buNone/>
            </a:pPr>
            <a:r>
              <a:rPr lang="cs-CZ" sz="3700" b="1" dirty="0"/>
              <a:t>Vztahy na pracovišti:</a:t>
            </a:r>
            <a:endParaRPr lang="cs-CZ" sz="3700" dirty="0"/>
          </a:p>
          <a:p>
            <a:pPr marL="0" indent="0">
              <a:buNone/>
            </a:pPr>
            <a:r>
              <a:rPr lang="cs-CZ" sz="3700" dirty="0"/>
              <a:t>na pracovišti máme výborný kolektiv		</a:t>
            </a:r>
          </a:p>
          <a:p>
            <a:pPr marL="0" indent="0">
              <a:buNone/>
            </a:pPr>
            <a:r>
              <a:rPr lang="cs-CZ" sz="3700" dirty="0"/>
              <a:t>na pracovišti máme dusno</a:t>
            </a:r>
          </a:p>
          <a:p>
            <a:pPr marL="0" indent="0">
              <a:buNone/>
            </a:pPr>
            <a:r>
              <a:rPr lang="cs-CZ" sz="3700" dirty="0"/>
              <a:t>kolektiv neřeším, jdu si raději po svém</a:t>
            </a:r>
          </a:p>
          <a:p>
            <a:pPr marL="0" indent="0">
              <a:buNone/>
            </a:pPr>
            <a:r>
              <a:rPr lang="cs-CZ" sz="3700" b="1" dirty="0"/>
              <a:t>Vztahy se studenty:</a:t>
            </a:r>
            <a:endParaRPr lang="cs-CZ" sz="3700" dirty="0"/>
          </a:p>
          <a:p>
            <a:pPr marL="0" indent="0">
              <a:buNone/>
            </a:pPr>
            <a:r>
              <a:rPr lang="cs-CZ" sz="3700" dirty="0"/>
              <a:t>studenti mne respektují a já respektuji je	</a:t>
            </a:r>
          </a:p>
          <a:p>
            <a:pPr marL="0" indent="0">
              <a:buNone/>
            </a:pPr>
            <a:r>
              <a:rPr lang="cs-CZ" sz="3700" dirty="0"/>
              <a:t>studenti mne nerespektují i přestože se snažím</a:t>
            </a:r>
          </a:p>
          <a:p>
            <a:pPr marL="0" indent="0">
              <a:buNone/>
            </a:pPr>
            <a:r>
              <a:rPr lang="cs-CZ" sz="3700" dirty="0"/>
              <a:t>můj přístup ke studentům je lhostejný 		</a:t>
            </a:r>
          </a:p>
          <a:p>
            <a:pPr marL="0" indent="0">
              <a:buNone/>
            </a:pPr>
            <a:r>
              <a:rPr lang="cs-CZ" sz="3700" dirty="0"/>
              <a:t>studenti mne rozčilují</a:t>
            </a:r>
          </a:p>
          <a:p>
            <a:pPr marL="0" indent="0">
              <a:buNone/>
            </a:pPr>
            <a:r>
              <a:rPr lang="cs-CZ" sz="3700" b="1" dirty="0"/>
              <a:t>Do jaké míry jste spokojeni se svým finančním ohodnocením?</a:t>
            </a:r>
            <a:endParaRPr lang="cs-CZ" sz="3700" dirty="0"/>
          </a:p>
          <a:p>
            <a:pPr marL="0" indent="0">
              <a:buNone/>
            </a:pPr>
            <a:r>
              <a:rPr lang="cs-CZ" sz="3700" dirty="0"/>
              <a:t>se svým platem jsem spokojen/á 		</a:t>
            </a:r>
          </a:p>
          <a:p>
            <a:pPr marL="0" indent="0">
              <a:buNone/>
            </a:pPr>
            <a:r>
              <a:rPr lang="cs-CZ" sz="3700" dirty="0"/>
              <a:t>se svým platem nejsem spokojen/á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763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t="17198" r="20875" b="2249"/>
          <a:stretch/>
        </p:blipFill>
        <p:spPr bwMode="auto">
          <a:xfrm>
            <a:off x="755576" y="360833"/>
            <a:ext cx="8064896" cy="59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0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17133" r="32537" b="5544"/>
          <a:stretch/>
        </p:blipFill>
        <p:spPr bwMode="auto">
          <a:xfrm>
            <a:off x="1475656" y="189161"/>
            <a:ext cx="5688632" cy="65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4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9838" r="36750" b="8110"/>
          <a:stretch/>
        </p:blipFill>
        <p:spPr bwMode="auto">
          <a:xfrm>
            <a:off x="841828" y="682170"/>
            <a:ext cx="7387771" cy="56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405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Výzkumy ukazují, že představy pacientů o lécích vycházejí z různých zdrojů a mohou významně ovlivňovat, zda budou léky užívat, nebo ne. Zároveň se o nich málokdy hovoří během konzultace s lékařem. </a:t>
            </a:r>
          </a:p>
          <a:p>
            <a:r>
              <a:rPr lang="cs-CZ" dirty="0"/>
              <a:t>Problém neužívání nebo nesprávného užívání léků významně narušuje efektivitu zdravotnických systémů.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923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30 pacientů od tří praktiků</a:t>
            </a:r>
          </a:p>
          <a:p>
            <a:r>
              <a:rPr lang="cs-CZ" dirty="0"/>
              <a:t>Nahrávky konzultací a jejich analýza</a:t>
            </a:r>
          </a:p>
          <a:p>
            <a:r>
              <a:rPr lang="cs-CZ" dirty="0"/>
              <a:t>Diskusní skupiny lékařů</a:t>
            </a:r>
          </a:p>
          <a:p>
            <a:r>
              <a:rPr lang="cs-CZ" dirty="0"/>
              <a:t>Rozhovory s pacienty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Cíl: Vyvinout konzultační model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126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20303" r="31060" b="12716"/>
          <a:stretch/>
        </p:blipFill>
        <p:spPr bwMode="auto">
          <a:xfrm>
            <a:off x="1475656" y="285903"/>
            <a:ext cx="6120680" cy="59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07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Aktivní zapojení žáků do výukové komunikace pozitivně ovlivňuje jejich učení.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českém prostředí výzkumné nálezy ukazují, že učitel vyplňuje svými komunikačními aktivitami 75 % času, na žáky zbývá 25 % (</a:t>
            </a:r>
            <a:r>
              <a:rPr lang="cs-CZ" dirty="0" err="1"/>
              <a:t>Šeďová</a:t>
            </a:r>
            <a:r>
              <a:rPr lang="cs-CZ" dirty="0"/>
              <a:t>, Švaříček, &amp; Šalamounová, 2012)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Cíl: posílit žákovskou participaci na výukové komunikaci tak, aby se rozšířil prostor pro jejich promluvy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835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žákovskou participaci operacionalizovat?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Čas žáků: celkový čas, po který žáci ve vyučovací hodině hovoří. </a:t>
            </a:r>
          </a:p>
          <a:p>
            <a:pPr marL="514350" indent="-514350">
              <a:buAutoNum type="arabicParenR"/>
            </a:pPr>
            <a:r>
              <a:rPr lang="cs-CZ" dirty="0"/>
              <a:t>Rozvité promluvy: výskyt žákovských promluv obsahujících deset a více slov. </a:t>
            </a:r>
          </a:p>
          <a:p>
            <a:pPr marL="514350" indent="-514350">
              <a:buAutoNum type="arabicParenR"/>
            </a:pPr>
            <a:r>
              <a:rPr lang="cs-CZ" dirty="0"/>
              <a:t>Triadická interakce: výskyt komunikační struktury, v jejímž rámci na sebe bezprostředně reaguje větší počet aktérů než učitel a jeden žák. </a:t>
            </a:r>
          </a:p>
        </p:txBody>
      </p:sp>
    </p:spTree>
    <p:extLst>
      <p:ext uri="{BB962C8B-B14F-4D97-AF65-F5344CB8AC3E}">
        <p14:creationId xmlns:p14="http://schemas.microsoft.com/office/powerpoint/2010/main" val="2370836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1) Zvýšila se po intervenci míra žákovské participace? 2) Jakým způsobem učitelé zvýšené žákovské participace dosahují? Na první z výzkumných otázek odpovídáme prostřednictvím kvantitativní analýzy indikátorů participace popsaných výše (čas žáků, rozvité promluvy, triadická interakce). Testujeme hypotézu, že hodiny učitelů po intervenci se z hlediska žákovské participace liší od vyučovacích hodin, které intervenci předcházely.</a:t>
            </a:r>
          </a:p>
        </p:txBody>
      </p:sp>
    </p:spTree>
    <p:extLst>
      <p:ext uri="{BB962C8B-B14F-4D97-AF65-F5344CB8AC3E}">
        <p14:creationId xmlns:p14="http://schemas.microsoft.com/office/powerpoint/2010/main" val="3719567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BRYDON-MILLER, Mary; GREENWOOD, </a:t>
            </a:r>
            <a:r>
              <a:rPr lang="en-US" dirty="0" err="1"/>
              <a:t>Davydd</a:t>
            </a:r>
            <a:r>
              <a:rPr lang="en-US" dirty="0"/>
              <a:t>; MAGUIRE, Patricia. Why action research?. </a:t>
            </a:r>
            <a:r>
              <a:rPr lang="en-US" i="1" dirty="0"/>
              <a:t>Action research</a:t>
            </a:r>
            <a:r>
              <a:rPr lang="en-US" dirty="0"/>
              <a:t>, 2003, 1.1: 9-28.</a:t>
            </a:r>
            <a:endParaRPr lang="cs-CZ" dirty="0"/>
          </a:p>
          <a:p>
            <a:r>
              <a:rPr lang="cs-CZ" dirty="0"/>
              <a:t>NEZVALOVÁ, D. Akční výzkum ve škole. </a:t>
            </a:r>
            <a:r>
              <a:rPr lang="cs-CZ" i="1" dirty="0"/>
              <a:t>Pedagogika</a:t>
            </a:r>
            <a:r>
              <a:rPr lang="cs-CZ" dirty="0"/>
              <a:t>, 2003, 53.3: 300-308.</a:t>
            </a:r>
          </a:p>
          <a:p>
            <a:r>
              <a:rPr lang="cs-CZ" dirty="0"/>
              <a:t>JANÍK, Tomáš. Akční výzkum jako cesta ke zkvalitňování pedagogické praxe. </a:t>
            </a:r>
            <a:r>
              <a:rPr lang="cs-CZ" i="1" dirty="0"/>
              <a:t>Cesty pedagogického výzkumu. Brno: </a:t>
            </a:r>
            <a:r>
              <a:rPr lang="cs-CZ" i="1" dirty="0" err="1"/>
              <a:t>Paido</a:t>
            </a:r>
            <a:r>
              <a:rPr lang="cs-CZ" dirty="0"/>
              <a:t>, 2004, 51-68</a:t>
            </a:r>
          </a:p>
          <a:p>
            <a:r>
              <a:rPr lang="cs-CZ" dirty="0"/>
              <a:t>ŠEĎOVÁ, Klára; SEDLÁČEK, Martin. Žákovská participace jako předmět akčního výzkumu. </a:t>
            </a:r>
            <a:r>
              <a:rPr lang="cs-CZ" i="1" dirty="0"/>
              <a:t>Studia </a:t>
            </a:r>
            <a:r>
              <a:rPr lang="cs-CZ" i="1" dirty="0" err="1"/>
              <a:t>paedagogica</a:t>
            </a:r>
            <a:r>
              <a:rPr lang="cs-CZ" dirty="0"/>
              <a:t>, 2015, 20.2</a:t>
            </a:r>
          </a:p>
          <a:p>
            <a:r>
              <a:rPr lang="cs-CZ" dirty="0"/>
              <a:t>DOWELL, Jon; JONES, </a:t>
            </a:r>
            <a:r>
              <a:rPr lang="cs-CZ" dirty="0" err="1"/>
              <a:t>Anni</a:t>
            </a:r>
            <a:r>
              <a:rPr lang="cs-CZ" dirty="0"/>
              <a:t>; SNADDEN, David. </a:t>
            </a:r>
            <a:r>
              <a:rPr lang="cs-CZ" dirty="0" err="1"/>
              <a:t>Exploring</a:t>
            </a:r>
            <a:r>
              <a:rPr lang="cs-CZ" dirty="0"/>
              <a:t> </a:t>
            </a:r>
            <a:r>
              <a:rPr lang="cs-CZ" dirty="0" err="1"/>
              <a:t>medication</a:t>
            </a:r>
            <a:r>
              <a:rPr lang="cs-CZ" dirty="0"/>
              <a:t> use to </a:t>
            </a:r>
            <a:r>
              <a:rPr lang="cs-CZ" dirty="0" err="1"/>
              <a:t>seek</a:t>
            </a:r>
            <a:r>
              <a:rPr lang="cs-CZ" dirty="0"/>
              <a:t> </a:t>
            </a:r>
            <a:r>
              <a:rPr lang="cs-CZ" dirty="0" err="1"/>
              <a:t>concordance</a:t>
            </a:r>
            <a:r>
              <a:rPr lang="cs-CZ" dirty="0"/>
              <a:t> </a:t>
            </a:r>
            <a:r>
              <a:rPr lang="cs-CZ" dirty="0" err="1"/>
              <a:t>with'non-adherent'patients</a:t>
            </a:r>
            <a:r>
              <a:rPr lang="cs-CZ" dirty="0"/>
              <a:t>: a </a:t>
            </a:r>
            <a:r>
              <a:rPr lang="cs-CZ" dirty="0" err="1"/>
              <a:t>qualitative</a:t>
            </a:r>
            <a:r>
              <a:rPr lang="cs-CZ" dirty="0"/>
              <a:t> study. </a:t>
            </a:r>
            <a:r>
              <a:rPr lang="cs-CZ" i="1" dirty="0"/>
              <a:t>Br J Gen </a:t>
            </a:r>
            <a:r>
              <a:rPr lang="cs-CZ" i="1" dirty="0" err="1"/>
              <a:t>Pract</a:t>
            </a:r>
            <a:r>
              <a:rPr lang="cs-CZ" dirty="0"/>
              <a:t>, 2002, 52.474: 24-32.</a:t>
            </a:r>
          </a:p>
          <a:p>
            <a:r>
              <a:rPr lang="en-US" dirty="0"/>
              <a:t>REASON, Peter; BRADBURY, Hilary (ed.). </a:t>
            </a:r>
            <a:r>
              <a:rPr lang="en-US" i="1" dirty="0"/>
              <a:t>Handbook of action research: Participative inquiry and practice</a:t>
            </a:r>
            <a:r>
              <a:rPr lang="en-US" dirty="0"/>
              <a:t>. Sage, 2001.</a:t>
            </a:r>
            <a:endParaRPr lang="cs-CZ" dirty="0"/>
          </a:p>
          <a:p>
            <a:r>
              <a:rPr lang="en-US" dirty="0"/>
              <a:t>MCNIFF, J. with Whitehead, J.(2002). </a:t>
            </a:r>
            <a:r>
              <a:rPr lang="en-US" i="1" dirty="0"/>
              <a:t>Action research: Principles and practice</a:t>
            </a:r>
            <a:r>
              <a:rPr lang="en-US" dirty="0"/>
              <a:t>, 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06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7FBCF8C-1A7D-4E59-A0E8-86476FFC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Ocenil/a byste na vaší škole pravidelné školení o prevenci syndromu vyhoření?</a:t>
            </a:r>
          </a:p>
          <a:p>
            <a:pPr marL="0" indent="0">
              <a:buNone/>
            </a:pPr>
            <a:r>
              <a:rPr lang="cs-CZ" dirty="0"/>
              <a:t>a) souhlasím</a:t>
            </a:r>
          </a:p>
          <a:p>
            <a:pPr marL="0" indent="0">
              <a:buNone/>
            </a:pPr>
            <a:r>
              <a:rPr lang="cs-CZ" dirty="0"/>
              <a:t>b) spíše souhlasím</a:t>
            </a:r>
          </a:p>
          <a:p>
            <a:pPr marL="0" indent="0">
              <a:buNone/>
            </a:pPr>
            <a:r>
              <a:rPr lang="cs-CZ" dirty="0"/>
              <a:t>c) tak napůl</a:t>
            </a:r>
          </a:p>
          <a:p>
            <a:pPr marL="0" indent="0">
              <a:buNone/>
            </a:pPr>
            <a:r>
              <a:rPr lang="cs-CZ" dirty="0"/>
              <a:t>d) spíše nesouhlasím</a:t>
            </a:r>
          </a:p>
          <a:p>
            <a:pPr marL="0" indent="0">
              <a:buNone/>
            </a:pPr>
            <a:r>
              <a:rPr lang="cs-CZ" dirty="0"/>
              <a:t>e) nesouhlasím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Máte povědomí o možných způsobech prevence syndromu vyhoření?</a:t>
            </a:r>
          </a:p>
          <a:p>
            <a:pPr marL="0" indent="0">
              <a:buNone/>
            </a:pPr>
            <a:r>
              <a:rPr lang="cs-CZ" dirty="0"/>
              <a:t>a) ano, znám způsoby prevence syndromu vyhoření</a:t>
            </a:r>
          </a:p>
          <a:p>
            <a:pPr marL="0" indent="0">
              <a:buNone/>
            </a:pPr>
            <a:r>
              <a:rPr lang="cs-CZ" dirty="0"/>
              <a:t>b) spíše znám způsoby prevence syndromu vyhoření</a:t>
            </a:r>
          </a:p>
          <a:p>
            <a:pPr marL="0" indent="0">
              <a:buNone/>
            </a:pPr>
            <a:r>
              <a:rPr lang="cs-CZ" dirty="0"/>
              <a:t>c) tak napůl</a:t>
            </a:r>
          </a:p>
          <a:p>
            <a:pPr marL="0" indent="0">
              <a:buNone/>
            </a:pPr>
            <a:r>
              <a:rPr lang="cs-CZ" dirty="0"/>
              <a:t>d) spíše neznám způsoby prevence syndromu vyhoření</a:t>
            </a:r>
          </a:p>
          <a:p>
            <a:pPr marL="0" indent="0">
              <a:buNone/>
            </a:pPr>
            <a:r>
              <a:rPr lang="cs-CZ" dirty="0"/>
              <a:t>e) ne, neznám způsoby prevence syndromu vyhoření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Jakou prevenci syndromu vyhoření upřednostňujete?</a:t>
            </a:r>
          </a:p>
          <a:p>
            <a:pPr marL="0" indent="0">
              <a:buNone/>
            </a:pPr>
            <a:r>
              <a:rPr lang="cs-CZ" dirty="0"/>
              <a:t>(Vyberte jednu odpověď, která je Vám nejbližší)</a:t>
            </a:r>
          </a:p>
          <a:p>
            <a:pPr marL="0" indent="0">
              <a:buNone/>
            </a:pPr>
            <a:r>
              <a:rPr lang="cs-CZ" dirty="0"/>
              <a:t>a) relaxace v přírodě</a:t>
            </a:r>
          </a:p>
          <a:p>
            <a:pPr marL="0" indent="0">
              <a:buNone/>
            </a:pPr>
            <a:r>
              <a:rPr lang="cs-CZ" dirty="0"/>
              <a:t>b) sport</a:t>
            </a:r>
          </a:p>
          <a:p>
            <a:pPr marL="0" indent="0">
              <a:buNone/>
            </a:pPr>
            <a:r>
              <a:rPr lang="cs-CZ" dirty="0"/>
              <a:t>c) rodina a přátelé</a:t>
            </a:r>
          </a:p>
          <a:p>
            <a:pPr marL="0" indent="0">
              <a:buNone/>
            </a:pPr>
            <a:r>
              <a:rPr lang="cs-CZ" dirty="0"/>
              <a:t>d) četba</a:t>
            </a:r>
          </a:p>
          <a:p>
            <a:pPr marL="0" indent="0">
              <a:buNone/>
            </a:pPr>
            <a:r>
              <a:rPr lang="cs-CZ" dirty="0"/>
              <a:t>e) vzdělávání</a:t>
            </a:r>
          </a:p>
          <a:p>
            <a:pPr marL="0" indent="0">
              <a:buNone/>
            </a:pPr>
            <a:r>
              <a:rPr lang="cs-CZ" dirty="0"/>
              <a:t>f) jiné (uveďte) _____________________________________</a:t>
            </a:r>
          </a:p>
          <a:p>
            <a:pPr marL="0" indent="0">
              <a:buNone/>
            </a:pPr>
            <a:r>
              <a:rPr lang="cs-CZ" dirty="0"/>
              <a:t>g) nepraktikuji žádné způsoby prevence syndromu vyhoření</a:t>
            </a:r>
          </a:p>
        </p:txBody>
      </p:sp>
    </p:spTree>
    <p:extLst>
      <p:ext uri="{BB962C8B-B14F-4D97-AF65-F5344CB8AC3E}">
        <p14:creationId xmlns:p14="http://schemas.microsoft.com/office/powerpoint/2010/main" val="188067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17F18DA-0B58-4C6B-8FC3-E40CD148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</a:p>
        </p:txBody>
      </p:sp>
    </p:spTree>
    <p:extLst>
      <p:ext uri="{BB962C8B-B14F-4D97-AF65-F5344CB8AC3E}">
        <p14:creationId xmlns:p14="http://schemas.microsoft.com/office/powerpoint/2010/main" val="149359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Kvalitativní výzkum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5286380" cy="490063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2800" i="1" dirty="0"/>
              <a:t>	Kvalitativní přístup je proces zkoumání jevů a problémů v autentickém prostředí s cílem získat komplexní obraz těchto jevů založený na hlubokých datech a specifickém vztahu mezi badatelem a účastníkem výzkumu. Záměrem výzkumníka je za pomocí celé řady postupů a metod rozkrýt a reprezentovat to, jak lidé chápou, prožívají a vytvářejí sociální realitu.</a:t>
            </a:r>
            <a:r>
              <a:rPr lang="cs-CZ" altLang="cs-CZ" sz="2800" dirty="0"/>
              <a:t> </a:t>
            </a:r>
          </a:p>
          <a:p>
            <a:pPr>
              <a:lnSpc>
                <a:spcPct val="90000"/>
              </a:lnSpc>
            </a:pPr>
            <a:endParaRPr lang="cs-CZ" altLang="cs-CZ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		(</a:t>
            </a:r>
            <a:r>
              <a:rPr lang="cs-CZ" altLang="cs-CZ" sz="2800" dirty="0" err="1"/>
              <a:t>Švaříček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Šeďová</a:t>
            </a:r>
            <a:r>
              <a:rPr lang="cs-CZ" altLang="cs-CZ" sz="2800" dirty="0"/>
              <a:t>, 2007:17)</a:t>
            </a:r>
          </a:p>
        </p:txBody>
      </p:sp>
      <p:pic>
        <p:nvPicPr>
          <p:cNvPr id="4" name="Picture 5" descr="příp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2280" r="6667"/>
          <a:stretch>
            <a:fillRect/>
          </a:stretch>
        </p:blipFill>
        <p:spPr>
          <a:xfrm>
            <a:off x="5257800" y="1600200"/>
            <a:ext cx="35052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40628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3026ADA-4616-4EF4-9D44-F4DB0B54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kvalitativním a kvantitativním výzkumem z hlediska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892E4DA3-43A5-4FE8-9B7D-466AE3CA20B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7533654" cy="42672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Logiky</a:t>
            </a:r>
          </a:p>
          <a:p>
            <a:r>
              <a:rPr lang="cs-CZ" dirty="0"/>
              <a:t>Postupu</a:t>
            </a:r>
          </a:p>
          <a:p>
            <a:r>
              <a:rPr lang="cs-CZ" dirty="0"/>
              <a:t>Zpracovávaného materiálu</a:t>
            </a:r>
          </a:p>
          <a:p>
            <a:r>
              <a:rPr lang="cs-CZ" dirty="0"/>
              <a:t>Cíle</a:t>
            </a:r>
          </a:p>
          <a:p>
            <a:r>
              <a:rPr lang="cs-CZ" dirty="0"/>
              <a:t>Důrazu</a:t>
            </a:r>
          </a:p>
          <a:p>
            <a:r>
              <a:rPr lang="cs-CZ" dirty="0"/>
              <a:t>Představách o povaze reality</a:t>
            </a:r>
          </a:p>
          <a:p>
            <a:r>
              <a:rPr lang="cs-CZ" dirty="0"/>
              <a:t>Vzorku a množství informací</a:t>
            </a:r>
          </a:p>
          <a:p>
            <a:r>
              <a:rPr lang="cs-CZ" dirty="0"/>
              <a:t>Validity a reliability</a:t>
            </a:r>
          </a:p>
          <a:p>
            <a:r>
              <a:rPr lang="cs-CZ" dirty="0"/>
              <a:t>Výzkumných otázek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26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Síla kvalitativního výzkumu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12291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K. Nedbálková a  výzkum ženských věznic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A. Dotazník: S kým budete po propuštění žít? 42 % uvedlo, že s přítelkyní.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	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B. Výzkumnice: „Máte ve vězení nějakou dobrou kamarádku?“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	</a:t>
            </a:r>
            <a:r>
              <a:rPr lang="cs-CZ" altLang="cs-CZ" sz="2800" dirty="0" err="1"/>
              <a:t>Informantka</a:t>
            </a:r>
            <a:r>
              <a:rPr lang="cs-CZ" altLang="cs-CZ" sz="2800" dirty="0"/>
              <a:t>: „Kamarádku ne, ale přítelkyni.“</a:t>
            </a:r>
          </a:p>
        </p:txBody>
      </p:sp>
      <p:pic>
        <p:nvPicPr>
          <p:cNvPr id="1026" name="Picture 2" descr="Spoutaná Rozkoš: Sociální (re)produkce genderu a sexuality v ženské vězni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7"/>
          <a:stretch/>
        </p:blipFill>
        <p:spPr bwMode="auto">
          <a:xfrm>
            <a:off x="5557766" y="1988840"/>
            <a:ext cx="3190698" cy="3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3375"/>
            <a:ext cx="5410944" cy="57927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sz="2400" dirty="0"/>
              <a:t>Výzkum hodnotové orientace žen ve českých věznicích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A. Kvantitativní strategie – sběr dat pomocí dotazníku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	Otázka: Vyjádřete míru souhlasu nebo nesouhlasu s těmito výroky: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	1.  Je třeba uposlechnout právní normu i v případě, když si myslíme, že je nespravedlivá.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     2.  Právo má především sloužit k dosažení osobních cílů dovolenými právními postupy.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	3.  Právo považuji za respektovanou, morálně odůvodněnou sociální normu, kterou je třeba vždy udržet.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	Výzkumný závěr: Hodnotový žebříček delikventních žen nevykazuje oproti české populace zásadní diference.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</p:txBody>
      </p:sp>
      <p:pic>
        <p:nvPicPr>
          <p:cNvPr id="3" name="Picture 2" descr="Spoutaná Rozkoš: Sociální (re)produkce genderu a sexuality v ženské vězni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7"/>
          <a:stretch/>
        </p:blipFill>
        <p:spPr bwMode="auto">
          <a:xfrm>
            <a:off x="5946137" y="1556792"/>
            <a:ext cx="3190698" cy="3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9161</TotalTime>
  <Words>1231</Words>
  <Application>Microsoft Office PowerPoint</Application>
  <PresentationFormat>Předvádění na obrazovce (4:3)</PresentationFormat>
  <Paragraphs>247</Paragraphs>
  <Slides>39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Motiv sady Office</vt:lpstr>
      <vt:lpstr>Metodologie 2 Lekce 4</vt:lpstr>
      <vt:lpstr>Ještě k dotazníku – kde vidíte problémy?</vt:lpstr>
      <vt:lpstr>Prezentace aplikace PowerPoint</vt:lpstr>
      <vt:lpstr>Prezentace aplikace PowerPoint</vt:lpstr>
      <vt:lpstr>Kvalitativní výzkum</vt:lpstr>
      <vt:lpstr>Kvalitativní výzkum</vt:lpstr>
      <vt:lpstr>Rozdíly mezi kvalitativním a kvantitativním výzkumem z hlediska</vt:lpstr>
      <vt:lpstr>Síla kvalitativního výzkumu</vt:lpstr>
      <vt:lpstr>Prezentace aplikace PowerPoint</vt:lpstr>
      <vt:lpstr>Prezentace aplikace PowerPoint</vt:lpstr>
      <vt:lpstr>Výzkumné designy design jako „předpřipravený balíček postupů“</vt:lpstr>
      <vt:lpstr>Zakotvená teorie  (Grounded theory, Glaser, Strauss)</vt:lpstr>
      <vt:lpstr>Model, schéma jako výstup  (Švaříček, Šeďová, 2007: 95, 284, 309)</vt:lpstr>
      <vt:lpstr>Případová studie</vt:lpstr>
      <vt:lpstr>Případ jako ohraničený systém</vt:lpstr>
      <vt:lpstr>Příklad výzkumu formou případové studie</vt:lpstr>
      <vt:lpstr>Prezentace aplikace PowerPoint</vt:lpstr>
      <vt:lpstr>Prezentace aplikace PowerPoint</vt:lpstr>
      <vt:lpstr>Etnografický výzkum </vt:lpstr>
      <vt:lpstr>Prezentace aplikace PowerPoint</vt:lpstr>
      <vt:lpstr>Biografický výzkum  (metoda životního příběhu a životní historie – life story, life history)</vt:lpstr>
      <vt:lpstr>Akční výzkum</vt:lpstr>
      <vt:lpstr>Akční výzkum </vt:lpstr>
      <vt:lpstr>Prezentace aplikace PowerPoint</vt:lpstr>
      <vt:lpstr>Prezentace aplikace PowerPoint</vt:lpstr>
      <vt:lpstr>Akční výzkum</vt:lpstr>
      <vt:lpstr>Postup při akčním výzkumu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Východiska</vt:lpstr>
      <vt:lpstr>Metody</vt:lpstr>
      <vt:lpstr>Prezentace aplikace PowerPoint</vt:lpstr>
      <vt:lpstr>Východiska</vt:lpstr>
      <vt:lpstr>Jak žákovskou participaci operacionalizovat?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3</dc:title>
  <dc:creator>Lenka Slepičková</dc:creator>
  <cp:lastModifiedBy>Slepickova</cp:lastModifiedBy>
  <cp:revision>13</cp:revision>
  <dcterms:created xsi:type="dcterms:W3CDTF">2015-03-24T16:10:16Z</dcterms:created>
  <dcterms:modified xsi:type="dcterms:W3CDTF">2019-11-29T12:44:29Z</dcterms:modified>
</cp:coreProperties>
</file>