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72" r:id="rId2"/>
    <p:sldId id="273" r:id="rId3"/>
    <p:sldId id="275" r:id="rId4"/>
    <p:sldId id="276" r:id="rId5"/>
    <p:sldId id="301" r:id="rId6"/>
    <p:sldId id="300" r:id="rId7"/>
    <p:sldId id="278" r:id="rId8"/>
    <p:sldId id="279" r:id="rId9"/>
    <p:sldId id="280" r:id="rId10"/>
    <p:sldId id="281" r:id="rId11"/>
    <p:sldId id="282" r:id="rId12"/>
    <p:sldId id="283" r:id="rId13"/>
    <p:sldId id="284" r:id="rId14"/>
    <p:sldId id="298" r:id="rId15"/>
    <p:sldId id="303" r:id="rId16"/>
    <p:sldId id="297" r:id="rId17"/>
    <p:sldId id="299" r:id="rId18"/>
    <p:sldId id="286" r:id="rId19"/>
    <p:sldId id="293" r:id="rId20"/>
    <p:sldId id="304" r:id="rId21"/>
    <p:sldId id="287" r:id="rId22"/>
    <p:sldId id="288" r:id="rId23"/>
    <p:sldId id="289" r:id="rId24"/>
    <p:sldId id="302" r:id="rId25"/>
    <p:sldId id="257" r:id="rId26"/>
    <p:sldId id="306" r:id="rId27"/>
    <p:sldId id="305" r:id="rId2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237" autoAdjust="0"/>
  </p:normalViewPr>
  <p:slideViewPr>
    <p:cSldViewPr>
      <p:cViewPr varScale="1">
        <p:scale>
          <a:sx n="125" d="100"/>
          <a:sy n="125" d="100"/>
        </p:scale>
        <p:origin x="119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F454B1-72AE-4B10-B616-1275107F1E28}" type="datetimeFigureOut">
              <a:rPr lang="cs-CZ" smtClean="0"/>
              <a:t>29.11.2019</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687697-5161-496B-94AC-86864D1D0C4B}" type="slidenum">
              <a:rPr lang="cs-CZ" smtClean="0"/>
              <a:t>‹#›</a:t>
            </a:fld>
            <a:endParaRPr lang="cs-CZ"/>
          </a:p>
        </p:txBody>
      </p:sp>
    </p:spTree>
    <p:extLst>
      <p:ext uri="{BB962C8B-B14F-4D97-AF65-F5344CB8AC3E}">
        <p14:creationId xmlns:p14="http://schemas.microsoft.com/office/powerpoint/2010/main" val="486317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xfrm>
            <a:off x="1143000" y="685800"/>
            <a:ext cx="4572000" cy="3429000"/>
          </a:xfrm>
          <a:ln/>
        </p:spPr>
      </p:sp>
      <p:sp>
        <p:nvSpPr>
          <p:cNvPr id="21507" name="Rectangle 3"/>
          <p:cNvSpPr>
            <a:spLocks noGrp="1" noChangeArrowheads="1"/>
          </p:cNvSpPr>
          <p:nvPr>
            <p:ph type="body" idx="1"/>
          </p:nvPr>
        </p:nvSpPr>
        <p:spPr>
          <a:noFill/>
          <a:ln/>
        </p:spPr>
        <p:txBody>
          <a:bodyPr/>
          <a:lstStyle/>
          <a:p>
            <a:endParaRPr lang="cs-CZ"/>
          </a:p>
        </p:txBody>
      </p:sp>
    </p:spTree>
    <p:extLst>
      <p:ext uri="{BB962C8B-B14F-4D97-AF65-F5344CB8AC3E}">
        <p14:creationId xmlns:p14="http://schemas.microsoft.com/office/powerpoint/2010/main" val="865820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95EC1D4A-A796-47C3-A63E-CE236FB377E2}" type="datetimeFigureOut">
              <a:rPr lang="cs-CZ" smtClean="0"/>
              <a:t>29.11.2019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5EC1D4A-A796-47C3-A63E-CE236FB377E2}" type="datetimeFigureOut">
              <a:rPr lang="cs-CZ" smtClean="0"/>
              <a:t>29.11.2019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5EC1D4A-A796-47C3-A63E-CE236FB377E2}" type="datetimeFigureOut">
              <a:rPr lang="cs-CZ" smtClean="0"/>
              <a:t>29.11.2019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5EC1D4A-A796-47C3-A63E-CE236FB377E2}" type="datetimeFigureOut">
              <a:rPr lang="cs-CZ" smtClean="0"/>
              <a:t>29.11.2019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95EC1D4A-A796-47C3-A63E-CE236FB377E2}" type="datetimeFigureOut">
              <a:rPr lang="cs-CZ" smtClean="0"/>
              <a:t>29.11.2019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95EC1D4A-A796-47C3-A63E-CE236FB377E2}" type="datetimeFigureOut">
              <a:rPr lang="cs-CZ" smtClean="0"/>
              <a:t>29.11.2019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95EC1D4A-A796-47C3-A63E-CE236FB377E2}" type="datetimeFigureOut">
              <a:rPr lang="cs-CZ" smtClean="0"/>
              <a:t>29.11.2019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95EC1D4A-A796-47C3-A63E-CE236FB377E2}" type="datetimeFigureOut">
              <a:rPr lang="cs-CZ" smtClean="0"/>
              <a:t>29.11.2019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5EC1D4A-A796-47C3-A63E-CE236FB377E2}" type="datetimeFigureOut">
              <a:rPr lang="cs-CZ" smtClean="0"/>
              <a:t>29.11.2019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t>29.11.2019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t>29.11.2019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C1D4A-A796-47C3-A63E-CE236FB377E2}" type="datetimeFigureOut">
              <a:rPr lang="cs-CZ" smtClean="0"/>
              <a:t>29.11.2019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muni.cz/vyzkum/projekty/2840?page=1" TargetMode="External"/><Relationship Id="rId2" Type="http://schemas.openxmlformats.org/officeDocument/2006/relationships/hyperlink" Target="http://www.womensmemory.net/"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biograf.org/clanek.html?clanek=6001"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Nadpis 1"/>
          <p:cNvSpPr>
            <a:spLocks noGrp="1"/>
          </p:cNvSpPr>
          <p:nvPr>
            <p:ph type="ctrTitle"/>
          </p:nvPr>
        </p:nvSpPr>
        <p:spPr/>
        <p:txBody>
          <a:bodyPr>
            <a:normAutofit fontScale="90000"/>
          </a:bodyPr>
          <a:lstStyle/>
          <a:p>
            <a:r>
              <a:rPr lang="cs-CZ" dirty="0"/>
              <a:t>Sběr dat v kvalitativním výzkumu: nestandardizované metody sběru dat</a:t>
            </a:r>
          </a:p>
        </p:txBody>
      </p:sp>
      <p:sp>
        <p:nvSpPr>
          <p:cNvPr id="2051" name="Podnadpis 2"/>
          <p:cNvSpPr>
            <a:spLocks noGrp="1"/>
          </p:cNvSpPr>
          <p:nvPr>
            <p:ph type="subTitle" idx="1"/>
          </p:nvPr>
        </p:nvSpPr>
        <p:spPr/>
        <p:txBody>
          <a:bodyPr/>
          <a:lstStyle/>
          <a:p>
            <a:r>
              <a:rPr lang="cs-CZ"/>
              <a:t>Lenka Slepičková</a:t>
            </a:r>
          </a:p>
        </p:txBody>
      </p:sp>
    </p:spTree>
    <p:extLst>
      <p:ext uri="{BB962C8B-B14F-4D97-AF65-F5344CB8AC3E}">
        <p14:creationId xmlns:p14="http://schemas.microsoft.com/office/powerpoint/2010/main" val="29826676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ChangeAspect="1" noChangeArrowheads="1"/>
          </p:cNvPicPr>
          <p:nvPr/>
        </p:nvPicPr>
        <p:blipFill>
          <a:blip r:embed="rId2"/>
          <a:srcRect l="31140" t="6737" r="29474" b="5122"/>
          <a:stretch>
            <a:fillRect/>
          </a:stretch>
        </p:blipFill>
        <p:spPr bwMode="auto">
          <a:xfrm>
            <a:off x="539750" y="188913"/>
            <a:ext cx="4530725" cy="6335712"/>
          </a:xfrm>
          <a:prstGeom prst="rect">
            <a:avLst/>
          </a:prstGeom>
          <a:noFill/>
          <a:ln w="9525">
            <a:noFill/>
            <a:miter lim="800000"/>
            <a:headEnd/>
            <a:tailEnd/>
          </a:ln>
        </p:spPr>
      </p:pic>
      <p:sp>
        <p:nvSpPr>
          <p:cNvPr id="12291" name="TextovéPole 3"/>
          <p:cNvSpPr txBox="1">
            <a:spLocks noChangeArrowheads="1"/>
          </p:cNvSpPr>
          <p:nvPr/>
        </p:nvSpPr>
        <p:spPr bwMode="auto">
          <a:xfrm>
            <a:off x="6300788" y="4437063"/>
            <a:ext cx="1698625" cy="369887"/>
          </a:xfrm>
          <a:prstGeom prst="rect">
            <a:avLst/>
          </a:prstGeom>
          <a:noFill/>
          <a:ln w="9525">
            <a:noFill/>
            <a:miter lim="800000"/>
            <a:headEnd/>
            <a:tailEnd/>
          </a:ln>
        </p:spPr>
        <p:txBody>
          <a:bodyPr wrap="none">
            <a:spAutoFit/>
          </a:bodyPr>
          <a:lstStyle/>
          <a:p>
            <a:r>
              <a:rPr lang="cs-CZ"/>
              <a:t>Toušek 2012: 66</a:t>
            </a:r>
          </a:p>
        </p:txBody>
      </p:sp>
    </p:spTree>
    <p:extLst>
      <p:ext uri="{BB962C8B-B14F-4D97-AF65-F5344CB8AC3E}">
        <p14:creationId xmlns:p14="http://schemas.microsoft.com/office/powerpoint/2010/main" val="21265660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p:txBody>
          <a:bodyPr/>
          <a:lstStyle/>
          <a:p>
            <a:r>
              <a:rPr lang="cs-CZ"/>
              <a:t>Sondování</a:t>
            </a:r>
          </a:p>
        </p:txBody>
      </p:sp>
      <p:sp>
        <p:nvSpPr>
          <p:cNvPr id="3" name="Zástupný symbol pro obsah 2"/>
          <p:cNvSpPr>
            <a:spLocks noGrp="1"/>
          </p:cNvSpPr>
          <p:nvPr>
            <p:ph idx="1"/>
          </p:nvPr>
        </p:nvSpPr>
        <p:spPr/>
        <p:txBody>
          <a:bodyPr>
            <a:normAutofit fontScale="85000" lnSpcReduction="20000"/>
          </a:bodyPr>
          <a:lstStyle/>
          <a:p>
            <a:pPr>
              <a:defRPr/>
            </a:pPr>
            <a:r>
              <a:rPr lang="it-IT" dirty="0"/>
              <a:t>„Proč ne?“, „Proč si to myslíte?“</a:t>
            </a:r>
            <a:endParaRPr lang="cs-CZ" dirty="0"/>
          </a:p>
          <a:p>
            <a:pPr>
              <a:defRPr/>
            </a:pPr>
            <a:r>
              <a:rPr lang="cs-CZ" dirty="0"/>
              <a:t>„Zmínil jste, že raději pracujete s tvořivými žáky, co to pro vás znamená, tvořivý žák“?</a:t>
            </a:r>
          </a:p>
          <a:p>
            <a:pPr>
              <a:defRPr/>
            </a:pPr>
            <a:r>
              <a:rPr lang="cs-CZ" dirty="0"/>
              <a:t>„Můžete to rozvést?“, „Tomu nerozumím, co jste tím chtěl </a:t>
            </a:r>
            <a:r>
              <a:rPr lang="cs-CZ" dirty="0" err="1"/>
              <a:t>říct?“„Rozuměl</a:t>
            </a:r>
            <a:r>
              <a:rPr lang="cs-CZ" dirty="0"/>
              <a:t> jsem tedy správně, že...?“</a:t>
            </a:r>
            <a:endParaRPr lang="it-IT" dirty="0"/>
          </a:p>
          <a:p>
            <a:pPr>
              <a:defRPr/>
            </a:pPr>
            <a:r>
              <a:rPr lang="cs-CZ" dirty="0"/>
              <a:t>„Říkal jste, že jste přišel o zaměstnání, co bylo dál?“</a:t>
            </a:r>
          </a:p>
          <a:p>
            <a:pPr>
              <a:defRPr/>
            </a:pPr>
            <a:r>
              <a:rPr lang="cs-CZ" dirty="0"/>
              <a:t>„Lidé v podobné situaci jako vy zažijí ledacos, například se ocitnou ve vězení, máte tu zkušenost?“</a:t>
            </a:r>
          </a:p>
          <a:p>
            <a:pPr>
              <a:defRPr/>
            </a:pPr>
            <a:r>
              <a:rPr lang="cs-CZ" dirty="0"/>
              <a:t>„To co jste řekl je zajímavé, ale většina lidí by s tím nesouhlasila, </a:t>
            </a:r>
            <a:r>
              <a:rPr lang="pl-PL" dirty="0"/>
              <a:t>nemyslíte?“, či „To je pravda, tak by to asi mělo být, ale skutečnost </a:t>
            </a:r>
            <a:r>
              <a:rPr lang="cs-CZ" dirty="0"/>
              <a:t>je jiná, ne?“ (konfrontace)</a:t>
            </a:r>
          </a:p>
          <a:p>
            <a:pPr>
              <a:defRPr/>
            </a:pPr>
            <a:endParaRPr lang="cs-CZ" dirty="0"/>
          </a:p>
          <a:p>
            <a:pPr>
              <a:defRPr/>
            </a:pPr>
            <a:endParaRPr lang="cs-CZ" dirty="0"/>
          </a:p>
        </p:txBody>
      </p:sp>
    </p:spTree>
    <p:extLst>
      <p:ext uri="{BB962C8B-B14F-4D97-AF65-F5344CB8AC3E}">
        <p14:creationId xmlns:p14="http://schemas.microsoft.com/office/powerpoint/2010/main" val="4210703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defRPr/>
            </a:pPr>
            <a:r>
              <a:rPr lang="cs-CZ" dirty="0"/>
              <a:t/>
            </a:r>
            <a:br>
              <a:rPr lang="cs-CZ" dirty="0"/>
            </a:br>
            <a:r>
              <a:rPr lang="cs-CZ" dirty="0"/>
              <a:t>Jak je důležité se zeptat</a:t>
            </a:r>
          </a:p>
        </p:txBody>
      </p:sp>
      <p:sp>
        <p:nvSpPr>
          <p:cNvPr id="3" name="Zástupný symbol pro obsah 2"/>
          <p:cNvSpPr>
            <a:spLocks noGrp="1"/>
          </p:cNvSpPr>
          <p:nvPr>
            <p:ph idx="1"/>
          </p:nvPr>
        </p:nvSpPr>
        <p:spPr/>
        <p:txBody>
          <a:bodyPr>
            <a:normAutofit/>
          </a:bodyPr>
          <a:lstStyle/>
          <a:p>
            <a:pPr marL="0" indent="0">
              <a:lnSpc>
                <a:spcPct val="80000"/>
              </a:lnSpc>
              <a:buFontTx/>
              <a:buNone/>
              <a:defRPr/>
            </a:pPr>
            <a:endParaRPr lang="cs-CZ" dirty="0"/>
          </a:p>
          <a:p>
            <a:pPr marL="0" indent="0">
              <a:buFontTx/>
              <a:buNone/>
              <a:defRPr/>
            </a:pPr>
            <a:r>
              <a:rPr lang="cs-CZ" dirty="0"/>
              <a:t>R: Co si o ní myslím? No, že asi nic nedokážou, ale podporuju je, protože taky se mi nelíbí, co tahle vláda tady na tu naši vrstvu chystá, protože je to hrozný, je to neúnosný, už si myslím. </a:t>
            </a:r>
          </a:p>
          <a:p>
            <a:pPr marL="0" indent="0">
              <a:buFontTx/>
              <a:buNone/>
              <a:defRPr/>
            </a:pPr>
            <a:r>
              <a:rPr lang="cs-CZ" dirty="0"/>
              <a:t>T: Naši vrstvu? Co myslíte tím...</a:t>
            </a:r>
          </a:p>
          <a:p>
            <a:pPr>
              <a:buNone/>
              <a:defRPr/>
            </a:pPr>
            <a:endParaRPr lang="cs-CZ" dirty="0"/>
          </a:p>
        </p:txBody>
      </p:sp>
    </p:spTree>
    <p:extLst>
      <p:ext uri="{BB962C8B-B14F-4D97-AF65-F5344CB8AC3E}">
        <p14:creationId xmlns:p14="http://schemas.microsoft.com/office/powerpoint/2010/main" val="7139309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pPr marL="0" indent="0">
              <a:buFontTx/>
              <a:buNone/>
              <a:defRPr/>
            </a:pPr>
            <a:r>
              <a:rPr lang="cs-CZ" dirty="0"/>
              <a:t>R: ...vás, mě, třicátníci, čtyřicátníci. </a:t>
            </a:r>
          </a:p>
          <a:p>
            <a:pPr marL="0" indent="0">
              <a:lnSpc>
                <a:spcPct val="80000"/>
              </a:lnSpc>
              <a:buFontTx/>
              <a:buNone/>
              <a:defRPr/>
            </a:pPr>
            <a:r>
              <a:rPr lang="cs-CZ" dirty="0"/>
              <a:t>				(</a:t>
            </a:r>
            <a:r>
              <a:rPr lang="cs-CZ" dirty="0" err="1"/>
              <a:t>Nedbálková</a:t>
            </a:r>
            <a:r>
              <a:rPr lang="cs-CZ" dirty="0"/>
              <a:t> 2013: 92)</a:t>
            </a:r>
          </a:p>
          <a:p>
            <a:pPr>
              <a:buNone/>
            </a:pPr>
            <a:endParaRPr lang="cs-CZ" dirty="0"/>
          </a:p>
        </p:txBody>
      </p:sp>
    </p:spTree>
    <p:extLst>
      <p:ext uri="{BB962C8B-B14F-4D97-AF65-F5344CB8AC3E}">
        <p14:creationId xmlns:p14="http://schemas.microsoft.com/office/powerpoint/2010/main" val="35035755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Jak je důležité se zeptat II.</a:t>
            </a:r>
          </a:p>
        </p:txBody>
      </p:sp>
      <p:sp>
        <p:nvSpPr>
          <p:cNvPr id="3" name="Zástupný symbol pro obsah 2"/>
          <p:cNvSpPr>
            <a:spLocks noGrp="1"/>
          </p:cNvSpPr>
          <p:nvPr>
            <p:ph idx="1"/>
          </p:nvPr>
        </p:nvSpPr>
        <p:spPr/>
        <p:txBody>
          <a:bodyPr>
            <a:normAutofit lnSpcReduction="10000"/>
          </a:bodyPr>
          <a:lstStyle/>
          <a:p>
            <a:pPr marL="0" indent="0">
              <a:buNone/>
            </a:pPr>
            <a:r>
              <a:rPr lang="sk-SK" i="1" dirty="0"/>
              <a:t>Problém je v tom, že </a:t>
            </a:r>
            <a:r>
              <a:rPr lang="sk-SK" i="1" dirty="0" err="1"/>
              <a:t>spústu</a:t>
            </a:r>
            <a:r>
              <a:rPr lang="sk-SK" i="1" dirty="0"/>
              <a:t> pacientov tým, že takto surfuje, číta, nechá sa zmanipulovať a potom príde a komplikujú nám život, lebo chcú tamto a prečo nemáte toto a my sme čítali že toto pomáha. Pritom pravda je kdesi úplne inde....Toto nám komplikuje život, ale to je súčasťou toho, čiže to je, keď budete okopávať záhradu, tak tiež tam narazíte na kameň, ktorý tam je. zoberiete vyhodíte a kopete ďalej....To je úplne normálne.</a:t>
            </a:r>
            <a:endParaRPr lang="cs-CZ" i="1" dirty="0"/>
          </a:p>
          <a:p>
            <a:pPr marL="0" indent="0">
              <a:buNone/>
            </a:pPr>
            <a:endParaRPr lang="sk-SK" i="1" dirty="0"/>
          </a:p>
          <a:p>
            <a:pPr marL="0" indent="0">
              <a:buNone/>
            </a:pPr>
            <a:endParaRPr lang="cs-CZ" dirty="0"/>
          </a:p>
        </p:txBody>
      </p:sp>
    </p:spTree>
    <p:extLst>
      <p:ext uri="{BB962C8B-B14F-4D97-AF65-F5344CB8AC3E}">
        <p14:creationId xmlns:p14="http://schemas.microsoft.com/office/powerpoint/2010/main" val="7303091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pPr marL="0" indent="0">
              <a:buNone/>
            </a:pPr>
            <a:r>
              <a:rPr lang="sk-SK"/>
              <a:t>Výzkumnice: Ještě něco jiného co třeba Vám znepříjemňuje práci, nebo s čím se potýkate?</a:t>
            </a:r>
            <a:endParaRPr lang="cs-CZ"/>
          </a:p>
          <a:p>
            <a:pPr marL="0" indent="0">
              <a:buNone/>
            </a:pPr>
            <a:endParaRPr lang="en-US"/>
          </a:p>
        </p:txBody>
      </p:sp>
    </p:spTree>
    <p:extLst>
      <p:ext uri="{BB962C8B-B14F-4D97-AF65-F5344CB8AC3E}">
        <p14:creationId xmlns:p14="http://schemas.microsoft.com/office/powerpoint/2010/main" val="14016551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A hlavně nepředjímat</a:t>
            </a:r>
          </a:p>
        </p:txBody>
      </p:sp>
      <p:sp>
        <p:nvSpPr>
          <p:cNvPr id="3" name="Zástupný symbol pro obsah 2"/>
          <p:cNvSpPr>
            <a:spLocks noGrp="1"/>
          </p:cNvSpPr>
          <p:nvPr>
            <p:ph idx="1"/>
          </p:nvPr>
        </p:nvSpPr>
        <p:spPr/>
        <p:txBody>
          <a:bodyPr>
            <a:normAutofit fontScale="92500" lnSpcReduction="20000"/>
          </a:bodyPr>
          <a:lstStyle/>
          <a:p>
            <a:pPr marL="0" indent="0">
              <a:buNone/>
            </a:pPr>
            <a:r>
              <a:rPr lang="sk-SK" dirty="0"/>
              <a:t>L.: </a:t>
            </a:r>
            <a:r>
              <a:rPr lang="sk-SK" i="1" dirty="0"/>
              <a:t>Ale to máte 50ti </a:t>
            </a:r>
            <a:r>
              <a:rPr lang="sk-SK" i="1" dirty="0" err="1"/>
              <a:t>procentní</a:t>
            </a:r>
            <a:r>
              <a:rPr lang="sk-SK" i="1" dirty="0"/>
              <a:t> riziko že to </a:t>
            </a:r>
            <a:r>
              <a:rPr lang="sk-SK" i="1" dirty="0" err="1"/>
              <a:t>otěhotníte</a:t>
            </a:r>
            <a:r>
              <a:rPr lang="sk-SK" i="1" dirty="0"/>
              <a:t> a jedná </a:t>
            </a:r>
            <a:r>
              <a:rPr lang="sk-SK" i="1" dirty="0" err="1"/>
              <a:t>se</a:t>
            </a:r>
            <a:r>
              <a:rPr lang="sk-SK" i="1" dirty="0"/>
              <a:t> o </a:t>
            </a:r>
            <a:r>
              <a:rPr lang="sk-SK" i="1" dirty="0" err="1"/>
              <a:t>dost</a:t>
            </a:r>
            <a:r>
              <a:rPr lang="sk-SK" i="1" dirty="0"/>
              <a:t> </a:t>
            </a:r>
            <a:r>
              <a:rPr lang="sk-SK" i="1" dirty="0" err="1"/>
              <a:t>vážný</a:t>
            </a:r>
            <a:r>
              <a:rPr lang="sk-SK" i="1" dirty="0"/>
              <a:t> nemoci. </a:t>
            </a:r>
            <a:r>
              <a:rPr lang="sk-SK" i="1" dirty="0" err="1"/>
              <a:t>Jsou</a:t>
            </a:r>
            <a:r>
              <a:rPr lang="sk-SK" i="1" dirty="0"/>
              <a:t> </a:t>
            </a:r>
            <a:r>
              <a:rPr lang="sk-SK" i="1" dirty="0" err="1"/>
              <a:t>tady</a:t>
            </a:r>
            <a:r>
              <a:rPr lang="sk-SK" i="1" dirty="0"/>
              <a:t> nemoci, o </a:t>
            </a:r>
            <a:r>
              <a:rPr lang="sk-SK" i="1" dirty="0" err="1"/>
              <a:t>kterých</a:t>
            </a:r>
            <a:r>
              <a:rPr lang="sk-SK" i="1" dirty="0"/>
              <a:t> </a:t>
            </a:r>
            <a:r>
              <a:rPr lang="sk-SK" i="1" dirty="0" err="1"/>
              <a:t>se</a:t>
            </a:r>
            <a:r>
              <a:rPr lang="sk-SK" i="1" dirty="0"/>
              <a:t> </a:t>
            </a:r>
            <a:r>
              <a:rPr lang="sk-SK" i="1" dirty="0" err="1"/>
              <a:t>mnohdy</a:t>
            </a:r>
            <a:r>
              <a:rPr lang="sk-SK" i="1" dirty="0"/>
              <a:t>, a to </a:t>
            </a:r>
            <a:r>
              <a:rPr lang="sk-SK" i="1" dirty="0" err="1"/>
              <a:t>bych</a:t>
            </a:r>
            <a:r>
              <a:rPr lang="sk-SK" i="1" dirty="0"/>
              <a:t> zase v </a:t>
            </a:r>
            <a:r>
              <a:rPr lang="sk-SK" i="1" dirty="0" err="1"/>
              <a:t>té</a:t>
            </a:r>
            <a:r>
              <a:rPr lang="sk-SK" i="1" dirty="0"/>
              <a:t> </a:t>
            </a:r>
            <a:r>
              <a:rPr lang="sk-SK" i="1" dirty="0" err="1"/>
              <a:t>vaší</a:t>
            </a:r>
            <a:r>
              <a:rPr lang="sk-SK" i="1" dirty="0"/>
              <a:t> práci, </a:t>
            </a:r>
            <a:r>
              <a:rPr lang="sk-SK" i="1" dirty="0" err="1"/>
              <a:t>kdyby</a:t>
            </a:r>
            <a:r>
              <a:rPr lang="sk-SK" i="1" dirty="0"/>
              <a:t> </a:t>
            </a:r>
            <a:r>
              <a:rPr lang="sk-SK" i="1" dirty="0" err="1"/>
              <a:t>se</a:t>
            </a:r>
            <a:r>
              <a:rPr lang="sk-SK" i="1" dirty="0"/>
              <a:t> to dostalo </a:t>
            </a:r>
            <a:r>
              <a:rPr lang="sk-SK" i="1" dirty="0" err="1"/>
              <a:t>někam</a:t>
            </a:r>
            <a:r>
              <a:rPr lang="sk-SK" i="1" dirty="0"/>
              <a:t> na </a:t>
            </a:r>
            <a:r>
              <a:rPr lang="sk-SK" i="1" dirty="0" err="1"/>
              <a:t>veřejnost</a:t>
            </a:r>
            <a:r>
              <a:rPr lang="sk-SK" i="1" dirty="0"/>
              <a:t>, </a:t>
            </a:r>
            <a:r>
              <a:rPr lang="sk-SK" i="1" dirty="0" err="1"/>
              <a:t>bylo</a:t>
            </a:r>
            <a:r>
              <a:rPr lang="sk-SK" i="1" dirty="0"/>
              <a:t> by  </a:t>
            </a:r>
            <a:r>
              <a:rPr lang="sk-SK" i="1" dirty="0" err="1"/>
              <a:t>hrozně</a:t>
            </a:r>
            <a:r>
              <a:rPr lang="sk-SK" i="1" dirty="0"/>
              <a:t> </a:t>
            </a:r>
            <a:r>
              <a:rPr lang="sk-SK" i="1" dirty="0" err="1"/>
              <a:t>důležitý</a:t>
            </a:r>
            <a:r>
              <a:rPr lang="sk-SK" i="1" dirty="0"/>
              <a:t>, že je </a:t>
            </a:r>
            <a:r>
              <a:rPr lang="sk-SK" i="1" dirty="0" err="1"/>
              <a:t>tady</a:t>
            </a:r>
            <a:r>
              <a:rPr lang="sk-SK" i="1" dirty="0"/>
              <a:t> </a:t>
            </a:r>
            <a:r>
              <a:rPr lang="sk-SK" i="1" dirty="0" err="1"/>
              <a:t>různý</a:t>
            </a:r>
            <a:r>
              <a:rPr lang="sk-SK" i="1" dirty="0"/>
              <a:t> </a:t>
            </a:r>
            <a:r>
              <a:rPr lang="sk-SK" i="1" dirty="0" err="1"/>
              <a:t>takovýty</a:t>
            </a:r>
            <a:r>
              <a:rPr lang="sk-SK" i="1" dirty="0"/>
              <a:t> nemoci </a:t>
            </a:r>
            <a:r>
              <a:rPr lang="sk-SK" i="1" dirty="0" err="1"/>
              <a:t>motýlých</a:t>
            </a:r>
            <a:r>
              <a:rPr lang="sk-SK" i="1" dirty="0"/>
              <a:t> </a:t>
            </a:r>
            <a:r>
              <a:rPr lang="sk-SK" i="1" dirty="0" err="1"/>
              <a:t>křídel</a:t>
            </a:r>
            <a:r>
              <a:rPr lang="sk-SK" i="1" dirty="0"/>
              <a:t>, a </a:t>
            </a:r>
            <a:r>
              <a:rPr lang="sk-SK" i="1" dirty="0" err="1"/>
              <a:t>tadyty</a:t>
            </a:r>
            <a:r>
              <a:rPr lang="sk-SK" i="1" dirty="0"/>
              <a:t> podobný </a:t>
            </a:r>
            <a:r>
              <a:rPr lang="sk-SK" i="1" dirty="0" err="1"/>
              <a:t>co</a:t>
            </a:r>
            <a:r>
              <a:rPr lang="sk-SK" i="1" dirty="0"/>
              <a:t> slyšíte v </a:t>
            </a:r>
            <a:r>
              <a:rPr lang="sk-SK" i="1" dirty="0" err="1"/>
              <a:t>televizi</a:t>
            </a:r>
            <a:r>
              <a:rPr lang="sk-SK" i="1" dirty="0"/>
              <a:t>, to </a:t>
            </a:r>
            <a:r>
              <a:rPr lang="sk-SK" i="1" dirty="0" err="1"/>
              <a:t>jsou</a:t>
            </a:r>
            <a:r>
              <a:rPr lang="sk-SK" i="1" dirty="0"/>
              <a:t> </a:t>
            </a:r>
            <a:r>
              <a:rPr lang="sk-SK" i="1" dirty="0" err="1"/>
              <a:t>přesně</a:t>
            </a:r>
            <a:r>
              <a:rPr lang="sk-SK" i="1" dirty="0"/>
              <a:t> </a:t>
            </a:r>
            <a:r>
              <a:rPr lang="sk-SK" i="1" dirty="0" err="1"/>
              <a:t>monogenní</a:t>
            </a:r>
            <a:r>
              <a:rPr lang="sk-SK" i="1" dirty="0"/>
              <a:t> nemoci, </a:t>
            </a:r>
            <a:r>
              <a:rPr lang="sk-SK" i="1" dirty="0" err="1"/>
              <a:t>které</a:t>
            </a:r>
            <a:r>
              <a:rPr lang="sk-SK" i="1" dirty="0"/>
              <a:t> by mohli </a:t>
            </a:r>
            <a:r>
              <a:rPr lang="sk-SK" i="1" dirty="0" err="1"/>
              <a:t>být</a:t>
            </a:r>
            <a:r>
              <a:rPr lang="sk-SK" i="1" dirty="0"/>
              <a:t>-</a:t>
            </a:r>
            <a:endParaRPr lang="cs-CZ" i="1" dirty="0"/>
          </a:p>
          <a:p>
            <a:pPr marL="0" indent="0">
              <a:buNone/>
            </a:pPr>
            <a:r>
              <a:rPr lang="sk-SK" dirty="0" err="1"/>
              <a:t>Výzkumnice</a:t>
            </a:r>
            <a:r>
              <a:rPr lang="sk-SK" dirty="0"/>
              <a:t>:  </a:t>
            </a:r>
            <a:r>
              <a:rPr lang="sk-SK" dirty="0" err="1"/>
              <a:t>Odhaleny</a:t>
            </a:r>
            <a:r>
              <a:rPr lang="sk-SK" dirty="0"/>
              <a:t>.</a:t>
            </a:r>
            <a:endParaRPr lang="cs-CZ" dirty="0"/>
          </a:p>
          <a:p>
            <a:pPr marL="0" indent="0">
              <a:buNone/>
            </a:pPr>
            <a:r>
              <a:rPr lang="sk-SK" dirty="0"/>
              <a:t>L</a:t>
            </a:r>
            <a:r>
              <a:rPr lang="sk-SK" i="1" dirty="0"/>
              <a:t>.: </a:t>
            </a:r>
            <a:r>
              <a:rPr lang="sk-SK" i="1" dirty="0" err="1"/>
              <a:t>Ano</a:t>
            </a:r>
            <a:r>
              <a:rPr lang="sk-SK" i="1" dirty="0"/>
              <a:t>, a </a:t>
            </a:r>
            <a:r>
              <a:rPr lang="sk-SK" i="1" dirty="0" err="1"/>
              <a:t>další</a:t>
            </a:r>
            <a:r>
              <a:rPr lang="sk-SK" i="1" dirty="0"/>
              <a:t> </a:t>
            </a:r>
            <a:r>
              <a:rPr lang="sk-SK" i="1" dirty="0" err="1"/>
              <a:t>děti</a:t>
            </a:r>
            <a:r>
              <a:rPr lang="sk-SK" i="1" dirty="0"/>
              <a:t> by </a:t>
            </a:r>
            <a:r>
              <a:rPr lang="sk-SK" i="1" dirty="0" err="1"/>
              <a:t>se</a:t>
            </a:r>
            <a:r>
              <a:rPr lang="sk-SK" i="1" dirty="0"/>
              <a:t> s </a:t>
            </a:r>
            <a:r>
              <a:rPr lang="sk-SK" i="1" dirty="0" err="1"/>
              <a:t>ní</a:t>
            </a:r>
            <a:r>
              <a:rPr lang="sk-SK" i="1" dirty="0"/>
              <a:t> </a:t>
            </a:r>
            <a:r>
              <a:rPr lang="sk-SK" i="1" dirty="0" err="1"/>
              <a:t>nemusely</a:t>
            </a:r>
            <a:r>
              <a:rPr lang="sk-SK" i="1" dirty="0"/>
              <a:t> </a:t>
            </a:r>
            <a:r>
              <a:rPr lang="sk-SK" i="1" dirty="0" err="1"/>
              <a:t>narodit</a:t>
            </a:r>
            <a:r>
              <a:rPr lang="sk-SK" i="1" dirty="0"/>
              <a:t>. </a:t>
            </a:r>
            <a:endParaRPr lang="cs-CZ" i="1" dirty="0"/>
          </a:p>
          <a:p>
            <a:pPr marL="0" indent="0">
              <a:buNone/>
            </a:pPr>
            <a:r>
              <a:rPr lang="sk-SK" dirty="0"/>
              <a:t> </a:t>
            </a:r>
            <a:endParaRPr lang="cs-CZ" dirty="0"/>
          </a:p>
          <a:p>
            <a:pPr marL="0" indent="0">
              <a:buNone/>
            </a:pPr>
            <a:endParaRPr lang="cs-CZ" dirty="0"/>
          </a:p>
        </p:txBody>
      </p:sp>
    </p:spTree>
    <p:extLst>
      <p:ext uri="{BB962C8B-B14F-4D97-AF65-F5344CB8AC3E}">
        <p14:creationId xmlns:p14="http://schemas.microsoft.com/office/powerpoint/2010/main" val="24539754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xmlns="" id="{8D8F53E2-39B9-4D29-8875-4F83FB09AFE1}"/>
              </a:ext>
            </a:extLst>
          </p:cNvPr>
          <p:cNvSpPr>
            <a:spLocks noGrp="1"/>
          </p:cNvSpPr>
          <p:nvPr>
            <p:ph idx="1"/>
          </p:nvPr>
        </p:nvSpPr>
        <p:spPr/>
        <p:txBody>
          <a:bodyPr>
            <a:normAutofit fontScale="55000" lnSpcReduction="20000"/>
          </a:bodyPr>
          <a:lstStyle/>
          <a:p>
            <a:pPr marL="0" indent="0">
              <a:buNone/>
            </a:pPr>
            <a:r>
              <a:rPr lang="cs-CZ" dirty="0"/>
              <a:t>A </a:t>
            </a:r>
            <a:r>
              <a:rPr lang="cs-CZ" dirty="0" err="1"/>
              <a:t>teraz</a:t>
            </a:r>
            <a:r>
              <a:rPr lang="cs-CZ" dirty="0"/>
              <a:t> už </a:t>
            </a:r>
            <a:r>
              <a:rPr lang="cs-CZ" dirty="0" err="1"/>
              <a:t>keď</a:t>
            </a:r>
            <a:r>
              <a:rPr lang="cs-CZ" dirty="0"/>
              <a:t> </a:t>
            </a:r>
            <a:r>
              <a:rPr lang="cs-CZ" dirty="0" err="1"/>
              <a:t>ste</a:t>
            </a:r>
            <a:r>
              <a:rPr lang="cs-CZ" dirty="0"/>
              <a:t>…</a:t>
            </a:r>
            <a:r>
              <a:rPr lang="cs-CZ" dirty="0" err="1"/>
              <a:t>čo</a:t>
            </a:r>
            <a:r>
              <a:rPr lang="cs-CZ" dirty="0"/>
              <a:t> by </a:t>
            </a:r>
            <a:r>
              <a:rPr lang="cs-CZ" dirty="0" err="1"/>
              <a:t>ste</a:t>
            </a:r>
            <a:r>
              <a:rPr lang="cs-CZ" dirty="0"/>
              <a:t> </a:t>
            </a:r>
            <a:r>
              <a:rPr lang="cs-CZ" dirty="0" err="1"/>
              <a:t>najviac</a:t>
            </a:r>
            <a:r>
              <a:rPr lang="cs-CZ" dirty="0"/>
              <a:t> </a:t>
            </a:r>
            <a:r>
              <a:rPr lang="cs-CZ" dirty="0" err="1"/>
              <a:t>potrebovali</a:t>
            </a:r>
            <a:r>
              <a:rPr lang="cs-CZ" dirty="0"/>
              <a:t> , vy, už </a:t>
            </a:r>
            <a:r>
              <a:rPr lang="cs-CZ" dirty="0" err="1"/>
              <a:t>keď</a:t>
            </a:r>
            <a:r>
              <a:rPr lang="cs-CZ" dirty="0"/>
              <a:t>  </a:t>
            </a:r>
            <a:r>
              <a:rPr lang="cs-CZ" dirty="0" err="1"/>
              <a:t>teraz</a:t>
            </a:r>
            <a:r>
              <a:rPr lang="cs-CZ" dirty="0"/>
              <a:t>  v tom </a:t>
            </a:r>
            <a:r>
              <a:rPr lang="cs-CZ" dirty="0" err="1"/>
              <a:t>štádiu</a:t>
            </a:r>
            <a:r>
              <a:rPr lang="cs-CZ" dirty="0"/>
              <a:t> </a:t>
            </a:r>
            <a:r>
              <a:rPr lang="cs-CZ" dirty="0" err="1"/>
              <a:t>ste</a:t>
            </a:r>
            <a:r>
              <a:rPr lang="cs-CZ" dirty="0"/>
              <a:t>?</a:t>
            </a:r>
          </a:p>
          <a:p>
            <a:pPr marL="0" indent="0">
              <a:buNone/>
            </a:pPr>
            <a:endParaRPr lang="cs-CZ" dirty="0"/>
          </a:p>
          <a:p>
            <a:pPr marL="0" indent="0">
              <a:buNone/>
            </a:pPr>
            <a:r>
              <a:rPr lang="cs-CZ" i="1" dirty="0"/>
              <a:t>Co bych nejvíc potřeboval? Nevím. Přemýšlel bych nad eutanazií.</a:t>
            </a:r>
          </a:p>
          <a:p>
            <a:pPr marL="0" indent="0">
              <a:buNone/>
            </a:pPr>
            <a:endParaRPr lang="cs-CZ" dirty="0"/>
          </a:p>
          <a:p>
            <a:pPr marL="0" indent="0">
              <a:buNone/>
            </a:pPr>
            <a:r>
              <a:rPr lang="cs-CZ" dirty="0"/>
              <a:t>Nad </a:t>
            </a:r>
            <a:r>
              <a:rPr lang="cs-CZ" dirty="0" err="1"/>
              <a:t>eutanáziou</a:t>
            </a:r>
            <a:r>
              <a:rPr lang="cs-CZ" dirty="0"/>
              <a:t>?</a:t>
            </a:r>
          </a:p>
          <a:p>
            <a:pPr marL="0" indent="0">
              <a:buNone/>
            </a:pPr>
            <a:endParaRPr lang="cs-CZ" dirty="0"/>
          </a:p>
          <a:p>
            <a:pPr marL="0" indent="0">
              <a:buNone/>
            </a:pPr>
            <a:r>
              <a:rPr lang="cs-CZ" dirty="0"/>
              <a:t>(přikývnutí)</a:t>
            </a:r>
          </a:p>
          <a:p>
            <a:pPr marL="0" indent="0">
              <a:buNone/>
            </a:pPr>
            <a:endParaRPr lang="cs-CZ" dirty="0"/>
          </a:p>
          <a:p>
            <a:pPr marL="0" indent="0">
              <a:buNone/>
            </a:pPr>
            <a:r>
              <a:rPr lang="cs-CZ" dirty="0"/>
              <a:t>Či by </a:t>
            </a:r>
            <a:r>
              <a:rPr lang="cs-CZ" dirty="0" err="1"/>
              <a:t>ste</a:t>
            </a:r>
            <a:r>
              <a:rPr lang="cs-CZ" dirty="0"/>
              <a:t> to </a:t>
            </a:r>
            <a:r>
              <a:rPr lang="cs-CZ" dirty="0" err="1"/>
              <a:t>ako</a:t>
            </a:r>
            <a:r>
              <a:rPr lang="cs-CZ" dirty="0"/>
              <a:t> </a:t>
            </a:r>
            <a:r>
              <a:rPr lang="cs-CZ" dirty="0" err="1"/>
              <a:t>keby</a:t>
            </a:r>
            <a:r>
              <a:rPr lang="cs-CZ" dirty="0"/>
              <a:t> </a:t>
            </a:r>
            <a:r>
              <a:rPr lang="cs-CZ" dirty="0" err="1"/>
              <a:t>zobral</a:t>
            </a:r>
            <a:r>
              <a:rPr lang="cs-CZ" dirty="0"/>
              <a:t> do </a:t>
            </a:r>
            <a:r>
              <a:rPr lang="cs-CZ" dirty="0" err="1"/>
              <a:t>svojich</a:t>
            </a:r>
            <a:r>
              <a:rPr lang="cs-CZ" dirty="0"/>
              <a:t> </a:t>
            </a:r>
            <a:r>
              <a:rPr lang="cs-CZ" dirty="0" err="1"/>
              <a:t>rúk</a:t>
            </a:r>
            <a:r>
              <a:rPr lang="cs-CZ" dirty="0"/>
              <a:t>?</a:t>
            </a:r>
          </a:p>
          <a:p>
            <a:pPr marL="0" indent="0">
              <a:buNone/>
            </a:pPr>
            <a:endParaRPr lang="cs-CZ" dirty="0"/>
          </a:p>
          <a:p>
            <a:pPr marL="0" indent="0">
              <a:buNone/>
            </a:pPr>
            <a:r>
              <a:rPr lang="cs-CZ" i="1" dirty="0"/>
              <a:t>Tak. Kdyby ta možnost byla. Člověk by měl mít možnost volby. Prostě když je v takovém stadiu. Lepší už to nikdy nebude. A bude to jenom horší, samozřejmě. No, a proč potom tu bydlet, stejně nemůžete nic dělat, jenom se dívat… To je zbytečné už. Si myslím já. Jestli si to někdo zvolí, anebo ne, to už je jeho věc. Ale ta možnost by měla být, podle mě. To by tak bylo asi všechno.</a:t>
            </a:r>
          </a:p>
          <a:p>
            <a:pPr marL="0" indent="0">
              <a:buNone/>
            </a:pPr>
            <a:endParaRPr lang="cs-CZ" dirty="0"/>
          </a:p>
          <a:p>
            <a:pPr marL="0" indent="0">
              <a:buNone/>
            </a:pPr>
            <a:r>
              <a:rPr lang="cs-CZ" dirty="0"/>
              <a:t>					Hovoryozdravi.cz (Paliativní péče)</a:t>
            </a:r>
          </a:p>
        </p:txBody>
      </p:sp>
    </p:spTree>
    <p:extLst>
      <p:ext uri="{BB962C8B-B14F-4D97-AF65-F5344CB8AC3E}">
        <p14:creationId xmlns:p14="http://schemas.microsoft.com/office/powerpoint/2010/main" val="2785488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1"/>
          <p:cNvSpPr>
            <a:spLocks noGrp="1"/>
          </p:cNvSpPr>
          <p:nvPr>
            <p:ph type="title"/>
          </p:nvPr>
        </p:nvSpPr>
        <p:spPr>
          <a:xfrm>
            <a:off x="457200" y="476250"/>
            <a:ext cx="8229600" cy="1081088"/>
          </a:xfrm>
        </p:spPr>
        <p:txBody>
          <a:bodyPr>
            <a:normAutofit fontScale="90000"/>
          </a:bodyPr>
          <a:lstStyle/>
          <a:p>
            <a:pPr>
              <a:defRPr/>
            </a:pPr>
            <a:r>
              <a:rPr lang="cs-CZ" sz="2400"/>
              <a:t>Diskuse nad volbou otázek pro hloubkový rozhovor: projekt „Zjišťování důvodů pro volbu soukromého předškolního vzdělávání v České republice“</a:t>
            </a:r>
            <a:r>
              <a:rPr lang="cs-CZ"/>
              <a:t/>
            </a:r>
            <a:br>
              <a:rPr lang="cs-CZ"/>
            </a:br>
            <a:endParaRPr lang="cs-CZ"/>
          </a:p>
        </p:txBody>
      </p:sp>
      <p:sp>
        <p:nvSpPr>
          <p:cNvPr id="16387" name="Zástupný symbol pro obsah 2"/>
          <p:cNvSpPr>
            <a:spLocks noGrp="1"/>
          </p:cNvSpPr>
          <p:nvPr>
            <p:ph idx="1"/>
          </p:nvPr>
        </p:nvSpPr>
        <p:spPr/>
        <p:txBody>
          <a:bodyPr/>
          <a:lstStyle/>
          <a:p>
            <a:r>
              <a:rPr lang="cs-CZ" sz="1400"/>
              <a:t>Rozhodli jste se pro umístění vašeho dítěte do soukromé mateřské školy na základě vlastního výběru a přesvědčení?</a:t>
            </a:r>
          </a:p>
          <a:p>
            <a:r>
              <a:rPr lang="cs-CZ" sz="1400"/>
              <a:t>Nebo na doporučení někoho známého?</a:t>
            </a:r>
          </a:p>
          <a:p>
            <a:r>
              <a:rPr lang="cs-CZ" sz="1400"/>
              <a:t>Volili jste školku především podle místa bydliště a dopravní dostupnosti?</a:t>
            </a:r>
          </a:p>
          <a:p>
            <a:r>
              <a:rPr lang="cs-CZ" sz="1400"/>
              <a:t>Pokud máte více dětí, navštěvovaly všechny stejnou mateřskou školu?</a:t>
            </a:r>
          </a:p>
          <a:p>
            <a:r>
              <a:rPr lang="cs-CZ" sz="1400"/>
              <a:t>Proč ano/ne?</a:t>
            </a:r>
          </a:p>
          <a:p>
            <a:r>
              <a:rPr lang="cs-CZ" sz="1400"/>
              <a:t>Byl pro vás program mateřské školy prioritní při její volbě?</a:t>
            </a:r>
          </a:p>
          <a:p>
            <a:r>
              <a:rPr lang="cs-CZ" sz="1400"/>
              <a:t>Je pro vás důležitá spolupráce rodičů a pedagogů?</a:t>
            </a:r>
          </a:p>
          <a:p>
            <a:r>
              <a:rPr lang="cs-CZ" sz="1400"/>
              <a:t>Proč ano/ne?</a:t>
            </a:r>
          </a:p>
          <a:p>
            <a:r>
              <a:rPr lang="cs-CZ" sz="1400"/>
              <a:t>Je pro vaši mateřskou školu spolupráce s vámi jako rodiči důležitá? Jak často se zúčastňujete akcí pořádaných školou?</a:t>
            </a:r>
          </a:p>
          <a:p>
            <a:r>
              <a:rPr lang="cs-CZ" sz="1400"/>
              <a:t>Myslíte si, že menší počet dětí v soukromém předškolním zařízení zaručuje individuálnější přístup?</a:t>
            </a:r>
          </a:p>
          <a:p>
            <a:r>
              <a:rPr lang="cs-CZ" sz="1400"/>
              <a:t>Jste ochotni zaplatit vyšší školné soukromé mateřské škole, protože si myslíte, že poskytuje kvalitnější vzdělání?</a:t>
            </a:r>
          </a:p>
          <a:p>
            <a:r>
              <a:rPr lang="cs-CZ" sz="1400"/>
              <a:t> Odráží se nedostatek peněz ve státním školství na kvalitě výuky?</a:t>
            </a:r>
          </a:p>
          <a:p>
            <a:r>
              <a:rPr lang="cs-CZ" sz="1400"/>
              <a:t>Jak dlouho vaše dítě navštěvuje předškolní zařízení?</a:t>
            </a:r>
          </a:p>
          <a:p>
            <a:r>
              <a:rPr lang="cs-CZ" sz="1400"/>
              <a:t>Je pro vás rozhodující program školky nebo konkrétní pedagog?</a:t>
            </a:r>
          </a:p>
          <a:p>
            <a:endParaRPr lang="cs-CZ" sz="1200"/>
          </a:p>
        </p:txBody>
      </p:sp>
    </p:spTree>
    <p:extLst>
      <p:ext uri="{BB962C8B-B14F-4D97-AF65-F5344CB8AC3E}">
        <p14:creationId xmlns:p14="http://schemas.microsoft.com/office/powerpoint/2010/main" val="27664735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066130"/>
          </a:xfrm>
        </p:spPr>
        <p:txBody>
          <a:bodyPr>
            <a:normAutofit fontScale="90000"/>
          </a:bodyPr>
          <a:lstStyle/>
          <a:p>
            <a:r>
              <a:rPr lang="cs-CZ" dirty="0"/>
              <a:t>Jak formulovat skutečně otevřené otázky a jaká struktura rozhovoru je dobrá?</a:t>
            </a:r>
          </a:p>
        </p:txBody>
      </p:sp>
      <p:sp>
        <p:nvSpPr>
          <p:cNvPr id="4" name="TextovéPole 3"/>
          <p:cNvSpPr txBox="1"/>
          <p:nvPr/>
        </p:nvSpPr>
        <p:spPr>
          <a:xfrm>
            <a:off x="395536" y="2204864"/>
            <a:ext cx="8229600" cy="2585323"/>
          </a:xfrm>
          <a:prstGeom prst="rect">
            <a:avLst/>
          </a:prstGeom>
          <a:noFill/>
        </p:spPr>
        <p:txBody>
          <a:bodyPr wrap="square" rtlCol="0">
            <a:spAutoFit/>
          </a:bodyPr>
          <a:lstStyle/>
          <a:p>
            <a:r>
              <a:rPr lang="cs-CZ" dirty="0"/>
              <a:t>Co je nejtěžší na tom, když člověk nemá kde bydlet?</a:t>
            </a:r>
          </a:p>
          <a:p>
            <a:endParaRPr lang="cs-CZ" dirty="0"/>
          </a:p>
          <a:p>
            <a:r>
              <a:rPr lang="cs-CZ" dirty="0"/>
              <a:t>X </a:t>
            </a:r>
          </a:p>
          <a:p>
            <a:endParaRPr lang="cs-CZ" dirty="0"/>
          </a:p>
          <a:p>
            <a:r>
              <a:rPr lang="cs-CZ" dirty="0"/>
              <a:t>Co je na bezdomovectví nejtěžší?</a:t>
            </a:r>
          </a:p>
          <a:p>
            <a:endParaRPr lang="cs-CZ" dirty="0"/>
          </a:p>
          <a:p>
            <a:r>
              <a:rPr lang="cs-CZ" dirty="0"/>
              <a:t>X</a:t>
            </a:r>
          </a:p>
          <a:p>
            <a:endParaRPr lang="cs-CZ" dirty="0"/>
          </a:p>
          <a:p>
            <a:r>
              <a:rPr lang="cs-CZ" dirty="0"/>
              <a:t>Co vám teď nejvíc komplikuje život?</a:t>
            </a:r>
          </a:p>
        </p:txBody>
      </p:sp>
      <p:sp>
        <p:nvSpPr>
          <p:cNvPr id="5" name="TextovéPole 4"/>
          <p:cNvSpPr txBox="1"/>
          <p:nvPr/>
        </p:nvSpPr>
        <p:spPr>
          <a:xfrm>
            <a:off x="395536" y="6309320"/>
            <a:ext cx="2808312" cy="253916"/>
          </a:xfrm>
          <a:prstGeom prst="rect">
            <a:avLst/>
          </a:prstGeom>
          <a:noFill/>
        </p:spPr>
        <p:txBody>
          <a:bodyPr wrap="square" rtlCol="0">
            <a:spAutoFit/>
          </a:bodyPr>
          <a:lstStyle/>
          <a:p>
            <a:r>
              <a:rPr lang="cs-CZ" sz="1050" dirty="0"/>
              <a:t>Převzato z Holpuch 2015</a:t>
            </a:r>
          </a:p>
        </p:txBody>
      </p:sp>
    </p:spTree>
    <p:extLst>
      <p:ext uri="{BB962C8B-B14F-4D97-AF65-F5344CB8AC3E}">
        <p14:creationId xmlns:p14="http://schemas.microsoft.com/office/powerpoint/2010/main" val="1605410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1"/>
          <p:cNvSpPr>
            <a:spLocks noGrp="1"/>
          </p:cNvSpPr>
          <p:nvPr>
            <p:ph type="title"/>
          </p:nvPr>
        </p:nvSpPr>
        <p:spPr/>
        <p:txBody>
          <a:bodyPr/>
          <a:lstStyle/>
          <a:p>
            <a:r>
              <a:rPr lang="cs-CZ"/>
              <a:t>Vstup do terénu</a:t>
            </a:r>
          </a:p>
        </p:txBody>
      </p:sp>
      <p:sp>
        <p:nvSpPr>
          <p:cNvPr id="3075" name="Zástupný symbol pro obsah 2"/>
          <p:cNvSpPr>
            <a:spLocks noGrp="1"/>
          </p:cNvSpPr>
          <p:nvPr>
            <p:ph idx="1"/>
          </p:nvPr>
        </p:nvSpPr>
        <p:spPr/>
        <p:txBody>
          <a:bodyPr/>
          <a:lstStyle/>
          <a:p>
            <a:r>
              <a:rPr lang="cs-CZ" dirty="0"/>
              <a:t>Jak probíhá výběr vzorku v kvalitativním výzkumu? Je důležitá </a:t>
            </a:r>
            <a:r>
              <a:rPr lang="cs-CZ" dirty="0" err="1"/>
              <a:t>reprezentativita</a:t>
            </a:r>
            <a:r>
              <a:rPr lang="cs-CZ" dirty="0"/>
              <a:t>?</a:t>
            </a:r>
          </a:p>
          <a:p>
            <a:r>
              <a:rPr lang="cs-CZ" dirty="0"/>
              <a:t>Kde hledat účastníky výzkumu?</a:t>
            </a:r>
          </a:p>
          <a:p>
            <a:r>
              <a:rPr lang="cs-CZ" dirty="0"/>
              <a:t>Role </a:t>
            </a:r>
            <a:r>
              <a:rPr lang="cs-CZ" dirty="0" err="1"/>
              <a:t>gatekeepera</a:t>
            </a:r>
            <a:r>
              <a:rPr lang="cs-CZ" dirty="0"/>
              <a:t> a klíčového informátora</a:t>
            </a:r>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83768" y="3882985"/>
            <a:ext cx="3771900" cy="2501900"/>
          </a:xfrm>
          <a:prstGeom prst="rect">
            <a:avLst/>
          </a:prstGeom>
        </p:spPr>
      </p:pic>
    </p:spTree>
    <p:extLst>
      <p:ext uri="{BB962C8B-B14F-4D97-AF65-F5344CB8AC3E}">
        <p14:creationId xmlns:p14="http://schemas.microsoft.com/office/powerpoint/2010/main" val="2005237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mtClean="0"/>
              <a:t>Příklad výzkumů založených na rozhovorech</a:t>
            </a:r>
            <a:endParaRPr lang="en-US"/>
          </a:p>
        </p:txBody>
      </p:sp>
      <p:sp>
        <p:nvSpPr>
          <p:cNvPr id="3" name="Zástupný symbol pro obsah 2"/>
          <p:cNvSpPr>
            <a:spLocks noGrp="1"/>
          </p:cNvSpPr>
          <p:nvPr>
            <p:ph idx="1"/>
          </p:nvPr>
        </p:nvSpPr>
        <p:spPr>
          <a:xfrm>
            <a:off x="457200" y="1844824"/>
            <a:ext cx="8229600" cy="4281339"/>
          </a:xfrm>
        </p:spPr>
        <p:txBody>
          <a:bodyPr>
            <a:normAutofit fontScale="85000" lnSpcReduction="10000"/>
          </a:bodyPr>
          <a:lstStyle/>
          <a:p>
            <a:pPr marL="0" indent="0">
              <a:buNone/>
            </a:pPr>
            <a:r>
              <a:rPr lang="cs-CZ" b="1"/>
              <a:t>Projekt paměť žen</a:t>
            </a:r>
            <a:endParaRPr lang="cs-CZ" b="1">
              <a:hlinkClick r:id="rId2"/>
            </a:endParaRPr>
          </a:p>
          <a:p>
            <a:pPr marL="0" indent="0">
              <a:buNone/>
            </a:pPr>
            <a:r>
              <a:rPr lang="en-US" smtClean="0">
                <a:hlinkClick r:id="rId2"/>
              </a:rPr>
              <a:t>http</a:t>
            </a:r>
            <a:r>
              <a:rPr lang="en-US">
                <a:hlinkClick r:id="rId2"/>
              </a:rPr>
              <a:t>://</a:t>
            </a:r>
            <a:r>
              <a:rPr lang="en-US">
                <a:hlinkClick r:id="rId2"/>
              </a:rPr>
              <a:t>www.womensmemory.net</a:t>
            </a:r>
            <a:r>
              <a:rPr lang="en-US" smtClean="0">
                <a:hlinkClick r:id="rId2"/>
              </a:rPr>
              <a:t>/</a:t>
            </a:r>
            <a:endParaRPr lang="cs-CZ" smtClean="0"/>
          </a:p>
          <a:p>
            <a:pPr marL="0" indent="0">
              <a:buNone/>
            </a:pPr>
            <a:endParaRPr lang="cs-CZ"/>
          </a:p>
          <a:p>
            <a:pPr marL="0" indent="0">
              <a:buNone/>
            </a:pPr>
            <a:r>
              <a:rPr lang="cs-CZ" b="1"/>
              <a:t>Projekt </a:t>
            </a:r>
            <a:r>
              <a:rPr lang="cs-CZ" b="1" smtClean="0"/>
              <a:t>Hovory o zdraví</a:t>
            </a:r>
            <a:endParaRPr lang="cs-CZ" b="1"/>
          </a:p>
          <a:p>
            <a:pPr marL="0" indent="0">
              <a:buNone/>
            </a:pPr>
            <a:r>
              <a:rPr lang="cs-CZ" smtClean="0"/>
              <a:t>hovoryozdravi.cz</a:t>
            </a:r>
          </a:p>
          <a:p>
            <a:pPr marL="0" indent="0">
              <a:buNone/>
            </a:pPr>
            <a:endParaRPr lang="cs-CZ" smtClean="0"/>
          </a:p>
          <a:p>
            <a:pPr marL="0" indent="0">
              <a:buNone/>
            </a:pPr>
            <a:r>
              <a:rPr lang="en-US" b="1"/>
              <a:t>Ředitelé českých škol a jejich životní a </a:t>
            </a:r>
            <a:r>
              <a:rPr lang="en-US" b="1"/>
              <a:t>profesní </a:t>
            </a:r>
            <a:r>
              <a:rPr lang="en-US" b="1" smtClean="0"/>
              <a:t>dráha</a:t>
            </a:r>
            <a:endParaRPr lang="cs-CZ"/>
          </a:p>
          <a:p>
            <a:pPr marL="0" indent="0">
              <a:buNone/>
            </a:pPr>
            <a:r>
              <a:rPr lang="en-US">
                <a:hlinkClick r:id="rId3"/>
              </a:rPr>
              <a:t>https://www.muni.cz/vyzkum/projekty/2840?page=1</a:t>
            </a:r>
            <a:endParaRPr lang="cs-CZ" smtClean="0"/>
          </a:p>
          <a:p>
            <a:pPr marL="0" indent="0">
              <a:buNone/>
            </a:pPr>
            <a:endParaRPr lang="en-US"/>
          </a:p>
        </p:txBody>
      </p:sp>
    </p:spTree>
    <p:extLst>
      <p:ext uri="{BB962C8B-B14F-4D97-AF65-F5344CB8AC3E}">
        <p14:creationId xmlns:p14="http://schemas.microsoft.com/office/powerpoint/2010/main" val="31684928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cs-CZ" sz="4000"/>
              <a:t>Focus group </a:t>
            </a:r>
          </a:p>
        </p:txBody>
      </p:sp>
      <p:sp>
        <p:nvSpPr>
          <p:cNvPr id="59395" name="Rectangle 3"/>
          <p:cNvSpPr>
            <a:spLocks noGrp="1" noChangeArrowheads="1"/>
          </p:cNvSpPr>
          <p:nvPr>
            <p:ph type="body" idx="1"/>
          </p:nvPr>
        </p:nvSpPr>
        <p:spPr>
          <a:xfrm>
            <a:off x="457200" y="1341438"/>
            <a:ext cx="8229600" cy="5256212"/>
          </a:xfrm>
        </p:spPr>
        <p:txBody>
          <a:bodyPr/>
          <a:lstStyle/>
          <a:p>
            <a:pPr>
              <a:lnSpc>
                <a:spcPct val="80000"/>
              </a:lnSpc>
            </a:pPr>
            <a:endParaRPr lang="cs-CZ" sz="2800" dirty="0"/>
          </a:p>
          <a:p>
            <a:pPr>
              <a:lnSpc>
                <a:spcPct val="80000"/>
              </a:lnSpc>
            </a:pPr>
            <a:r>
              <a:rPr lang="cs-CZ" sz="2400" dirty="0"/>
              <a:t>Přesvědčení, že skupinové procesy pomáhají lidem objevovat a ujasňovat si své pohledy na věc takovým způsobem, který by byl jen těžko dosažitelný v rámci individuálních rozhovorů</a:t>
            </a:r>
          </a:p>
          <a:p>
            <a:pPr>
              <a:lnSpc>
                <a:spcPct val="80000"/>
              </a:lnSpc>
            </a:pPr>
            <a:r>
              <a:rPr lang="cs-CZ" sz="2400" dirty="0"/>
              <a:t>Kromě dat z přímých výpovědí účastníků dokáže využít i komunikaci mezi nimi – skupinovou interakci a dynamiku</a:t>
            </a:r>
          </a:p>
          <a:p>
            <a:pPr>
              <a:lnSpc>
                <a:spcPct val="80000"/>
              </a:lnSpc>
            </a:pPr>
            <a:r>
              <a:rPr lang="cs-CZ" sz="2400" dirty="0"/>
              <a:t>Pomáhá výzkumníkovi využít mnoho různých forem komunikace, které lidé užívají v každodenní interakci, jako jsou vtipy, anekdoty, hádky, provokování – je to důležité, protože lidské vědění a postoje nejsou jednoduše ukryty v racionálních odpovědích na přímé otázky.</a:t>
            </a:r>
          </a:p>
          <a:p>
            <a:pPr>
              <a:lnSpc>
                <a:spcPct val="80000"/>
              </a:lnSpc>
            </a:pPr>
            <a:r>
              <a:rPr lang="cs-CZ" sz="2400" dirty="0"/>
              <a:t>Mizí převaha výzkumníka a tím, kdo ovládá debatu jsou sami účastníci</a:t>
            </a:r>
          </a:p>
          <a:p>
            <a:pPr>
              <a:lnSpc>
                <a:spcPct val="80000"/>
              </a:lnSpc>
            </a:pPr>
            <a:r>
              <a:rPr lang="cs-CZ" sz="2400" dirty="0"/>
              <a:t>Uspořádání – ideální počet účastníků 6-8, moderátor, pomocný moderátor, tichý účastník (zapisuje terénní poznámky) </a:t>
            </a:r>
          </a:p>
        </p:txBody>
      </p:sp>
    </p:spTree>
    <p:extLst>
      <p:ext uri="{BB962C8B-B14F-4D97-AF65-F5344CB8AC3E}">
        <p14:creationId xmlns:p14="http://schemas.microsoft.com/office/powerpoint/2010/main" val="22614241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9394"/>
                                        </p:tgtEl>
                                        <p:attrNameLst>
                                          <p:attrName>style.visibility</p:attrName>
                                        </p:attrNameLst>
                                      </p:cBhvr>
                                      <p:to>
                                        <p:strVal val="visible"/>
                                      </p:to>
                                    </p:set>
                                    <p:animEffect transition="in" filter="fade">
                                      <p:cBhvr>
                                        <p:cTn id="7" dur="2000"/>
                                        <p:tgtEl>
                                          <p:spTgt spid="593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9395">
                                            <p:txEl>
                                              <p:pRg st="1" end="1"/>
                                            </p:txEl>
                                          </p:spTgt>
                                        </p:tgtEl>
                                        <p:attrNameLst>
                                          <p:attrName>style.visibility</p:attrName>
                                        </p:attrNameLst>
                                      </p:cBhvr>
                                      <p:to>
                                        <p:strVal val="visible"/>
                                      </p:to>
                                    </p:set>
                                    <p:animEffect transition="in" filter="wipe(left)">
                                      <p:cBhvr>
                                        <p:cTn id="12" dur="500"/>
                                        <p:tgtEl>
                                          <p:spTgt spid="5939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9395">
                                            <p:txEl>
                                              <p:pRg st="2" end="2"/>
                                            </p:txEl>
                                          </p:spTgt>
                                        </p:tgtEl>
                                        <p:attrNameLst>
                                          <p:attrName>style.visibility</p:attrName>
                                        </p:attrNameLst>
                                      </p:cBhvr>
                                      <p:to>
                                        <p:strVal val="visible"/>
                                      </p:to>
                                    </p:set>
                                    <p:animEffect transition="in" filter="wipe(left)">
                                      <p:cBhvr>
                                        <p:cTn id="17" dur="500"/>
                                        <p:tgtEl>
                                          <p:spTgt spid="5939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9395">
                                            <p:txEl>
                                              <p:pRg st="3" end="3"/>
                                            </p:txEl>
                                          </p:spTgt>
                                        </p:tgtEl>
                                        <p:attrNameLst>
                                          <p:attrName>style.visibility</p:attrName>
                                        </p:attrNameLst>
                                      </p:cBhvr>
                                      <p:to>
                                        <p:strVal val="visible"/>
                                      </p:to>
                                    </p:set>
                                    <p:animEffect transition="in" filter="wipe(left)">
                                      <p:cBhvr>
                                        <p:cTn id="22" dur="500"/>
                                        <p:tgtEl>
                                          <p:spTgt spid="5939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9395">
                                            <p:txEl>
                                              <p:pRg st="4" end="4"/>
                                            </p:txEl>
                                          </p:spTgt>
                                        </p:tgtEl>
                                        <p:attrNameLst>
                                          <p:attrName>style.visibility</p:attrName>
                                        </p:attrNameLst>
                                      </p:cBhvr>
                                      <p:to>
                                        <p:strVal val="visible"/>
                                      </p:to>
                                    </p:set>
                                    <p:animEffect transition="in" filter="wipe(left)">
                                      <p:cBhvr>
                                        <p:cTn id="27" dur="500"/>
                                        <p:tgtEl>
                                          <p:spTgt spid="5939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9395">
                                            <p:txEl>
                                              <p:pRg st="5" end="5"/>
                                            </p:txEl>
                                          </p:spTgt>
                                        </p:tgtEl>
                                        <p:attrNameLst>
                                          <p:attrName>style.visibility</p:attrName>
                                        </p:attrNameLst>
                                      </p:cBhvr>
                                      <p:to>
                                        <p:strVal val="visible"/>
                                      </p:to>
                                    </p:set>
                                    <p:animEffect transition="in" filter="wipe(left)">
                                      <p:cBhvr>
                                        <p:cTn id="32" dur="500"/>
                                        <p:tgtEl>
                                          <p:spTgt spid="5939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P spid="59395"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cs-CZ"/>
              <a:t>Kdy je vhodná focus group?</a:t>
            </a:r>
          </a:p>
        </p:txBody>
      </p:sp>
      <p:sp>
        <p:nvSpPr>
          <p:cNvPr id="61443" name="Rectangle 3"/>
          <p:cNvSpPr>
            <a:spLocks noGrp="1" noChangeArrowheads="1"/>
          </p:cNvSpPr>
          <p:nvPr>
            <p:ph type="body" idx="1"/>
          </p:nvPr>
        </p:nvSpPr>
        <p:spPr/>
        <p:txBody>
          <a:bodyPr/>
          <a:lstStyle/>
          <a:p>
            <a:pPr marL="0" indent="0">
              <a:lnSpc>
                <a:spcPct val="80000"/>
              </a:lnSpc>
              <a:buNone/>
            </a:pPr>
            <a:r>
              <a:rPr lang="cs-CZ" sz="1600" dirty="0"/>
              <a:t>Focus </a:t>
            </a:r>
            <a:r>
              <a:rPr lang="cs-CZ" sz="1600" dirty="0" err="1"/>
              <a:t>group</a:t>
            </a:r>
            <a:r>
              <a:rPr lang="cs-CZ" sz="1600" dirty="0"/>
              <a:t> je </a:t>
            </a:r>
            <a:r>
              <a:rPr lang="cs-CZ" sz="1600" u="sng" dirty="0"/>
              <a:t>z hlediska výzkumného designu</a:t>
            </a:r>
            <a:r>
              <a:rPr lang="cs-CZ" sz="1600" dirty="0"/>
              <a:t> vhodná:</a:t>
            </a:r>
          </a:p>
          <a:p>
            <a:pPr>
              <a:lnSpc>
                <a:spcPct val="80000"/>
              </a:lnSpc>
            </a:pPr>
            <a:r>
              <a:rPr lang="cs-CZ" sz="1600" dirty="0"/>
              <a:t>jako samostatná metoda nebo jako doplněk jiných metod (případová studie, akční výzkum,…)</a:t>
            </a:r>
          </a:p>
          <a:p>
            <a:pPr>
              <a:lnSpc>
                <a:spcPct val="80000"/>
              </a:lnSpc>
            </a:pPr>
            <a:r>
              <a:rPr lang="cs-CZ" sz="1600" dirty="0"/>
              <a:t>pro získávání informací, generování hypotéz, konceptualizaci, testování jiných nástrojů sběru dat (např. dotazníku), pro interpretaci výsledků dat získaných jinými technikami</a:t>
            </a:r>
          </a:p>
          <a:p>
            <a:pPr>
              <a:lnSpc>
                <a:spcPct val="80000"/>
              </a:lnSpc>
            </a:pPr>
            <a:endParaRPr lang="cs-CZ" sz="1600" dirty="0"/>
          </a:p>
          <a:p>
            <a:pPr marL="0" indent="0">
              <a:lnSpc>
                <a:spcPct val="80000"/>
              </a:lnSpc>
              <a:buNone/>
            </a:pPr>
            <a:r>
              <a:rPr lang="cs-CZ" sz="1600" u="sng" dirty="0"/>
              <a:t>Z hlediska typu výzkumných otázek</a:t>
            </a:r>
            <a:endParaRPr lang="cs-CZ" sz="1600" dirty="0"/>
          </a:p>
          <a:p>
            <a:pPr>
              <a:lnSpc>
                <a:spcPct val="80000"/>
              </a:lnSpc>
            </a:pPr>
            <a:r>
              <a:rPr lang="cs-CZ" sz="1600" dirty="0"/>
              <a:t>je-li cílem výzkumu hodnotit služby, programy, opatření, výukové nástroje atd; nebo získání informací nutných k vyvinutí nových strategií a programů</a:t>
            </a:r>
          </a:p>
          <a:p>
            <a:pPr>
              <a:lnSpc>
                <a:spcPct val="80000"/>
              </a:lnSpc>
            </a:pPr>
            <a:r>
              <a:rPr lang="cs-CZ" sz="1600" dirty="0"/>
              <a:t>ve výzkumu citlivých, tabuizovaných nebo kontroverzních témat, či témat, u nichž se očekává kritický postoj účastníků</a:t>
            </a:r>
          </a:p>
          <a:p>
            <a:pPr>
              <a:lnSpc>
                <a:spcPct val="80000"/>
              </a:lnSpc>
            </a:pPr>
            <a:endParaRPr lang="cs-CZ" sz="1600" dirty="0"/>
          </a:p>
          <a:p>
            <a:pPr marL="0" indent="0">
              <a:lnSpc>
                <a:spcPct val="80000"/>
              </a:lnSpc>
              <a:buNone/>
            </a:pPr>
            <a:r>
              <a:rPr lang="cs-CZ" sz="1600" u="sng" dirty="0"/>
              <a:t>Z hlediska výzkumné populace:</a:t>
            </a:r>
            <a:endParaRPr lang="cs-CZ" sz="1600" dirty="0"/>
          </a:p>
          <a:p>
            <a:pPr>
              <a:lnSpc>
                <a:spcPct val="80000"/>
              </a:lnSpc>
            </a:pPr>
            <a:r>
              <a:rPr lang="cs-CZ" sz="1600" dirty="0"/>
              <a:t>pro výzkum minorit a specifických skupin (například pracovních kolektivů), sdílejících určitý jazyk či zkušenost</a:t>
            </a:r>
          </a:p>
          <a:p>
            <a:pPr>
              <a:lnSpc>
                <a:spcPct val="80000"/>
              </a:lnSpc>
            </a:pPr>
            <a:r>
              <a:rPr lang="cs-CZ" sz="1600" dirty="0"/>
              <a:t>chce-li výzkumník „dát hlas“ účastníků určitého typu (nesoucím určité znevýhodnění, postižení, izolovaným atd.) </a:t>
            </a:r>
          </a:p>
          <a:p>
            <a:pPr>
              <a:lnSpc>
                <a:spcPct val="80000"/>
              </a:lnSpc>
            </a:pPr>
            <a:r>
              <a:rPr lang="cs-CZ" sz="1600" dirty="0"/>
              <a:t>pro účastníky, kteří mají problém se čtením nebo psaním</a:t>
            </a:r>
          </a:p>
          <a:p>
            <a:pPr>
              <a:lnSpc>
                <a:spcPct val="80000"/>
              </a:lnSpc>
            </a:pPr>
            <a:r>
              <a:rPr lang="cs-CZ" sz="1600" dirty="0"/>
              <a:t>pro účastníky, kteří nejsou ochotni k individuálními interview, nebo kteří mají pocit, že nemají k problému co říci</a:t>
            </a:r>
          </a:p>
          <a:p>
            <a:pPr>
              <a:lnSpc>
                <a:spcPct val="80000"/>
              </a:lnSpc>
              <a:buFontTx/>
              <a:buNone/>
            </a:pPr>
            <a:endParaRPr lang="cs-CZ" sz="1400" dirty="0"/>
          </a:p>
        </p:txBody>
      </p:sp>
    </p:spTree>
    <p:extLst>
      <p:ext uri="{BB962C8B-B14F-4D97-AF65-F5344CB8AC3E}">
        <p14:creationId xmlns:p14="http://schemas.microsoft.com/office/powerpoint/2010/main" val="14463743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1442"/>
                                        </p:tgtEl>
                                        <p:attrNameLst>
                                          <p:attrName>style.visibility</p:attrName>
                                        </p:attrNameLst>
                                      </p:cBhvr>
                                      <p:to>
                                        <p:strVal val="visible"/>
                                      </p:to>
                                    </p:set>
                                    <p:animEffect transition="in" filter="fade">
                                      <p:cBhvr>
                                        <p:cTn id="7" dur="2000"/>
                                        <p:tgtEl>
                                          <p:spTgt spid="614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1443">
                                            <p:txEl>
                                              <p:pRg st="0" end="0"/>
                                            </p:txEl>
                                          </p:spTgt>
                                        </p:tgtEl>
                                        <p:attrNameLst>
                                          <p:attrName>style.visibility</p:attrName>
                                        </p:attrNameLst>
                                      </p:cBhvr>
                                      <p:to>
                                        <p:strVal val="visible"/>
                                      </p:to>
                                    </p:set>
                                    <p:animEffect transition="in" filter="wipe(left)">
                                      <p:cBhvr>
                                        <p:cTn id="12" dur="500"/>
                                        <p:tgtEl>
                                          <p:spTgt spid="6144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1443">
                                            <p:txEl>
                                              <p:pRg st="1" end="1"/>
                                            </p:txEl>
                                          </p:spTgt>
                                        </p:tgtEl>
                                        <p:attrNameLst>
                                          <p:attrName>style.visibility</p:attrName>
                                        </p:attrNameLst>
                                      </p:cBhvr>
                                      <p:to>
                                        <p:strVal val="visible"/>
                                      </p:to>
                                    </p:set>
                                    <p:animEffect transition="in" filter="wipe(left)">
                                      <p:cBhvr>
                                        <p:cTn id="17" dur="500"/>
                                        <p:tgtEl>
                                          <p:spTgt spid="6144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1443">
                                            <p:txEl>
                                              <p:pRg st="2" end="2"/>
                                            </p:txEl>
                                          </p:spTgt>
                                        </p:tgtEl>
                                        <p:attrNameLst>
                                          <p:attrName>style.visibility</p:attrName>
                                        </p:attrNameLst>
                                      </p:cBhvr>
                                      <p:to>
                                        <p:strVal val="visible"/>
                                      </p:to>
                                    </p:set>
                                    <p:animEffect transition="in" filter="wipe(left)">
                                      <p:cBhvr>
                                        <p:cTn id="22" dur="500"/>
                                        <p:tgtEl>
                                          <p:spTgt spid="6144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1443">
                                            <p:txEl>
                                              <p:pRg st="4" end="4"/>
                                            </p:txEl>
                                          </p:spTgt>
                                        </p:tgtEl>
                                        <p:attrNameLst>
                                          <p:attrName>style.visibility</p:attrName>
                                        </p:attrNameLst>
                                      </p:cBhvr>
                                      <p:to>
                                        <p:strVal val="visible"/>
                                      </p:to>
                                    </p:set>
                                    <p:animEffect transition="in" filter="wipe(left)">
                                      <p:cBhvr>
                                        <p:cTn id="27" dur="500"/>
                                        <p:tgtEl>
                                          <p:spTgt spid="6144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61443">
                                            <p:txEl>
                                              <p:pRg st="5" end="5"/>
                                            </p:txEl>
                                          </p:spTgt>
                                        </p:tgtEl>
                                        <p:attrNameLst>
                                          <p:attrName>style.visibility</p:attrName>
                                        </p:attrNameLst>
                                      </p:cBhvr>
                                      <p:to>
                                        <p:strVal val="visible"/>
                                      </p:to>
                                    </p:set>
                                    <p:animEffect transition="in" filter="wipe(left)">
                                      <p:cBhvr>
                                        <p:cTn id="32" dur="500"/>
                                        <p:tgtEl>
                                          <p:spTgt spid="61443">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61443">
                                            <p:txEl>
                                              <p:pRg st="6" end="6"/>
                                            </p:txEl>
                                          </p:spTgt>
                                        </p:tgtEl>
                                        <p:attrNameLst>
                                          <p:attrName>style.visibility</p:attrName>
                                        </p:attrNameLst>
                                      </p:cBhvr>
                                      <p:to>
                                        <p:strVal val="visible"/>
                                      </p:to>
                                    </p:set>
                                    <p:animEffect transition="in" filter="wipe(left)">
                                      <p:cBhvr>
                                        <p:cTn id="37" dur="500"/>
                                        <p:tgtEl>
                                          <p:spTgt spid="61443">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61443">
                                            <p:txEl>
                                              <p:pRg st="8" end="8"/>
                                            </p:txEl>
                                          </p:spTgt>
                                        </p:tgtEl>
                                        <p:attrNameLst>
                                          <p:attrName>style.visibility</p:attrName>
                                        </p:attrNameLst>
                                      </p:cBhvr>
                                      <p:to>
                                        <p:strVal val="visible"/>
                                      </p:to>
                                    </p:set>
                                    <p:animEffect transition="in" filter="wipe(left)">
                                      <p:cBhvr>
                                        <p:cTn id="42" dur="500"/>
                                        <p:tgtEl>
                                          <p:spTgt spid="61443">
                                            <p:txEl>
                                              <p:pRg st="8" end="8"/>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61443">
                                            <p:txEl>
                                              <p:pRg st="9" end="9"/>
                                            </p:txEl>
                                          </p:spTgt>
                                        </p:tgtEl>
                                        <p:attrNameLst>
                                          <p:attrName>style.visibility</p:attrName>
                                        </p:attrNameLst>
                                      </p:cBhvr>
                                      <p:to>
                                        <p:strVal val="visible"/>
                                      </p:to>
                                    </p:set>
                                    <p:animEffect transition="in" filter="wipe(left)">
                                      <p:cBhvr>
                                        <p:cTn id="47" dur="500"/>
                                        <p:tgtEl>
                                          <p:spTgt spid="61443">
                                            <p:txEl>
                                              <p:pRg st="9" end="9"/>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61443">
                                            <p:txEl>
                                              <p:pRg st="10" end="10"/>
                                            </p:txEl>
                                          </p:spTgt>
                                        </p:tgtEl>
                                        <p:attrNameLst>
                                          <p:attrName>style.visibility</p:attrName>
                                        </p:attrNameLst>
                                      </p:cBhvr>
                                      <p:to>
                                        <p:strVal val="visible"/>
                                      </p:to>
                                    </p:set>
                                    <p:animEffect transition="in" filter="wipe(left)">
                                      <p:cBhvr>
                                        <p:cTn id="52" dur="500"/>
                                        <p:tgtEl>
                                          <p:spTgt spid="61443">
                                            <p:txEl>
                                              <p:pRg st="10" end="10"/>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61443">
                                            <p:txEl>
                                              <p:pRg st="11" end="11"/>
                                            </p:txEl>
                                          </p:spTgt>
                                        </p:tgtEl>
                                        <p:attrNameLst>
                                          <p:attrName>style.visibility</p:attrName>
                                        </p:attrNameLst>
                                      </p:cBhvr>
                                      <p:to>
                                        <p:strVal val="visible"/>
                                      </p:to>
                                    </p:set>
                                    <p:animEffect transition="in" filter="wipe(left)">
                                      <p:cBhvr>
                                        <p:cTn id="57" dur="500"/>
                                        <p:tgtEl>
                                          <p:spTgt spid="61443">
                                            <p:txEl>
                                              <p:pRg st="11" end="11"/>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61443">
                                            <p:txEl>
                                              <p:pRg st="12" end="12"/>
                                            </p:txEl>
                                          </p:spTgt>
                                        </p:tgtEl>
                                        <p:attrNameLst>
                                          <p:attrName>style.visibility</p:attrName>
                                        </p:attrNameLst>
                                      </p:cBhvr>
                                      <p:to>
                                        <p:strVal val="visible"/>
                                      </p:to>
                                    </p:set>
                                    <p:animEffect transition="in" filter="wipe(left)">
                                      <p:cBhvr>
                                        <p:cTn id="62" dur="500"/>
                                        <p:tgtEl>
                                          <p:spTgt spid="6144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2" grpId="0"/>
      <p:bldP spid="6144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noChangeArrowheads="1"/>
          </p:cNvPicPr>
          <p:nvPr/>
        </p:nvPicPr>
        <p:blipFill>
          <a:blip r:embed="rId2"/>
          <a:srcRect l="29034" t="11368" r="30351" b="16492"/>
          <a:stretch>
            <a:fillRect/>
          </a:stretch>
        </p:blipFill>
        <p:spPr bwMode="auto">
          <a:xfrm>
            <a:off x="0" y="17463"/>
            <a:ext cx="6156325" cy="6834187"/>
          </a:xfrm>
          <a:prstGeom prst="rect">
            <a:avLst/>
          </a:prstGeom>
          <a:noFill/>
          <a:ln w="9525">
            <a:noFill/>
            <a:miter lim="800000"/>
            <a:headEnd/>
            <a:tailEnd/>
          </a:ln>
        </p:spPr>
      </p:pic>
      <p:sp>
        <p:nvSpPr>
          <p:cNvPr id="19459" name="TextovéPole 5"/>
          <p:cNvSpPr txBox="1">
            <a:spLocks noChangeArrowheads="1"/>
          </p:cNvSpPr>
          <p:nvPr/>
        </p:nvSpPr>
        <p:spPr bwMode="auto">
          <a:xfrm>
            <a:off x="6300788" y="4437063"/>
            <a:ext cx="1698625" cy="369887"/>
          </a:xfrm>
          <a:prstGeom prst="rect">
            <a:avLst/>
          </a:prstGeom>
          <a:noFill/>
          <a:ln w="9525">
            <a:noFill/>
            <a:miter lim="800000"/>
            <a:headEnd/>
            <a:tailEnd/>
          </a:ln>
        </p:spPr>
        <p:txBody>
          <a:bodyPr wrap="none">
            <a:spAutoFit/>
          </a:bodyPr>
          <a:lstStyle/>
          <a:p>
            <a:r>
              <a:rPr lang="cs-CZ"/>
              <a:t>Toušek 2012: 67</a:t>
            </a:r>
          </a:p>
        </p:txBody>
      </p:sp>
    </p:spTree>
    <p:extLst>
      <p:ext uri="{BB962C8B-B14F-4D97-AF65-F5344CB8AC3E}">
        <p14:creationId xmlns:p14="http://schemas.microsoft.com/office/powerpoint/2010/main" val="17144114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xmlns="" id="{B65887C1-5EA0-4F90-9744-5343302E9F7A}"/>
              </a:ext>
            </a:extLst>
          </p:cNvPr>
          <p:cNvSpPr>
            <a:spLocks noGrp="1"/>
          </p:cNvSpPr>
          <p:nvPr>
            <p:ph type="title"/>
          </p:nvPr>
        </p:nvSpPr>
        <p:spPr/>
        <p:txBody>
          <a:bodyPr>
            <a:normAutofit fontScale="90000"/>
          </a:bodyPr>
          <a:lstStyle/>
          <a:p>
            <a:r>
              <a:rPr lang="cs-CZ" dirty="0"/>
              <a:t>Focus </a:t>
            </a:r>
            <a:r>
              <a:rPr lang="cs-CZ" dirty="0" err="1"/>
              <a:t>group</a:t>
            </a:r>
            <a:r>
              <a:rPr lang="cs-CZ" dirty="0"/>
              <a:t> </a:t>
            </a:r>
            <a:r>
              <a:rPr lang="cs-CZ"/>
              <a:t>s </a:t>
            </a:r>
            <a:r>
              <a:rPr lang="cs-CZ" smtClean="0"/>
              <a:t>dětmi – příklad výzkumu</a:t>
            </a:r>
            <a:endParaRPr lang="cs-CZ" dirty="0"/>
          </a:p>
        </p:txBody>
      </p:sp>
      <p:sp>
        <p:nvSpPr>
          <p:cNvPr id="5" name="Zástupný obsah 4">
            <a:extLst>
              <a:ext uri="{FF2B5EF4-FFF2-40B4-BE49-F238E27FC236}">
                <a16:creationId xmlns:a16="http://schemas.microsoft.com/office/drawing/2014/main" xmlns="" id="{657CDE84-8F83-41A8-87F4-425F645B1729}"/>
              </a:ext>
            </a:extLst>
          </p:cNvPr>
          <p:cNvSpPr>
            <a:spLocks noGrp="1"/>
          </p:cNvSpPr>
          <p:nvPr>
            <p:ph sz="half" idx="1"/>
          </p:nvPr>
        </p:nvSpPr>
        <p:spPr/>
        <p:txBody>
          <a:bodyPr>
            <a:normAutofit fontScale="62500" lnSpcReduction="20000"/>
          </a:bodyPr>
          <a:lstStyle/>
          <a:p>
            <a:pPr marL="0" indent="0">
              <a:buNone/>
            </a:pPr>
            <a:r>
              <a:rPr lang="cs-CZ" dirty="0"/>
              <a:t>Výzkumnice (k dívkám): Vy s tím už tak počítáte, že to tak budete taky jednou dělat? </a:t>
            </a:r>
          </a:p>
          <a:p>
            <a:pPr marL="0" indent="0">
              <a:buNone/>
            </a:pPr>
            <a:r>
              <a:rPr lang="cs-CZ" dirty="0"/>
              <a:t>Dívka 1: </a:t>
            </a:r>
            <a:r>
              <a:rPr lang="cs-CZ" dirty="0" err="1"/>
              <a:t>Noo</a:t>
            </a:r>
            <a:r>
              <a:rPr lang="cs-CZ" dirty="0"/>
              <a:t>. </a:t>
            </a:r>
          </a:p>
          <a:p>
            <a:pPr marL="0" indent="0">
              <a:buNone/>
            </a:pPr>
            <a:r>
              <a:rPr lang="cs-CZ" dirty="0"/>
              <a:t>Dívka 2: Já zase jako, asi jo, asi budu. </a:t>
            </a:r>
          </a:p>
          <a:p>
            <a:pPr marL="0" indent="0">
              <a:buNone/>
            </a:pPr>
            <a:r>
              <a:rPr lang="cs-CZ" dirty="0"/>
              <a:t>Výzkumnice: Jo? Tak to jo, ještě se k tomu dostaneme. </a:t>
            </a:r>
          </a:p>
          <a:p>
            <a:pPr marL="0" indent="0">
              <a:buNone/>
            </a:pPr>
            <a:r>
              <a:rPr lang="cs-CZ" dirty="0"/>
              <a:t>Dívka 2: Ale nejsem s tím smířená, jakože já tak (zasměje se). </a:t>
            </a:r>
          </a:p>
          <a:p>
            <a:pPr marL="0" indent="0">
              <a:buNone/>
            </a:pPr>
            <a:r>
              <a:rPr lang="cs-CZ" dirty="0"/>
              <a:t>Chlapec: To přežiješ. </a:t>
            </a:r>
          </a:p>
          <a:p>
            <a:pPr marL="0" indent="0">
              <a:buNone/>
            </a:pPr>
            <a:r>
              <a:rPr lang="cs-CZ" dirty="0"/>
              <a:t>(7. třída, příměstská škola)</a:t>
            </a:r>
          </a:p>
        </p:txBody>
      </p:sp>
      <p:sp>
        <p:nvSpPr>
          <p:cNvPr id="6" name="Zástupný obsah 5">
            <a:extLst>
              <a:ext uri="{FF2B5EF4-FFF2-40B4-BE49-F238E27FC236}">
                <a16:creationId xmlns:a16="http://schemas.microsoft.com/office/drawing/2014/main" xmlns="" id="{C1F2673E-2431-4BCA-819F-47032B9AFFB6}"/>
              </a:ext>
            </a:extLst>
          </p:cNvPr>
          <p:cNvSpPr>
            <a:spLocks noGrp="1"/>
          </p:cNvSpPr>
          <p:nvPr>
            <p:ph sz="half" idx="2"/>
          </p:nvPr>
        </p:nvSpPr>
        <p:spPr/>
        <p:txBody>
          <a:bodyPr>
            <a:normAutofit fontScale="62500" lnSpcReduction="20000"/>
          </a:bodyPr>
          <a:lstStyle/>
          <a:p>
            <a:pPr marL="0" indent="0">
              <a:buNone/>
            </a:pPr>
            <a:r>
              <a:rPr lang="cs-CZ" dirty="0"/>
              <a:t>Výzkumnice: A to (uklízet, pozn.) nemůže udělat ten její manžel? </a:t>
            </a:r>
          </a:p>
          <a:p>
            <a:pPr marL="0" indent="0">
              <a:buNone/>
            </a:pPr>
            <a:r>
              <a:rPr lang="cs-CZ" dirty="0"/>
              <a:t>Dívka: Může. </a:t>
            </a:r>
          </a:p>
          <a:p>
            <a:pPr marL="0" indent="0">
              <a:buNone/>
            </a:pPr>
            <a:r>
              <a:rPr lang="cs-CZ" dirty="0"/>
              <a:t>Chlapec 1: Většinou na to jsou ženské. </a:t>
            </a:r>
          </a:p>
          <a:p>
            <a:pPr marL="0" indent="0">
              <a:buNone/>
            </a:pPr>
            <a:r>
              <a:rPr lang="cs-CZ" dirty="0"/>
              <a:t>Výzkumnice: Na to jsou ženské… Chlapec 2: (smích) </a:t>
            </a:r>
          </a:p>
          <a:p>
            <a:pPr marL="0" indent="0">
              <a:buNone/>
            </a:pPr>
            <a:r>
              <a:rPr lang="cs-CZ" dirty="0"/>
              <a:t>Výzkumnice: Na to jsou ženské určené, nebo lepší? </a:t>
            </a:r>
          </a:p>
          <a:p>
            <a:pPr marL="0" indent="0">
              <a:buNone/>
            </a:pPr>
            <a:r>
              <a:rPr lang="cs-CZ" dirty="0"/>
              <a:t>Chlapec 1: Oboje. </a:t>
            </a:r>
          </a:p>
          <a:p>
            <a:pPr marL="0" indent="0">
              <a:buNone/>
            </a:pPr>
            <a:r>
              <a:rPr lang="cs-CZ" dirty="0"/>
              <a:t>Chlapec 2: (smích, ostatní se také trochu smějí) </a:t>
            </a:r>
          </a:p>
          <a:p>
            <a:pPr marL="0" indent="0">
              <a:buNone/>
            </a:pPr>
            <a:r>
              <a:rPr lang="cs-CZ" dirty="0"/>
              <a:t>Výzkumnice: Co si myslíte ostatní, souhlasíte s Markem? </a:t>
            </a:r>
          </a:p>
          <a:p>
            <a:pPr marL="0" indent="0">
              <a:buNone/>
            </a:pPr>
            <a:r>
              <a:rPr lang="cs-CZ" dirty="0"/>
              <a:t>Všichni: Jo. </a:t>
            </a:r>
          </a:p>
          <a:p>
            <a:pPr marL="0" indent="0">
              <a:buNone/>
            </a:pPr>
            <a:r>
              <a:rPr lang="cs-CZ" dirty="0"/>
              <a:t>(7. třída, městská škola)</a:t>
            </a:r>
          </a:p>
        </p:txBody>
      </p:sp>
      <p:sp>
        <p:nvSpPr>
          <p:cNvPr id="7" name="TextovéPole 6">
            <a:extLst>
              <a:ext uri="{FF2B5EF4-FFF2-40B4-BE49-F238E27FC236}">
                <a16:creationId xmlns:a16="http://schemas.microsoft.com/office/drawing/2014/main" xmlns="" id="{D7BDD3F6-CC16-46B2-91C4-B3CD64B01C41}"/>
              </a:ext>
            </a:extLst>
          </p:cNvPr>
          <p:cNvSpPr txBox="1"/>
          <p:nvPr/>
        </p:nvSpPr>
        <p:spPr>
          <a:xfrm>
            <a:off x="1835696" y="5805264"/>
            <a:ext cx="7776864" cy="646331"/>
          </a:xfrm>
          <a:prstGeom prst="rect">
            <a:avLst/>
          </a:prstGeom>
          <a:noFill/>
        </p:spPr>
        <p:txBody>
          <a:bodyPr wrap="square" rtlCol="0">
            <a:spAutoFit/>
          </a:bodyPr>
          <a:lstStyle/>
          <a:p>
            <a:r>
              <a:rPr lang="cs-CZ" dirty="0"/>
              <a:t>Slepičková, L., &amp; KVAPILOVÁ BARTOŠOVÁ, M. (2013). Genderové role v rodině pohledem dětských aktérů. </a:t>
            </a:r>
            <a:r>
              <a:rPr lang="cs-CZ" i="1" dirty="0"/>
              <a:t>Gender, rovné příležitosti, výzkum</a:t>
            </a:r>
            <a:r>
              <a:rPr lang="cs-CZ" dirty="0"/>
              <a:t>, </a:t>
            </a:r>
            <a:r>
              <a:rPr lang="cs-CZ" i="1" dirty="0"/>
              <a:t>14</a:t>
            </a:r>
            <a:r>
              <a:rPr lang="cs-CZ" dirty="0"/>
              <a:t>, 64-78.</a:t>
            </a:r>
          </a:p>
        </p:txBody>
      </p:sp>
    </p:spTree>
    <p:extLst>
      <p:ext uri="{BB962C8B-B14F-4D97-AF65-F5344CB8AC3E}">
        <p14:creationId xmlns:p14="http://schemas.microsoft.com/office/powerpoint/2010/main" val="1973565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1" end="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
                                            <p:txEl>
                                              <p:pRg st="3" end="3"/>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
                                            <p:txEl>
                                              <p:pRg st="5" end="5"/>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6">
                                            <p:txEl>
                                              <p:pRg st="6" end="6"/>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6">
                                            <p:txEl>
                                              <p:pRg st="7" end="7"/>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7AABDE21-130B-4739-B5C7-AD5917FB7170}"/>
              </a:ext>
            </a:extLst>
          </p:cNvPr>
          <p:cNvSpPr>
            <a:spLocks noGrp="1"/>
          </p:cNvSpPr>
          <p:nvPr>
            <p:ph type="title"/>
          </p:nvPr>
        </p:nvSpPr>
        <p:spPr/>
        <p:txBody>
          <a:bodyPr>
            <a:normAutofit fontScale="90000"/>
          </a:bodyPr>
          <a:lstStyle/>
          <a:p>
            <a:r>
              <a:rPr lang="cs-CZ" dirty="0"/>
              <a:t>Jak sbírat data, aniž bychom museli do terénu/aniž bychom obtěžovali respondenty</a:t>
            </a:r>
          </a:p>
        </p:txBody>
      </p:sp>
      <p:sp>
        <p:nvSpPr>
          <p:cNvPr id="3" name="Zástupný obsah 2">
            <a:extLst>
              <a:ext uri="{FF2B5EF4-FFF2-40B4-BE49-F238E27FC236}">
                <a16:creationId xmlns:a16="http://schemas.microsoft.com/office/drawing/2014/main" xmlns="" id="{0CC16F3F-9EAC-42F5-95E0-8ECAF1EF17CA}"/>
              </a:ext>
            </a:extLst>
          </p:cNvPr>
          <p:cNvSpPr>
            <a:spLocks noGrp="1"/>
          </p:cNvSpPr>
          <p:nvPr>
            <p:ph idx="1"/>
          </p:nvPr>
        </p:nvSpPr>
        <p:spPr/>
        <p:txBody>
          <a:bodyPr>
            <a:normAutofit fontScale="62500" lnSpcReduction="20000"/>
          </a:bodyPr>
          <a:lstStyle/>
          <a:p>
            <a:pPr marL="385763" indent="-385763">
              <a:buAutoNum type="alphaUcPeriod"/>
            </a:pPr>
            <a:endParaRPr lang="cs-CZ" dirty="0"/>
          </a:p>
          <a:p>
            <a:pPr marL="0" indent="0">
              <a:buNone/>
            </a:pPr>
            <a:r>
              <a:rPr lang="cs-CZ" dirty="0"/>
              <a:t>CO JE HLAVNÍM PŘÍNOSEM VÝZKUMU? SEBRÁNÍ DAT, NEBO NĚCO JINÉHO?</a:t>
            </a:r>
          </a:p>
          <a:p>
            <a:pPr marL="385763" indent="-385763">
              <a:buAutoNum type="alphaUcPeriod"/>
            </a:pPr>
            <a:endParaRPr lang="cs-CZ" dirty="0"/>
          </a:p>
          <a:p>
            <a:pPr marL="385763" indent="-385763">
              <a:buAutoNum type="alphaUcPeriod"/>
            </a:pPr>
            <a:r>
              <a:rPr lang="cs-CZ" b="1" u="sng" dirty="0"/>
              <a:t>Sekundární analýza dat </a:t>
            </a:r>
            <a:r>
              <a:rPr lang="cs-CZ" dirty="0"/>
              <a:t>– analýza dat, která byla již sesbírána někým jiným (datové archivy, státní instituce, komerční agentury, mezinárodní instituce, vědecké instituce)</a:t>
            </a:r>
          </a:p>
          <a:p>
            <a:pPr marL="0" indent="0">
              <a:buNone/>
            </a:pPr>
            <a:r>
              <a:rPr lang="cs-CZ" dirty="0"/>
              <a:t>       Př. Paměť žen, Datový archiv sociologického ústavu, Český </a:t>
            </a:r>
            <a:r>
              <a:rPr lang="cs-CZ" dirty="0" err="1"/>
              <a:t>sociálněvědní</a:t>
            </a:r>
            <a:r>
              <a:rPr lang="cs-CZ" dirty="0"/>
              <a:t> archiv,  OECD</a:t>
            </a:r>
          </a:p>
          <a:p>
            <a:pPr marL="0" indent="0">
              <a:buNone/>
            </a:pPr>
            <a:r>
              <a:rPr lang="cs-CZ" dirty="0"/>
              <a:t>B.   </a:t>
            </a:r>
            <a:r>
              <a:rPr lang="cs-CZ" b="1" u="sng" dirty="0"/>
              <a:t>Nevtíravé techniky výzkumu </a:t>
            </a:r>
            <a:r>
              <a:rPr lang="cs-CZ" dirty="0"/>
              <a:t>– analýzy dokumentů, artefaktů, parlamentních debat, internetových diskusí</a:t>
            </a:r>
          </a:p>
          <a:p>
            <a:pPr marL="0" indent="0">
              <a:buNone/>
            </a:pPr>
            <a:r>
              <a:rPr lang="cs-CZ" dirty="0"/>
              <a:t>       Př. Analýza individuálních vzdělávacích plánů, slohových prací žáků, 	učebnic, politik </a:t>
            </a:r>
          </a:p>
          <a:p>
            <a:pPr marL="0" indent="0">
              <a:buNone/>
            </a:pPr>
            <a:endParaRPr lang="cs-CZ" dirty="0"/>
          </a:p>
          <a:p>
            <a:pPr marL="0" indent="0">
              <a:buNone/>
            </a:pPr>
            <a:r>
              <a:rPr lang="cs-CZ" i="1" dirty="0"/>
              <a:t>Pozn. I pokud tato data nepoužijeme jako hlavní zdroj, je možné s nimi pracovat v rámci předvýzkumu, jsou to data, která jsou obvykle hned po ruce.</a:t>
            </a:r>
          </a:p>
          <a:p>
            <a:pPr marL="0" indent="0">
              <a:buNone/>
            </a:pPr>
            <a:endParaRPr lang="cs-CZ" dirty="0"/>
          </a:p>
          <a:p>
            <a:pPr marL="385763" indent="-385763">
              <a:buAutoNum type="alphaUcPeriod"/>
            </a:pPr>
            <a:endParaRPr lang="cs-CZ" dirty="0"/>
          </a:p>
          <a:p>
            <a:pPr marL="385763" indent="-385763">
              <a:buAutoNum type="alphaUcPeriod"/>
            </a:pPr>
            <a:endParaRPr lang="cs-CZ" dirty="0"/>
          </a:p>
        </p:txBody>
      </p:sp>
    </p:spTree>
    <p:extLst>
      <p:ext uri="{BB962C8B-B14F-4D97-AF65-F5344CB8AC3E}">
        <p14:creationId xmlns:p14="http://schemas.microsoft.com/office/powerpoint/2010/main" val="1616883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Organizační informace</a:t>
            </a:r>
            <a:endParaRPr lang="en-US"/>
          </a:p>
        </p:txBody>
      </p:sp>
      <p:sp>
        <p:nvSpPr>
          <p:cNvPr id="3" name="Zástupný symbol pro obsah 2"/>
          <p:cNvSpPr>
            <a:spLocks noGrp="1"/>
          </p:cNvSpPr>
          <p:nvPr>
            <p:ph idx="1"/>
          </p:nvPr>
        </p:nvSpPr>
        <p:spPr/>
        <p:txBody>
          <a:bodyPr/>
          <a:lstStyle/>
          <a:p>
            <a:pPr marL="0" indent="0">
              <a:buNone/>
            </a:pPr>
            <a:r>
              <a:rPr lang="cs-CZ" smtClean="0"/>
              <a:t>Téma </a:t>
            </a:r>
            <a:r>
              <a:rPr lang="cs-CZ" b="1" smtClean="0"/>
              <a:t>Analýza kvalitativních dat</a:t>
            </a:r>
          </a:p>
          <a:p>
            <a:pPr marL="0" indent="0">
              <a:buNone/>
            </a:pPr>
            <a:endParaRPr lang="cs-CZ"/>
          </a:p>
          <a:p>
            <a:pPr marL="0" indent="0">
              <a:buNone/>
            </a:pPr>
            <a:r>
              <a:rPr lang="cs-CZ" smtClean="0"/>
              <a:t>10. 12. v 8.00 učebna 35</a:t>
            </a:r>
          </a:p>
          <a:p>
            <a:pPr marL="0" indent="0">
              <a:buNone/>
            </a:pPr>
            <a:r>
              <a:rPr lang="cs-CZ" smtClean="0"/>
              <a:t>NEBO alternativně, v rámci samostudia nahrávka přednášky + prezentace (bude vloženo do studijních materiálů)</a:t>
            </a:r>
            <a:endParaRPr lang="en-US"/>
          </a:p>
        </p:txBody>
      </p:sp>
    </p:spTree>
    <p:extLst>
      <p:ext uri="{BB962C8B-B14F-4D97-AF65-F5344CB8AC3E}">
        <p14:creationId xmlns:p14="http://schemas.microsoft.com/office/powerpoint/2010/main" val="28996763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P</a:t>
            </a:r>
            <a:r>
              <a:rPr lang="cs-CZ" smtClean="0"/>
              <a:t>ozvánky</a:t>
            </a:r>
            <a:endParaRPr lang="en-US"/>
          </a:p>
        </p:txBody>
      </p:sp>
      <p:sp>
        <p:nvSpPr>
          <p:cNvPr id="3" name="Zástupný symbol pro obsah 2"/>
          <p:cNvSpPr>
            <a:spLocks noGrp="1"/>
          </p:cNvSpPr>
          <p:nvPr>
            <p:ph idx="1"/>
          </p:nvPr>
        </p:nvSpPr>
        <p:spPr/>
        <p:txBody>
          <a:bodyPr>
            <a:normAutofit/>
          </a:bodyPr>
          <a:lstStyle/>
          <a:p>
            <a:pPr marL="0" indent="0">
              <a:buNone/>
            </a:pPr>
            <a:endParaRPr lang="cs-CZ"/>
          </a:p>
          <a:p>
            <a:pPr marL="0" indent="0">
              <a:buNone/>
            </a:pPr>
            <a:r>
              <a:rPr lang="en-US" smtClean="0"/>
              <a:t>ETIKA </a:t>
            </a:r>
            <a:r>
              <a:rPr lang="en-US"/>
              <a:t>VE </a:t>
            </a:r>
            <a:r>
              <a:rPr lang="en-US" smtClean="0"/>
              <a:t>VÝZKUMU</a:t>
            </a:r>
            <a:r>
              <a:rPr lang="cs-CZ" smtClean="0"/>
              <a:t>, </a:t>
            </a:r>
            <a:r>
              <a:rPr lang="en-US" smtClean="0"/>
              <a:t>4.12</a:t>
            </a:r>
            <a:r>
              <a:rPr lang="en-US"/>
              <a:t>. ve 13:30 v seminární místnosti 76 (CVIDOS, </a:t>
            </a:r>
            <a:r>
              <a:rPr lang="en-US"/>
              <a:t>4NP</a:t>
            </a:r>
            <a:r>
              <a:rPr lang="en-US" smtClean="0"/>
              <a:t>)</a:t>
            </a:r>
            <a:endParaRPr lang="cs-CZ" smtClean="0"/>
          </a:p>
          <a:p>
            <a:pPr marL="0" indent="0">
              <a:buNone/>
            </a:pPr>
            <a:r>
              <a:rPr lang="en-US" smtClean="0"/>
              <a:t>Přednášející</a:t>
            </a:r>
            <a:r>
              <a:rPr lang="en-US"/>
              <a:t>: Mgr. Martina Kampichler, </a:t>
            </a:r>
            <a:r>
              <a:rPr lang="en-US"/>
              <a:t>Ph.D</a:t>
            </a:r>
            <a:r>
              <a:rPr lang="en-US" smtClean="0"/>
              <a:t>.</a:t>
            </a:r>
            <a:endParaRPr lang="cs-CZ" smtClean="0"/>
          </a:p>
          <a:p>
            <a:pPr marL="0" indent="0">
              <a:buNone/>
            </a:pPr>
            <a:endParaRPr lang="cs-CZ"/>
          </a:p>
          <a:p>
            <a:pPr marL="0" indent="0">
              <a:buNone/>
            </a:pPr>
            <a:r>
              <a:rPr lang="en-US" smtClean="0"/>
              <a:t>DIPE</a:t>
            </a:r>
            <a:r>
              <a:rPr lang="cs-CZ" smtClean="0"/>
              <a:t>x</a:t>
            </a:r>
            <a:r>
              <a:rPr lang="en-US" smtClean="0"/>
              <a:t> </a:t>
            </a:r>
            <a:r>
              <a:rPr lang="en-US"/>
              <a:t>- analýza hloubkových rozhovorů, 11.12. v 16:00 v seminární místnosti 76 (CVIDOS, 4NP).</a:t>
            </a:r>
          </a:p>
          <a:p>
            <a:pPr marL="0" indent="0">
              <a:buNone/>
            </a:pPr>
            <a:r>
              <a:rPr lang="en-US"/>
              <a:t>Přednášející: Mgr. Lenka Slepičková, Ph.D.</a:t>
            </a:r>
          </a:p>
          <a:p>
            <a:pPr marL="0" indent="0">
              <a:buNone/>
            </a:pPr>
            <a:endParaRPr lang="en-US"/>
          </a:p>
          <a:p>
            <a:pPr marL="0" indent="0">
              <a:buNone/>
            </a:pPr>
            <a:endParaRPr lang="en-US"/>
          </a:p>
        </p:txBody>
      </p:sp>
    </p:spTree>
    <p:extLst>
      <p:ext uri="{BB962C8B-B14F-4D97-AF65-F5344CB8AC3E}">
        <p14:creationId xmlns:p14="http://schemas.microsoft.com/office/powerpoint/2010/main" val="4284104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cs-CZ" sz="4000" dirty="0"/>
              <a:t>Pozorování</a:t>
            </a:r>
          </a:p>
        </p:txBody>
      </p:sp>
      <p:sp>
        <p:nvSpPr>
          <p:cNvPr id="50179" name="Rectangle 3"/>
          <p:cNvSpPr>
            <a:spLocks noGrp="1" noChangeArrowheads="1"/>
          </p:cNvSpPr>
          <p:nvPr>
            <p:ph type="body" idx="1"/>
          </p:nvPr>
        </p:nvSpPr>
        <p:spPr>
          <a:xfrm>
            <a:off x="457200" y="1988840"/>
            <a:ext cx="8229600" cy="1600979"/>
          </a:xfrm>
        </p:spPr>
        <p:txBody>
          <a:bodyPr>
            <a:normAutofit/>
          </a:bodyPr>
          <a:lstStyle/>
          <a:p>
            <a:pPr marL="609600" indent="-609600">
              <a:lnSpc>
                <a:spcPct val="80000"/>
              </a:lnSpc>
            </a:pPr>
            <a:r>
              <a:rPr lang="cs-CZ" sz="1900" dirty="0"/>
              <a:t>dlouhodobé a systematické </a:t>
            </a:r>
          </a:p>
          <a:p>
            <a:pPr marL="609600" indent="-609600">
              <a:lnSpc>
                <a:spcPct val="80000"/>
              </a:lnSpc>
            </a:pPr>
            <a:r>
              <a:rPr lang="cs-CZ" sz="1900" dirty="0"/>
              <a:t>zúčastněné, nezúčastněné, přímé, nepřímé, skryté, otevřené</a:t>
            </a:r>
          </a:p>
          <a:p>
            <a:pPr marL="609600" indent="-609600">
              <a:lnSpc>
                <a:spcPct val="80000"/>
              </a:lnSpc>
            </a:pPr>
            <a:r>
              <a:rPr lang="cs-CZ" sz="1900" dirty="0"/>
              <a:t>výhoda – zjevuje očím badatele to, co by aktéři jinak nesdělovali (rutinní aktivity, nuance vztahů, atd.) – slouží lépe k popisu jednání, nikoli něčí zkušenosti a perspektivy</a:t>
            </a:r>
          </a:p>
          <a:p>
            <a:pPr marL="609600" indent="-609600">
              <a:lnSpc>
                <a:spcPct val="80000"/>
              </a:lnSpc>
              <a:buFontTx/>
              <a:buNone/>
            </a:pPr>
            <a:endParaRPr lang="cs-CZ" sz="1800" dirty="0"/>
          </a:p>
        </p:txBody>
      </p:sp>
      <p:sp>
        <p:nvSpPr>
          <p:cNvPr id="2" name="TextovéPole 1"/>
          <p:cNvSpPr txBox="1"/>
          <p:nvPr/>
        </p:nvSpPr>
        <p:spPr>
          <a:xfrm>
            <a:off x="395536" y="3717032"/>
            <a:ext cx="8291264" cy="837152"/>
          </a:xfrm>
          <a:prstGeom prst="rect">
            <a:avLst/>
          </a:prstGeom>
          <a:noFill/>
        </p:spPr>
        <p:txBody>
          <a:bodyPr wrap="square" rtlCol="0">
            <a:spAutoFit/>
          </a:bodyPr>
          <a:lstStyle/>
          <a:p>
            <a:pPr marL="609600" indent="-609600">
              <a:lnSpc>
                <a:spcPct val="80000"/>
              </a:lnSpc>
              <a:buFont typeface="Arial" panose="020B0604020202020204" pitchFamily="34" charset="0"/>
              <a:buChar char="•"/>
            </a:pPr>
            <a:r>
              <a:rPr lang="cs-CZ" sz="1900" dirty="0"/>
              <a:t>obvykle od prvotního deskriptivního a všeobecného pozorování výzkumník postupuje k pozorování zaměřenému (na základě analýzy prvních dat)</a:t>
            </a:r>
          </a:p>
          <a:p>
            <a:endParaRPr lang="cs-CZ" dirty="0"/>
          </a:p>
        </p:txBody>
      </p:sp>
    </p:spTree>
    <p:extLst>
      <p:ext uri="{BB962C8B-B14F-4D97-AF65-F5344CB8AC3E}">
        <p14:creationId xmlns:p14="http://schemas.microsoft.com/office/powerpoint/2010/main" val="42755667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0178"/>
                                        </p:tgtEl>
                                        <p:attrNameLst>
                                          <p:attrName>style.visibility</p:attrName>
                                        </p:attrNameLst>
                                      </p:cBhvr>
                                      <p:to>
                                        <p:strVal val="visible"/>
                                      </p:to>
                                    </p:set>
                                    <p:animEffect transition="in" filter="fade">
                                      <p:cBhvr>
                                        <p:cTn id="7" dur="2000"/>
                                        <p:tgtEl>
                                          <p:spTgt spid="5017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0179">
                                            <p:txEl>
                                              <p:pRg st="0" end="0"/>
                                            </p:txEl>
                                          </p:spTgt>
                                        </p:tgtEl>
                                        <p:attrNameLst>
                                          <p:attrName>style.visibility</p:attrName>
                                        </p:attrNameLst>
                                      </p:cBhvr>
                                      <p:to>
                                        <p:strVal val="visible"/>
                                      </p:to>
                                    </p:set>
                                    <p:animEffect transition="in" filter="wipe(left)">
                                      <p:cBhvr>
                                        <p:cTn id="12" dur="500"/>
                                        <p:tgtEl>
                                          <p:spTgt spid="5017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0179">
                                            <p:txEl>
                                              <p:pRg st="1" end="1"/>
                                            </p:txEl>
                                          </p:spTgt>
                                        </p:tgtEl>
                                        <p:attrNameLst>
                                          <p:attrName>style.visibility</p:attrName>
                                        </p:attrNameLst>
                                      </p:cBhvr>
                                      <p:to>
                                        <p:strVal val="visible"/>
                                      </p:to>
                                    </p:set>
                                    <p:animEffect transition="in" filter="wipe(left)">
                                      <p:cBhvr>
                                        <p:cTn id="17" dur="500"/>
                                        <p:tgtEl>
                                          <p:spTgt spid="5017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0179">
                                            <p:txEl>
                                              <p:pRg st="2" end="2"/>
                                            </p:txEl>
                                          </p:spTgt>
                                        </p:tgtEl>
                                        <p:attrNameLst>
                                          <p:attrName>style.visibility</p:attrName>
                                        </p:attrNameLst>
                                      </p:cBhvr>
                                      <p:to>
                                        <p:strVal val="visible"/>
                                      </p:to>
                                    </p:set>
                                    <p:animEffect transition="in" filter="wipe(left)">
                                      <p:cBhvr>
                                        <p:cTn id="22" dur="500"/>
                                        <p:tgtEl>
                                          <p:spTgt spid="5017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p:bldP spid="50179"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cs-CZ"/>
              <a:t>Význam terénních poznámek</a:t>
            </a:r>
          </a:p>
        </p:txBody>
      </p:sp>
      <p:sp>
        <p:nvSpPr>
          <p:cNvPr id="51203" name="Rectangle 3"/>
          <p:cNvSpPr>
            <a:spLocks noGrp="1" noChangeArrowheads="1"/>
          </p:cNvSpPr>
          <p:nvPr>
            <p:ph type="body" idx="1"/>
          </p:nvPr>
        </p:nvSpPr>
        <p:spPr/>
        <p:txBody>
          <a:bodyPr/>
          <a:lstStyle/>
          <a:p>
            <a:pPr>
              <a:lnSpc>
                <a:spcPct val="90000"/>
              </a:lnSpc>
            </a:pPr>
            <a:r>
              <a:rPr lang="cs-CZ" dirty="0"/>
              <a:t>Významné pro pozorování, ale i pro rozhovory</a:t>
            </a:r>
          </a:p>
          <a:p>
            <a:pPr>
              <a:lnSpc>
                <a:spcPct val="90000"/>
              </a:lnSpc>
            </a:pPr>
            <a:r>
              <a:rPr lang="cs-CZ" dirty="0"/>
              <a:t>Pořizujeme během sběru dat nebo bezprostředně po něm</a:t>
            </a:r>
          </a:p>
          <a:p>
            <a:pPr>
              <a:lnSpc>
                <a:spcPct val="90000"/>
              </a:lnSpc>
            </a:pPr>
            <a:r>
              <a:rPr lang="cs-CZ" dirty="0"/>
              <a:t>Deskriptivní a detailní, nehodnotící!</a:t>
            </a:r>
          </a:p>
          <a:p>
            <a:pPr>
              <a:lnSpc>
                <a:spcPct val="90000"/>
              </a:lnSpc>
            </a:pPr>
            <a:r>
              <a:rPr lang="cs-CZ" dirty="0"/>
              <a:t>Vstupují do analýzy jako jeden ze zdrojů dat</a:t>
            </a:r>
          </a:p>
          <a:p>
            <a:pPr>
              <a:lnSpc>
                <a:spcPct val="90000"/>
              </a:lnSpc>
            </a:pPr>
            <a:r>
              <a:rPr lang="cs-CZ" dirty="0"/>
              <a:t>Rozdíl </a:t>
            </a:r>
            <a:r>
              <a:rPr lang="cs-CZ" dirty="0" err="1"/>
              <a:t>jottings</a:t>
            </a:r>
            <a:r>
              <a:rPr lang="cs-CZ" dirty="0"/>
              <a:t> vs. </a:t>
            </a:r>
            <a:r>
              <a:rPr lang="cs-CZ" dirty="0" err="1"/>
              <a:t>fieldnotes</a:t>
            </a:r>
            <a:endParaRPr lang="cs-CZ" dirty="0"/>
          </a:p>
          <a:p>
            <a:pPr>
              <a:lnSpc>
                <a:spcPct val="90000"/>
              </a:lnSpc>
              <a:buNone/>
            </a:pPr>
            <a:endParaRPr lang="cs-CZ" sz="2400" dirty="0"/>
          </a:p>
        </p:txBody>
      </p:sp>
    </p:spTree>
    <p:extLst>
      <p:ext uri="{BB962C8B-B14F-4D97-AF65-F5344CB8AC3E}">
        <p14:creationId xmlns:p14="http://schemas.microsoft.com/office/powerpoint/2010/main" val="746057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animEffect transition="in" filter="fade">
                                      <p:cBhvr>
                                        <p:cTn id="7" dur="2000"/>
                                        <p:tgtEl>
                                          <p:spTgt spid="5120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1203">
                                            <p:txEl>
                                              <p:pRg st="0" end="0"/>
                                            </p:txEl>
                                          </p:spTgt>
                                        </p:tgtEl>
                                        <p:attrNameLst>
                                          <p:attrName>style.visibility</p:attrName>
                                        </p:attrNameLst>
                                      </p:cBhvr>
                                      <p:to>
                                        <p:strVal val="visible"/>
                                      </p:to>
                                    </p:set>
                                    <p:animEffect transition="in" filter="wipe(left)">
                                      <p:cBhvr>
                                        <p:cTn id="12" dur="500"/>
                                        <p:tgtEl>
                                          <p:spTgt spid="5120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1203">
                                            <p:txEl>
                                              <p:pRg st="1" end="1"/>
                                            </p:txEl>
                                          </p:spTgt>
                                        </p:tgtEl>
                                        <p:attrNameLst>
                                          <p:attrName>style.visibility</p:attrName>
                                        </p:attrNameLst>
                                      </p:cBhvr>
                                      <p:to>
                                        <p:strVal val="visible"/>
                                      </p:to>
                                    </p:set>
                                    <p:animEffect transition="in" filter="wipe(left)">
                                      <p:cBhvr>
                                        <p:cTn id="17" dur="500"/>
                                        <p:tgtEl>
                                          <p:spTgt spid="5120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1203">
                                            <p:txEl>
                                              <p:pRg st="2" end="2"/>
                                            </p:txEl>
                                          </p:spTgt>
                                        </p:tgtEl>
                                        <p:attrNameLst>
                                          <p:attrName>style.visibility</p:attrName>
                                        </p:attrNameLst>
                                      </p:cBhvr>
                                      <p:to>
                                        <p:strVal val="visible"/>
                                      </p:to>
                                    </p:set>
                                    <p:animEffect transition="in" filter="wipe(left)">
                                      <p:cBhvr>
                                        <p:cTn id="22" dur="500"/>
                                        <p:tgtEl>
                                          <p:spTgt spid="5120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1203">
                                            <p:txEl>
                                              <p:pRg st="3" end="3"/>
                                            </p:txEl>
                                          </p:spTgt>
                                        </p:tgtEl>
                                        <p:attrNameLst>
                                          <p:attrName>style.visibility</p:attrName>
                                        </p:attrNameLst>
                                      </p:cBhvr>
                                      <p:to>
                                        <p:strVal val="visible"/>
                                      </p:to>
                                    </p:set>
                                    <p:animEffect transition="in" filter="wipe(left)">
                                      <p:cBhvr>
                                        <p:cTn id="27" dur="500"/>
                                        <p:tgtEl>
                                          <p:spTgt spid="5120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1203">
                                            <p:txEl>
                                              <p:pRg st="4" end="4"/>
                                            </p:txEl>
                                          </p:spTgt>
                                        </p:tgtEl>
                                        <p:attrNameLst>
                                          <p:attrName>style.visibility</p:attrName>
                                        </p:attrNameLst>
                                      </p:cBhvr>
                                      <p:to>
                                        <p:strVal val="visible"/>
                                      </p:to>
                                    </p:set>
                                    <p:animEffect transition="in" filter="wipe(left)">
                                      <p:cBhvr>
                                        <p:cTn id="32" dur="500"/>
                                        <p:tgtEl>
                                          <p:spTgt spid="5120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xmlns="" id="{2E157EBF-096B-49E9-864D-A0A61F9E8567}"/>
              </a:ext>
            </a:extLst>
          </p:cNvPr>
          <p:cNvSpPr>
            <a:spLocks noGrp="1"/>
          </p:cNvSpPr>
          <p:nvPr>
            <p:ph idx="1"/>
          </p:nvPr>
        </p:nvSpPr>
        <p:spPr/>
        <p:txBody>
          <a:bodyPr/>
          <a:lstStyle/>
          <a:p>
            <a:pPr marL="0" indent="0">
              <a:buNone/>
            </a:pPr>
            <a:r>
              <a:rPr lang="cs-CZ" dirty="0"/>
              <a:t>„Zdá se, že učiteli to dnes moc nejde.“</a:t>
            </a:r>
          </a:p>
          <a:p>
            <a:pPr marL="0" indent="0">
              <a:buNone/>
            </a:pPr>
            <a:endParaRPr lang="cs-CZ" dirty="0"/>
          </a:p>
          <a:p>
            <a:pPr marL="0" indent="0">
              <a:buNone/>
            </a:pPr>
            <a:r>
              <a:rPr lang="cs-CZ" dirty="0"/>
              <a:t>„Klientka se chovala nepřátelsky vůči personálu.“</a:t>
            </a:r>
          </a:p>
        </p:txBody>
      </p:sp>
    </p:spTree>
    <p:extLst>
      <p:ext uri="{BB962C8B-B14F-4D97-AF65-F5344CB8AC3E}">
        <p14:creationId xmlns:p14="http://schemas.microsoft.com/office/powerpoint/2010/main" val="5505676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xmlns="" id="{D783EE8E-C4E0-45DA-8E83-FA0C09B5BE31}"/>
              </a:ext>
            </a:extLst>
          </p:cNvPr>
          <p:cNvSpPr>
            <a:spLocks noGrp="1"/>
          </p:cNvSpPr>
          <p:nvPr>
            <p:ph idx="1"/>
          </p:nvPr>
        </p:nvSpPr>
        <p:spPr>
          <a:xfrm>
            <a:off x="457200" y="260648"/>
            <a:ext cx="8229600" cy="6480720"/>
          </a:xfrm>
        </p:spPr>
        <p:txBody>
          <a:bodyPr>
            <a:normAutofit fontScale="62500" lnSpcReduction="20000"/>
          </a:bodyPr>
          <a:lstStyle/>
          <a:p>
            <a:pPr marL="0" indent="0">
              <a:buNone/>
            </a:pPr>
            <a:r>
              <a:rPr lang="cs-CZ" i="1" dirty="0"/>
              <a:t>Snídaně skupiny klientů se středním a těžkým mentálním postižením. Ve skupině jsou klienti trpící vážnými psychickými a neurologickými problémy. Klienti ve skupině jsou při jídle z větší části samostatní, sami si mažou rohlíky džemovým máslem a nalévají nápoje. Jeden klient má v důsledku třesu rukou problémy s namazáním másla na rohlík. Pracovnice si toho všímá a klientovi rohlík namaže. Když to zaregistrují ostatní klienti, někteří začnou žádat pracovnici o pomoc. Pracovnice jim vyhoví a několika z nich připraví jídlo ke konzumaci, ačkoli tito lidé nemají vážnější motorické obtíže a s mazáním rohlíku až do této chvíle neměli velké problémy.</a:t>
            </a:r>
          </a:p>
          <a:p>
            <a:pPr marL="0" indent="0">
              <a:buNone/>
            </a:pPr>
            <a:r>
              <a:rPr lang="cs-CZ" i="1" dirty="0"/>
              <a:t>(…)</a:t>
            </a:r>
          </a:p>
          <a:p>
            <a:pPr marL="0" indent="0">
              <a:buNone/>
            </a:pPr>
            <a:r>
              <a:rPr lang="cs-CZ" i="1" dirty="0"/>
              <a:t>Večeře klientů se středním a těžkým mentálním postižením. Všichni klienti mají mechanicky upravenou stravu, "aby se neudusili". Přestože jedí velmi rychle, jsou při jídle popoháněni a v závěru večeře dokrmováni. Jediný klient, který jí pomaleji, je v závěru stolování velmi rázně vyzván, aby rychle dojedl, a poté dokrmen. "Marečku, jezme! Marečku! Jezme! Marečku!" Ptám se, proč pracovnice klienta dokrmuje. "On to tak má rád, když ho dokrmujeme," odpovídá pracovnice. Při jídle na něj neustále doráží: "Hotovo? Hotovo?" Další z klientů sedících u dlouhého stolu prý musí být rovněž krmen, přestože pracovnice uvádí, že chleba u snídaně sní sám - prý "jak kdy". (polní poznámky)</a:t>
            </a:r>
          </a:p>
          <a:p>
            <a:endParaRPr lang="cs-CZ" i="1" dirty="0"/>
          </a:p>
          <a:p>
            <a:pPr marL="3657600" lvl="8" indent="0">
              <a:buNone/>
            </a:pPr>
            <a:r>
              <a:rPr lang="cs-CZ" dirty="0"/>
              <a:t>SYNEK, M. / CARBOCH, R. (2014): Profesní slepota a režimy spěchu: Podpora soběstačnosti při jídle v institucionální péči o lidi s mentálním znevýhodněním. </a:t>
            </a:r>
            <a:r>
              <a:rPr lang="cs-CZ" i="1" dirty="0"/>
              <a:t>Biograf</a:t>
            </a:r>
            <a:r>
              <a:rPr lang="cs-CZ" dirty="0"/>
              <a:t>, (60): 59 odst. Dostupné na adrese </a:t>
            </a:r>
            <a:r>
              <a:rPr lang="cs-CZ" dirty="0">
                <a:hlinkClick r:id="rId2"/>
              </a:rPr>
              <a:t>http://www.biograf.org/clanek.html?clanek=6001</a:t>
            </a:r>
            <a:endParaRPr lang="cs-CZ" dirty="0"/>
          </a:p>
        </p:txBody>
      </p:sp>
    </p:spTree>
    <p:extLst>
      <p:ext uri="{BB962C8B-B14F-4D97-AF65-F5344CB8AC3E}">
        <p14:creationId xmlns:p14="http://schemas.microsoft.com/office/powerpoint/2010/main" val="20291883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1"/>
          <p:cNvSpPr>
            <a:spLocks noGrp="1"/>
          </p:cNvSpPr>
          <p:nvPr>
            <p:ph type="title"/>
          </p:nvPr>
        </p:nvSpPr>
        <p:spPr/>
        <p:txBody>
          <a:bodyPr/>
          <a:lstStyle/>
          <a:p>
            <a:r>
              <a:rPr lang="cs-CZ"/>
              <a:t>Rozhovor</a:t>
            </a:r>
          </a:p>
        </p:txBody>
      </p:sp>
      <p:sp>
        <p:nvSpPr>
          <p:cNvPr id="3" name="Zástupný symbol pro obsah 2"/>
          <p:cNvSpPr>
            <a:spLocks noGrp="1"/>
          </p:cNvSpPr>
          <p:nvPr>
            <p:ph idx="1"/>
          </p:nvPr>
        </p:nvSpPr>
        <p:spPr/>
        <p:txBody>
          <a:bodyPr>
            <a:normAutofit/>
          </a:bodyPr>
          <a:lstStyle/>
          <a:p>
            <a:pPr>
              <a:defRPr/>
            </a:pPr>
            <a:endParaRPr lang="cs-CZ" dirty="0"/>
          </a:p>
          <a:p>
            <a:pPr>
              <a:defRPr/>
            </a:pPr>
            <a:r>
              <a:rPr lang="cs-CZ" dirty="0"/>
              <a:t>Výhody, nevýhody a rizika rozhovoru</a:t>
            </a:r>
          </a:p>
          <a:p>
            <a:pPr>
              <a:defRPr/>
            </a:pPr>
            <a:r>
              <a:rPr lang="cs-CZ" dirty="0"/>
              <a:t>Je rozhovor pro každého?</a:t>
            </a:r>
          </a:p>
          <a:p>
            <a:pPr marL="0" indent="0">
              <a:buNone/>
              <a:defRPr/>
            </a:pPr>
            <a:endParaRPr lang="cs-CZ" dirty="0"/>
          </a:p>
        </p:txBody>
      </p:sp>
    </p:spTree>
    <p:extLst>
      <p:ext uri="{BB962C8B-B14F-4D97-AF65-F5344CB8AC3E}">
        <p14:creationId xmlns:p14="http://schemas.microsoft.com/office/powerpoint/2010/main" val="3507773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normAutofit fontScale="90000"/>
          </a:bodyPr>
          <a:lstStyle/>
          <a:p>
            <a:pPr>
              <a:defRPr/>
            </a:pPr>
            <a:r>
              <a:rPr lang="cs-CZ" sz="4000"/>
              <a:t>Jean-Claude Kaufman: Chápající rozhovor</a:t>
            </a:r>
          </a:p>
        </p:txBody>
      </p:sp>
      <p:sp>
        <p:nvSpPr>
          <p:cNvPr id="55299" name="Rectangle 3"/>
          <p:cNvSpPr>
            <a:spLocks noGrp="1" noChangeArrowheads="1"/>
          </p:cNvSpPr>
          <p:nvPr>
            <p:ph type="body" idx="1"/>
          </p:nvPr>
        </p:nvSpPr>
        <p:spPr/>
        <p:txBody>
          <a:bodyPr/>
          <a:lstStyle/>
          <a:p>
            <a:pPr>
              <a:lnSpc>
                <a:spcPct val="80000"/>
              </a:lnSpc>
              <a:buFontTx/>
              <a:buNone/>
            </a:pPr>
            <a:r>
              <a:rPr lang="cs-CZ" sz="1200" b="1" i="1"/>
              <a:t>	</a:t>
            </a:r>
          </a:p>
          <a:p>
            <a:pPr>
              <a:lnSpc>
                <a:spcPct val="80000"/>
              </a:lnSpc>
              <a:buFontTx/>
              <a:buNone/>
            </a:pPr>
            <a:r>
              <a:rPr lang="cs-CZ" sz="1200" b="1" i="1"/>
              <a:t>	„</a:t>
            </a:r>
            <a:r>
              <a:rPr lang="cs-CZ" sz="2000" i="1"/>
              <a:t>Aby tazatel získal nejdůležitější informace, musí se přiblížit konverzačnímu stylu, aniž se do skutečné konverzace nechá vtáhnout: rozhovor je práce, která vyžaduje nepřetržité úsilí. Ideálem je narušení hierarchie, aniž dojde k vyrovnání pozic: partneři si zachovávají různé role. Respondent musí cítit, že to co říká, má pro tazatele velkou cenu, že ten ho upřímně poslouchá a že je přitom ochoten odchýlit se od svých otázek, aby mu dal prostor okomentovat důležitou informaci. Respondent s překvapením zjišťuje, že mu tazatel pozorně naslouchá a zakouší jistou radost z toho, že se postupně přesouvá do hlavní role. Není neurčitě dotazován na svůj názor, ale protože disponuje cenným věděním, které tazatel nemá, stává se klíčovou postavou. Mezi oběma výraznými a kontrastními rolemi tak během výměny dochází k rovnováze.“</a:t>
            </a:r>
            <a:endParaRPr lang="cs-CZ" sz="2000"/>
          </a:p>
          <a:p>
            <a:pPr>
              <a:lnSpc>
                <a:spcPct val="80000"/>
              </a:lnSpc>
              <a:buFontTx/>
              <a:buNone/>
            </a:pPr>
            <a:endParaRPr lang="cs-CZ" sz="2000"/>
          </a:p>
          <a:p>
            <a:pPr>
              <a:lnSpc>
                <a:spcPct val="80000"/>
              </a:lnSpc>
              <a:buFontTx/>
              <a:buNone/>
            </a:pPr>
            <a:r>
              <a:rPr lang="cs-CZ" sz="2000"/>
              <a:t>						Kaufman, 2010: 57</a:t>
            </a:r>
          </a:p>
        </p:txBody>
      </p:sp>
    </p:spTree>
    <p:extLst>
      <p:ext uri="{BB962C8B-B14F-4D97-AF65-F5344CB8AC3E}">
        <p14:creationId xmlns:p14="http://schemas.microsoft.com/office/powerpoint/2010/main" val="29925609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animEffect transition="in" filter="fade">
                                      <p:cBhvr>
                                        <p:cTn id="7" dur="2000"/>
                                        <p:tgtEl>
                                          <p:spTgt spid="552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5299">
                                            <p:txEl>
                                              <p:pRg st="0" end="0"/>
                                            </p:txEl>
                                          </p:spTgt>
                                        </p:tgtEl>
                                        <p:attrNameLst>
                                          <p:attrName>style.visibility</p:attrName>
                                        </p:attrNameLst>
                                      </p:cBhvr>
                                      <p:to>
                                        <p:strVal val="visible"/>
                                      </p:to>
                                    </p:set>
                                    <p:animEffect transition="in" filter="wipe(left)">
                                      <p:cBhvr>
                                        <p:cTn id="12" dur="500"/>
                                        <p:tgtEl>
                                          <p:spTgt spid="5529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5299">
                                            <p:txEl>
                                              <p:pRg st="1" end="1"/>
                                            </p:txEl>
                                          </p:spTgt>
                                        </p:tgtEl>
                                        <p:attrNameLst>
                                          <p:attrName>style.visibility</p:attrName>
                                        </p:attrNameLst>
                                      </p:cBhvr>
                                      <p:to>
                                        <p:strVal val="visible"/>
                                      </p:to>
                                    </p:set>
                                    <p:animEffect transition="in" filter="wipe(left)">
                                      <p:cBhvr>
                                        <p:cTn id="17" dur="500"/>
                                        <p:tgtEl>
                                          <p:spTgt spid="5529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5299">
                                            <p:txEl>
                                              <p:pRg st="3" end="3"/>
                                            </p:txEl>
                                          </p:spTgt>
                                        </p:tgtEl>
                                        <p:attrNameLst>
                                          <p:attrName>style.visibility</p:attrName>
                                        </p:attrNameLst>
                                      </p:cBhvr>
                                      <p:to>
                                        <p:strVal val="visible"/>
                                      </p:to>
                                    </p:set>
                                    <p:animEffect transition="in" filter="wipe(left)">
                                      <p:cBhvr>
                                        <p:cTn id="22" dur="500"/>
                                        <p:tgtEl>
                                          <p:spTgt spid="552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341438"/>
            <a:ext cx="8229600" cy="4784725"/>
          </a:xfrm>
        </p:spPr>
        <p:txBody>
          <a:bodyPr>
            <a:normAutofit fontScale="25000" lnSpcReduction="20000"/>
          </a:bodyPr>
          <a:lstStyle/>
          <a:p>
            <a:pPr marL="0" indent="0">
              <a:buFontTx/>
              <a:buNone/>
              <a:defRPr/>
            </a:pPr>
            <a:r>
              <a:rPr lang="cs-CZ" sz="5600" dirty="0"/>
              <a:t>Před rozhovorem</a:t>
            </a:r>
          </a:p>
          <a:p>
            <a:pPr>
              <a:defRPr/>
            </a:pPr>
            <a:r>
              <a:rPr lang="cs-CZ" sz="5600" dirty="0"/>
              <a:t>Připravte si scénář a protokol o rozhovoru</a:t>
            </a:r>
          </a:p>
          <a:p>
            <a:pPr>
              <a:defRPr/>
            </a:pPr>
            <a:r>
              <a:rPr lang="cs-CZ" sz="5600" dirty="0"/>
              <a:t>Tvorba scénáře (osnovy) rozhovoru jako nástroj systematické reflexe</a:t>
            </a:r>
          </a:p>
          <a:p>
            <a:pPr>
              <a:defRPr/>
            </a:pPr>
            <a:r>
              <a:rPr lang="cs-CZ" sz="5600" dirty="0"/>
              <a:t>Naplánujte klidné místo</a:t>
            </a:r>
          </a:p>
          <a:p>
            <a:pPr>
              <a:defRPr/>
            </a:pPr>
            <a:r>
              <a:rPr lang="cs-CZ" sz="5600" dirty="0"/>
              <a:t>Ujistěte se vzájemně o čase a místě rozhovoru, najděte si cestu </a:t>
            </a:r>
          </a:p>
          <a:p>
            <a:pPr>
              <a:defRPr/>
            </a:pPr>
            <a:r>
              <a:rPr lang="cs-CZ" sz="5600" dirty="0"/>
              <a:t>Vezměte si náhradní baterky a naučte se dobře ovládat techniku</a:t>
            </a:r>
          </a:p>
          <a:p>
            <a:pPr>
              <a:defRPr/>
            </a:pPr>
            <a:r>
              <a:rPr lang="cs-CZ" sz="5600" dirty="0"/>
              <a:t>Naplánujte si rozhovor tak, abyste po něm měli ještě čas na doplnění vlastní reflexe a terénních poznámek</a:t>
            </a:r>
          </a:p>
          <a:p>
            <a:pPr marL="0" indent="0">
              <a:buFontTx/>
              <a:buNone/>
              <a:defRPr/>
            </a:pPr>
            <a:endParaRPr lang="cs-CZ" sz="5600" dirty="0"/>
          </a:p>
          <a:p>
            <a:pPr marL="0" indent="0">
              <a:buFontTx/>
              <a:buNone/>
              <a:defRPr/>
            </a:pPr>
            <a:endParaRPr lang="cs-CZ" sz="5600" dirty="0"/>
          </a:p>
          <a:p>
            <a:pPr marL="0" indent="0">
              <a:buFontTx/>
              <a:buNone/>
              <a:defRPr/>
            </a:pPr>
            <a:r>
              <a:rPr lang="cs-CZ" sz="5600" dirty="0"/>
              <a:t>Průběh rozhovoru</a:t>
            </a:r>
          </a:p>
          <a:p>
            <a:pPr>
              <a:defRPr/>
            </a:pPr>
            <a:r>
              <a:rPr lang="cs-CZ" sz="5600" dirty="0"/>
              <a:t>Seznamte informátora s účelem a průběhem výzkumu</a:t>
            </a:r>
          </a:p>
          <a:p>
            <a:pPr>
              <a:defRPr/>
            </a:pPr>
            <a:r>
              <a:rPr lang="cs-CZ" sz="5600" dirty="0"/>
              <a:t>Ujistěte jej, že neexistují dobré nebo špatné odpovědi</a:t>
            </a:r>
          </a:p>
          <a:p>
            <a:pPr>
              <a:defRPr/>
            </a:pPr>
            <a:r>
              <a:rPr lang="cs-CZ" sz="5600" dirty="0"/>
              <a:t>Buďte v průběhu rozhovoru flexibilní</a:t>
            </a:r>
          </a:p>
          <a:p>
            <a:pPr>
              <a:defRPr/>
            </a:pPr>
            <a:r>
              <a:rPr lang="cs-CZ" sz="5600" dirty="0"/>
              <a:t>Naučte se „double </a:t>
            </a:r>
            <a:r>
              <a:rPr lang="cs-CZ" sz="5600" dirty="0" err="1"/>
              <a:t>attention</a:t>
            </a:r>
            <a:r>
              <a:rPr lang="cs-CZ" sz="5600" dirty="0"/>
              <a:t>“</a:t>
            </a:r>
          </a:p>
          <a:p>
            <a:pPr>
              <a:defRPr/>
            </a:pPr>
            <a:r>
              <a:rPr lang="cs-CZ" sz="5600" dirty="0"/>
              <a:t>Neskákejte do řeči, nechte informátorovi čas na jeho výpověď, nebojte se ticha</a:t>
            </a:r>
          </a:p>
          <a:p>
            <a:pPr>
              <a:defRPr/>
            </a:pPr>
            <a:r>
              <a:rPr lang="cs-CZ" sz="5600" dirty="0"/>
              <a:t>Dávejte informátorovi pozitivní zpětnou vazbu („Vaše odpovědi mi pomáhají poznat, co se u vás děje….“ „Myslím, že jsem se od vás dozvěděl mnoho užitečného…“)</a:t>
            </a:r>
          </a:p>
          <a:p>
            <a:pPr>
              <a:defRPr/>
            </a:pPr>
            <a:r>
              <a:rPr lang="cs-CZ" sz="5600" dirty="0"/>
              <a:t>Nebojte se se rozhovoru také účastnit, nabídněte informátorovi, ať se také dotazuje</a:t>
            </a:r>
          </a:p>
          <a:p>
            <a:pPr>
              <a:defRPr/>
            </a:pPr>
            <a:r>
              <a:rPr lang="cs-CZ" sz="5600" dirty="0"/>
              <a:t>Pozor na neverbální komunikaci a roli vaší vlastní osoby</a:t>
            </a:r>
          </a:p>
          <a:p>
            <a:pPr>
              <a:defRPr/>
            </a:pPr>
            <a:r>
              <a:rPr lang="cs-CZ" sz="5600" dirty="0"/>
              <a:t>Pořizujte si terénní poznámky v průběhu rozhovoru</a:t>
            </a:r>
          </a:p>
          <a:p>
            <a:pPr>
              <a:defRPr/>
            </a:pPr>
            <a:r>
              <a:rPr lang="cs-CZ" sz="5600" dirty="0"/>
              <a:t>Usilujte o emoční uzavření rozhovoru</a:t>
            </a:r>
          </a:p>
          <a:p>
            <a:pPr>
              <a:defRPr/>
            </a:pPr>
            <a:r>
              <a:rPr lang="cs-CZ" sz="5600" dirty="0"/>
              <a:t>REFLEKTUJTE A ZÁLOHUJTE</a:t>
            </a:r>
          </a:p>
          <a:p>
            <a:pPr>
              <a:defRPr/>
            </a:pPr>
            <a:endParaRPr lang="cs-CZ" dirty="0"/>
          </a:p>
          <a:p>
            <a:pPr>
              <a:defRPr/>
            </a:pPr>
            <a:endParaRPr lang="cs-CZ" dirty="0"/>
          </a:p>
          <a:p>
            <a:pPr marL="0" indent="0">
              <a:buFontTx/>
              <a:buNone/>
              <a:defRPr/>
            </a:pPr>
            <a:endParaRPr lang="cs-CZ" dirty="0"/>
          </a:p>
          <a:p>
            <a:pPr>
              <a:defRPr/>
            </a:pPr>
            <a:endParaRPr lang="cs-CZ" dirty="0"/>
          </a:p>
        </p:txBody>
      </p:sp>
      <p:sp>
        <p:nvSpPr>
          <p:cNvPr id="11267" name="Nadpis 3"/>
          <p:cNvSpPr>
            <a:spLocks noGrp="1"/>
          </p:cNvSpPr>
          <p:nvPr>
            <p:ph type="title"/>
          </p:nvPr>
        </p:nvSpPr>
        <p:spPr/>
        <p:txBody>
          <a:bodyPr/>
          <a:lstStyle/>
          <a:p>
            <a:r>
              <a:rPr lang="cs-CZ"/>
              <a:t>Rozhovor – praktické rady</a:t>
            </a:r>
          </a:p>
        </p:txBody>
      </p:sp>
    </p:spTree>
    <p:extLst>
      <p:ext uri="{BB962C8B-B14F-4D97-AF65-F5344CB8AC3E}">
        <p14:creationId xmlns:p14="http://schemas.microsoft.com/office/powerpoint/2010/main" val="3794545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
                                            <p:txEl>
                                              <p:pRg st="18" end="18"/>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
                                            <p:txEl>
                                              <p:pRg st="19" end="19"/>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3">
                                            <p:txEl>
                                              <p:pRg st="20" end="2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342</TotalTime>
  <Words>1300</Words>
  <Application>Microsoft Office PowerPoint</Application>
  <PresentationFormat>Předvádění na obrazovce (4:3)</PresentationFormat>
  <Paragraphs>192</Paragraphs>
  <Slides>27</Slides>
  <Notes>1</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27</vt:i4>
      </vt:variant>
    </vt:vector>
  </HeadingPairs>
  <TitlesOfParts>
    <vt:vector size="30" baseType="lpstr">
      <vt:lpstr>Arial</vt:lpstr>
      <vt:lpstr>Calibri</vt:lpstr>
      <vt:lpstr>Motiv sady Office</vt:lpstr>
      <vt:lpstr>Sběr dat v kvalitativním výzkumu: nestandardizované metody sběru dat</vt:lpstr>
      <vt:lpstr>Vstup do terénu</vt:lpstr>
      <vt:lpstr>Pozorování</vt:lpstr>
      <vt:lpstr>Význam terénních poznámek</vt:lpstr>
      <vt:lpstr>Prezentace aplikace PowerPoint</vt:lpstr>
      <vt:lpstr>Prezentace aplikace PowerPoint</vt:lpstr>
      <vt:lpstr>Rozhovor</vt:lpstr>
      <vt:lpstr>Jean-Claude Kaufman: Chápající rozhovor</vt:lpstr>
      <vt:lpstr>Rozhovor – praktické rady</vt:lpstr>
      <vt:lpstr>Prezentace aplikace PowerPoint</vt:lpstr>
      <vt:lpstr>Sondování</vt:lpstr>
      <vt:lpstr> Jak je důležité se zeptat</vt:lpstr>
      <vt:lpstr>Prezentace aplikace PowerPoint</vt:lpstr>
      <vt:lpstr>Jak je důležité se zeptat II.</vt:lpstr>
      <vt:lpstr>Prezentace aplikace PowerPoint</vt:lpstr>
      <vt:lpstr>A hlavně nepředjímat</vt:lpstr>
      <vt:lpstr>Prezentace aplikace PowerPoint</vt:lpstr>
      <vt:lpstr>Diskuse nad volbou otázek pro hloubkový rozhovor: projekt „Zjišťování důvodů pro volbu soukromého předškolního vzdělávání v České republice“ </vt:lpstr>
      <vt:lpstr>Jak formulovat skutečně otevřené otázky a jaká struktura rozhovoru je dobrá?</vt:lpstr>
      <vt:lpstr>Příklad výzkumů založených na rozhovorech</vt:lpstr>
      <vt:lpstr>Focus group </vt:lpstr>
      <vt:lpstr>Kdy je vhodná focus group?</vt:lpstr>
      <vt:lpstr>Prezentace aplikace PowerPoint</vt:lpstr>
      <vt:lpstr>Focus group s dětmi – příklad výzkumu</vt:lpstr>
      <vt:lpstr>Jak sbírat data, aniž bychom museli do terénu/aniž bychom obtěžovali respondenty</vt:lpstr>
      <vt:lpstr>Organizační informace</vt:lpstr>
      <vt:lpstr>Pozvánky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Úvod do kvalitativního výzkumu</dc:title>
  <dc:creator>Lenka Slepičková</dc:creator>
  <cp:lastModifiedBy>Slepickova</cp:lastModifiedBy>
  <cp:revision>20</cp:revision>
  <dcterms:created xsi:type="dcterms:W3CDTF">2015-04-13T10:00:11Z</dcterms:created>
  <dcterms:modified xsi:type="dcterms:W3CDTF">2019-11-29T12:48:26Z</dcterms:modified>
</cp:coreProperties>
</file>