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6"/>
  </p:notesMasterIdLst>
  <p:sldIdLst>
    <p:sldId id="256" r:id="rId2"/>
    <p:sldId id="276" r:id="rId3"/>
    <p:sldId id="259" r:id="rId4"/>
    <p:sldId id="258" r:id="rId5"/>
    <p:sldId id="277" r:id="rId6"/>
    <p:sldId id="260" r:id="rId7"/>
    <p:sldId id="261" r:id="rId8"/>
    <p:sldId id="271" r:id="rId9"/>
    <p:sldId id="272" r:id="rId10"/>
    <p:sldId id="273" r:id="rId11"/>
    <p:sldId id="279" r:id="rId12"/>
    <p:sldId id="278" r:id="rId13"/>
    <p:sldId id="262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8C13D-AE1B-4EA3-9134-2414EEA0630D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F6750-A1AF-4730-988A-6C4AA8F46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698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F8E4B-7545-405F-9938-1DC97CF96B3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2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10/29/2019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pravy.aktualne.cz/ekonomika/kvalita-zivota-porovnani-mest-v-cesku-2019/r~b8d2b052ba8511e9b6a9ac1f6b220ee8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zpravy/zahranicni/cesko-nejnezdravejsi-pruzkum-alkohol-koureni-obezita.A170926_102044_zahranicni_an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Metodologie 2</a:t>
            </a:r>
            <a:br>
              <a:rPr lang="cs-CZ" dirty="0"/>
            </a:br>
            <a:r>
              <a:rPr lang="cs-CZ" sz="6600" b="0" dirty="0"/>
              <a:t>Lekce 2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Lenka Slepičková</a:t>
            </a:r>
          </a:p>
        </p:txBody>
      </p:sp>
    </p:spTree>
    <p:extLst>
      <p:ext uri="{BB962C8B-B14F-4D97-AF65-F5344CB8AC3E}">
        <p14:creationId xmlns:p14="http://schemas.microsoft.com/office/powerpoint/2010/main" val="3240906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Pohádky rozvíjejí obrazotvornost dětí.</a:t>
            </a:r>
          </a:p>
          <a:p>
            <a:pPr marL="0" indent="0">
              <a:buNone/>
            </a:pPr>
            <a:r>
              <a:rPr lang="cs-CZ" dirty="0"/>
              <a:t>Dívky jsou v učebnicích prvouky zobrazovány stereotypněji než chlapci.</a:t>
            </a:r>
          </a:p>
          <a:p>
            <a:pPr marL="0" indent="0">
              <a:buNone/>
            </a:pPr>
            <a:r>
              <a:rPr lang="cs-CZ" dirty="0"/>
              <a:t>Čím je společnost frustrovanější, tím je také krvelačnější.</a:t>
            </a:r>
          </a:p>
          <a:p>
            <a:pPr marL="0" indent="0">
              <a:buNone/>
            </a:pPr>
            <a:r>
              <a:rPr lang="cs-CZ" dirty="0"/>
              <a:t>Děti žijící po rozvodu rodičů ve střídavé péči jsou v životě úspěšnější než děti žijící po rozvodu převážně s jedním rodičem.</a:t>
            </a:r>
          </a:p>
        </p:txBody>
      </p:sp>
    </p:spTree>
    <p:extLst>
      <p:ext uri="{BB962C8B-B14F-4D97-AF65-F5344CB8AC3E}">
        <p14:creationId xmlns:p14="http://schemas.microsoft.com/office/powerpoint/2010/main" val="1366390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F89D5-FD72-40E9-B793-247E30E8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indikátorů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42EA6-8578-483E-96BD-1CB7FCDB2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https://zpravy.aktualne.cz/ekonomika/kvalita-zivota-porovnani-mest-v-cesku-2019/r~b8d2b052ba8511e9b6a9ac1f6b220ee8/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08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160E6-BE21-40BE-9300-B0E24BE9E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indikátorů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9B7931-FC87-4D31-9CCC-2ACFB1F1E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https://www.idnes.cz/zpravy/zahranicni/cesko-nejnezdravejsi-pruzkum-alkohol-koureni-obezita.A170926_102044_zahranicni_ane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993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555560"/>
          </a:xfrm>
        </p:spPr>
        <p:txBody>
          <a:bodyPr/>
          <a:lstStyle/>
          <a:p>
            <a:r>
              <a:rPr lang="cs-CZ" dirty="0"/>
              <a:t>Musí být v každém kvantitativním výzkumu hypotézy?</a:t>
            </a:r>
          </a:p>
        </p:txBody>
      </p:sp>
    </p:spTree>
    <p:extLst>
      <p:ext uri="{BB962C8B-B14F-4D97-AF65-F5344CB8AC3E}">
        <p14:creationId xmlns:p14="http://schemas.microsoft.com/office/powerpoint/2010/main" val="2595350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170A9-69C1-4495-B6C5-ADA67B3DA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Doporučená literatura: Analýza </a:t>
            </a:r>
            <a:r>
              <a:rPr lang="cs-CZ" dirty="0" err="1"/>
              <a:t>sociálněvědních</a:t>
            </a:r>
            <a:r>
              <a:rPr lang="cs-CZ" dirty="0"/>
              <a:t> dat (nejen) v SPSS (Kapitola 1) –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258487-B07C-41E9-BCC8-D95F8578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858702"/>
            <a:ext cx="10058400" cy="33134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Najdete zde vysvětlení těchto pojmů:</a:t>
            </a:r>
          </a:p>
          <a:p>
            <a:pPr>
              <a:buFontTx/>
              <a:buChar char="-"/>
            </a:pPr>
            <a:r>
              <a:rPr lang="cs-CZ" dirty="0"/>
              <a:t>Operacionalizace</a:t>
            </a:r>
          </a:p>
          <a:p>
            <a:pPr>
              <a:buFontTx/>
              <a:buChar char="-"/>
            </a:pPr>
            <a:r>
              <a:rPr lang="cs-CZ" dirty="0"/>
              <a:t>Validita</a:t>
            </a:r>
          </a:p>
          <a:p>
            <a:pPr>
              <a:buFontTx/>
              <a:buChar char="-"/>
            </a:pPr>
            <a:r>
              <a:rPr lang="cs-CZ" dirty="0"/>
              <a:t>Reliabilita</a:t>
            </a:r>
          </a:p>
          <a:p>
            <a:pPr>
              <a:buFontTx/>
              <a:buChar char="-"/>
            </a:pPr>
            <a:r>
              <a:rPr lang="cs-CZ" dirty="0"/>
              <a:t>Standardizace</a:t>
            </a:r>
          </a:p>
          <a:p>
            <a:pPr>
              <a:buFontTx/>
              <a:buChar char="-"/>
            </a:pPr>
            <a:r>
              <a:rPr lang="cs-CZ" dirty="0"/>
              <a:t>Hypotéza</a:t>
            </a:r>
          </a:p>
          <a:p>
            <a:pPr>
              <a:buFontTx/>
              <a:buChar char="-"/>
            </a:pPr>
            <a:r>
              <a:rPr lang="cs-CZ" dirty="0"/>
              <a:t>Výběrový soubor</a:t>
            </a:r>
          </a:p>
          <a:p>
            <a:pPr>
              <a:buFontTx/>
              <a:buChar char="-"/>
            </a:pPr>
            <a:r>
              <a:rPr lang="cs-CZ" dirty="0"/>
              <a:t>Základní soubor</a:t>
            </a:r>
          </a:p>
          <a:p>
            <a:pPr>
              <a:buFontTx/>
              <a:buChar char="-"/>
            </a:pPr>
            <a:r>
              <a:rPr lang="cs-CZ" dirty="0" err="1"/>
              <a:t>Reprezentativita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Sekundární analýza dat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2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C0CCC-E62F-436C-A89D-5A80D5043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a fáze kvantitativního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43498-5292-42E1-988E-2CCBD3596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75309"/>
            <a:ext cx="10058400" cy="399689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formulace problému a výzkumné otázky</a:t>
            </a:r>
          </a:p>
          <a:p>
            <a:r>
              <a:rPr lang="cs-CZ" dirty="0"/>
              <a:t>formulace hypotéz</a:t>
            </a:r>
          </a:p>
          <a:p>
            <a:r>
              <a:rPr lang="cs-CZ" dirty="0"/>
              <a:t>operacionalizace</a:t>
            </a:r>
          </a:p>
          <a:p>
            <a:r>
              <a:rPr lang="cs-CZ" dirty="0"/>
              <a:t>rozhodnutí o populaci a vzorku</a:t>
            </a:r>
          </a:p>
          <a:p>
            <a:r>
              <a:rPr lang="cs-CZ" dirty="0"/>
              <a:t>(pilotní studie)</a:t>
            </a:r>
          </a:p>
          <a:p>
            <a:r>
              <a:rPr lang="cs-CZ" dirty="0"/>
              <a:t>rozhodnutí o technice sběru dat</a:t>
            </a:r>
          </a:p>
          <a:p>
            <a:r>
              <a:rPr lang="cs-CZ" dirty="0"/>
              <a:t>konstrukce nástrojů pro tento sběr</a:t>
            </a:r>
          </a:p>
          <a:p>
            <a:r>
              <a:rPr lang="cs-CZ" dirty="0"/>
              <a:t>předvýzkum</a:t>
            </a:r>
          </a:p>
          <a:p>
            <a:r>
              <a:rPr lang="cs-CZ" dirty="0"/>
              <a:t>sběr dat</a:t>
            </a:r>
          </a:p>
          <a:p>
            <a:r>
              <a:rPr lang="cs-CZ" dirty="0"/>
              <a:t>analýza dat</a:t>
            </a:r>
          </a:p>
          <a:p>
            <a:r>
              <a:rPr lang="cs-CZ" dirty="0"/>
              <a:t>závěry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09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Hypotézy a jejich prvky (závislá a nezávislá proměnná), typy proměnných (nominální, ordinální, kardinální)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Čím větší kontakt mají lidé s osobami s postižením, tím pozitivnější k nim mají postoj.</a:t>
            </a:r>
          </a:p>
          <a:p>
            <a:r>
              <a:rPr lang="cs-CZ" sz="2400" dirty="0"/>
              <a:t>Věk učitelů ovlivňuje jejich postoje k inkluzi.</a:t>
            </a:r>
          </a:p>
          <a:p>
            <a:r>
              <a:rPr lang="cs-CZ" sz="2400" dirty="0"/>
              <a:t>V současných příručkách pro rodiče je více prvků liberální výchovy než v příručkách starších.</a:t>
            </a:r>
          </a:p>
          <a:p>
            <a:r>
              <a:rPr lang="cs-CZ" sz="2400" dirty="0"/>
              <a:t>Zvýší-li učitel počet pochval, výuka bude efektivnější.</a:t>
            </a:r>
          </a:p>
          <a:p>
            <a:r>
              <a:rPr lang="cs-CZ" altLang="cs-CZ" sz="2400" dirty="0"/>
              <a:t>Sociální status rodiny ovlivňuje školní úspěšnost potomků</a:t>
            </a:r>
          </a:p>
          <a:p>
            <a:r>
              <a:rPr lang="cs-CZ" sz="2400" dirty="0"/>
              <a:t>Sledování programů s násilným obsahem zvyšuje agresivitu u dětí.</a:t>
            </a:r>
          </a:p>
        </p:txBody>
      </p:sp>
    </p:spTree>
    <p:extLst>
      <p:ext uri="{BB962C8B-B14F-4D97-AF65-F5344CB8AC3E}">
        <p14:creationId xmlns:p14="http://schemas.microsoft.com/office/powerpoint/2010/main" val="364991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Hypotéza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 dirty="0"/>
              <a:t>Hypotéza je očekávání o charakteru věcí, vyvozené z teorie </a:t>
            </a:r>
          </a:p>
          <a:p>
            <a:pPr eaLnBrk="1" hangingPunct="1"/>
            <a:r>
              <a:rPr lang="cs-CZ" altLang="cs-CZ" sz="2800" dirty="0"/>
              <a:t>Hypotéza je </a:t>
            </a:r>
            <a:r>
              <a:rPr lang="cs-CZ" altLang="cs-CZ" sz="2800" b="1" dirty="0"/>
              <a:t>ověřitelný výrok o vztazích mezi dvěma jevy</a:t>
            </a:r>
            <a:r>
              <a:rPr lang="cs-CZ" altLang="cs-CZ" sz="2800" dirty="0"/>
              <a:t> </a:t>
            </a:r>
          </a:p>
          <a:p>
            <a:pPr eaLnBrk="1" hangingPunct="1">
              <a:buFontTx/>
              <a:buNone/>
            </a:pPr>
            <a:endParaRPr lang="cs-CZ" altLang="cs-CZ" sz="2800" dirty="0"/>
          </a:p>
          <a:p>
            <a:pPr eaLnBrk="1" hangingPunct="1">
              <a:buFontTx/>
              <a:buNone/>
            </a:pPr>
            <a:r>
              <a:rPr lang="cs-CZ" altLang="cs-CZ" sz="2800" dirty="0"/>
              <a:t>Pravidla pro tvorbu hypotéz</a:t>
            </a:r>
          </a:p>
          <a:p>
            <a:pPr eaLnBrk="1" hangingPunct="1"/>
            <a:r>
              <a:rPr lang="cs-CZ" altLang="cs-CZ" sz="2400" dirty="0"/>
              <a:t>Je oznamovací, jednoznačně formulovanou větou</a:t>
            </a:r>
          </a:p>
          <a:p>
            <a:pPr eaLnBrk="1" hangingPunct="1"/>
            <a:r>
              <a:rPr lang="cs-CZ" altLang="cs-CZ" sz="2400" dirty="0"/>
              <a:t>Obsahuje závislou a nezávislou proměnnou</a:t>
            </a:r>
          </a:p>
          <a:p>
            <a:pPr eaLnBrk="1" hangingPunct="1"/>
            <a:r>
              <a:rPr lang="cs-CZ" altLang="cs-CZ" sz="2400" dirty="0"/>
              <a:t>Obsahuje měřitelné proměnné</a:t>
            </a:r>
          </a:p>
          <a:p>
            <a:pPr eaLnBrk="1" hangingPunct="1"/>
            <a:r>
              <a:rPr lang="cs-CZ" altLang="cs-CZ" sz="2400" dirty="0"/>
              <a:t>Obsahuje tvrzení o rozdílech, vztazích nebo následcích</a:t>
            </a:r>
          </a:p>
          <a:p>
            <a:pPr eaLnBrk="1" hangingPunct="1"/>
            <a:r>
              <a:rPr lang="cs-CZ" altLang="cs-CZ" sz="2400" dirty="0"/>
              <a:t>Víme, proč ji chceme ověřovat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23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AAAAD-B356-41C3-AAD0-7ECEE684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Odkud se berou hypotézy?</a:t>
            </a:r>
          </a:p>
        </p:txBody>
      </p:sp>
    </p:spTree>
    <p:extLst>
      <p:ext uri="{BB962C8B-B14F-4D97-AF65-F5344CB8AC3E}">
        <p14:creationId xmlns:p14="http://schemas.microsoft.com/office/powerpoint/2010/main" val="383093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Časté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970467"/>
            <a:ext cx="8229600" cy="4155695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cs-CZ" dirty="0"/>
              <a:t>1. </a:t>
            </a:r>
            <a:r>
              <a:rPr lang="cs-CZ" sz="2400" u="sng" dirty="0"/>
              <a:t>Hypotéza není výrokem o vztazích mezi dvěma jevy</a:t>
            </a:r>
          </a:p>
          <a:p>
            <a:pPr>
              <a:defRPr/>
            </a:pPr>
            <a:r>
              <a:rPr lang="cs-CZ" sz="1800" dirty="0"/>
              <a:t>Na vybrané ZŠ </a:t>
            </a:r>
            <a:r>
              <a:rPr lang="cs-CZ" sz="1800" dirty="0" err="1"/>
              <a:t>Rynárec</a:t>
            </a:r>
            <a:r>
              <a:rPr lang="cs-CZ" sz="1800" dirty="0"/>
              <a:t> se šikana nevyskytuje.</a:t>
            </a:r>
          </a:p>
          <a:p>
            <a:pPr>
              <a:defRPr/>
            </a:pPr>
            <a:r>
              <a:rPr lang="cs-CZ" sz="1800" dirty="0"/>
              <a:t>Znalost pojmu </a:t>
            </a:r>
            <a:r>
              <a:rPr lang="cs-CZ" sz="1800" dirty="0" err="1"/>
              <a:t>kyberšikana</a:t>
            </a:r>
            <a:r>
              <a:rPr lang="cs-CZ" sz="1800" dirty="0"/>
              <a:t> je mezi dětmi velmi nízká.</a:t>
            </a:r>
          </a:p>
          <a:p>
            <a:pPr>
              <a:defRPr/>
            </a:pPr>
            <a:r>
              <a:rPr lang="cs-CZ" sz="1800" dirty="0"/>
              <a:t>Metodický materiál rozšíří teoretickou základnu učitelů odborného předmětu a stane se účelnou a vítanou pomůckou při praktické výuce žáků.</a:t>
            </a:r>
          </a:p>
          <a:p>
            <a:pPr>
              <a:defRPr/>
            </a:pPr>
            <a:r>
              <a:rPr lang="cs-CZ" dirty="0"/>
              <a:t>Pod pojmem zooterapie si většina respondentů představí nejčastěji psa a koně.</a:t>
            </a:r>
          </a:p>
          <a:p>
            <a:pPr marL="0" lvl="1" indent="0">
              <a:buNone/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2.</a:t>
            </a:r>
            <a:r>
              <a:rPr lang="cs-CZ" sz="1800" dirty="0"/>
              <a:t> </a:t>
            </a:r>
            <a:r>
              <a:rPr lang="cs-CZ" sz="2400" u="sng" dirty="0"/>
              <a:t>Hypotéza není ověřitelným výrokem </a:t>
            </a:r>
          </a:p>
          <a:p>
            <a:pPr>
              <a:buFontTx/>
              <a:buNone/>
              <a:defRPr/>
            </a:pPr>
            <a:endParaRPr lang="cs-CZ" sz="2400" u="sng" dirty="0"/>
          </a:p>
          <a:p>
            <a:pPr marL="342900" lvl="1" indent="-342900">
              <a:buFontTx/>
              <a:buChar char="•"/>
              <a:defRPr/>
            </a:pPr>
            <a:r>
              <a:rPr lang="cs-CZ" dirty="0"/>
              <a:t>Čím více bude doba pokrokovější (ekonomicky), tím méně bude lidí věřících.</a:t>
            </a:r>
          </a:p>
          <a:p>
            <a:pPr lvl="1">
              <a:defRPr/>
            </a:pPr>
            <a:r>
              <a:rPr lang="cs-CZ" sz="1600" dirty="0"/>
              <a:t>Žáci se chovají čím dál hůř.</a:t>
            </a:r>
          </a:p>
          <a:p>
            <a:pPr lvl="1">
              <a:defRPr/>
            </a:pPr>
            <a:r>
              <a:rPr lang="cs-CZ" sz="1600" dirty="0"/>
              <a:t>S muži je větší sranda.</a:t>
            </a:r>
          </a:p>
          <a:p>
            <a:pPr>
              <a:buFontTx/>
              <a:buNone/>
              <a:defRPr/>
            </a:pPr>
            <a:r>
              <a:rPr lang="cs-CZ" sz="2400" dirty="0"/>
              <a:t> </a:t>
            </a:r>
            <a:endParaRPr lang="cs-CZ" sz="2400" u="sng" dirty="0"/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1445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919288" y="260351"/>
            <a:ext cx="8229600" cy="936625"/>
          </a:xfrm>
        </p:spPr>
        <p:txBody>
          <a:bodyPr/>
          <a:lstStyle/>
          <a:p>
            <a:r>
              <a:rPr lang="cs-CZ" altLang="cs-CZ"/>
              <a:t>Časté chyby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700011"/>
            <a:ext cx="8229600" cy="4426152"/>
          </a:xfrm>
        </p:spPr>
        <p:txBody>
          <a:bodyPr/>
          <a:lstStyle/>
          <a:p>
            <a:pPr>
              <a:buFontTx/>
              <a:buAutoNum type="arabicPeriod" startAt="3"/>
            </a:pPr>
            <a:r>
              <a:rPr lang="cs-CZ" altLang="cs-CZ" u="sng" dirty="0"/>
              <a:t>Odhadujeme výsledky výzkumu</a:t>
            </a:r>
          </a:p>
          <a:p>
            <a:pPr>
              <a:buFontTx/>
              <a:buNone/>
            </a:pPr>
            <a:r>
              <a:rPr lang="cs-CZ" altLang="cs-CZ" sz="1800" dirty="0"/>
              <a:t>S drogami se již na ZŠ setkalo více než 70 procent žáků.</a:t>
            </a:r>
          </a:p>
          <a:p>
            <a:pPr>
              <a:buFontTx/>
              <a:buNone/>
            </a:pPr>
            <a:r>
              <a:rPr lang="cs-CZ" altLang="cs-CZ" dirty="0"/>
              <a:t>4. </a:t>
            </a:r>
            <a:r>
              <a:rPr lang="cs-CZ" altLang="cs-CZ" u="sng" dirty="0"/>
              <a:t>Snažíme se vysvětlit výsledky výzkumu</a:t>
            </a:r>
          </a:p>
          <a:p>
            <a:pPr>
              <a:buFontTx/>
              <a:buNone/>
            </a:pPr>
            <a:r>
              <a:rPr lang="cs-CZ" altLang="cs-CZ" sz="1800" dirty="0"/>
              <a:t>Žáci s postižením neužívají drogy příliš často, protože nemají šanci se k nim dostat.</a:t>
            </a:r>
          </a:p>
          <a:p>
            <a:pPr>
              <a:buFontTx/>
              <a:buNone/>
            </a:pPr>
            <a:r>
              <a:rPr lang="cs-CZ" altLang="cs-CZ" u="sng" dirty="0"/>
              <a:t>5. Samozřejmé tvrzení</a:t>
            </a:r>
          </a:p>
          <a:p>
            <a:pPr>
              <a:buFontTx/>
              <a:buNone/>
            </a:pPr>
            <a:r>
              <a:rPr lang="cs-CZ" altLang="cs-CZ" sz="1800" dirty="0"/>
              <a:t>Studenti prvního ročníku medicíny mají méně informací o lupénce než studenti pátého ročníku.</a:t>
            </a:r>
          </a:p>
          <a:p>
            <a:pPr>
              <a:buFontTx/>
              <a:buNone/>
            </a:pPr>
            <a:r>
              <a:rPr lang="cs-CZ" altLang="cs-CZ" sz="1800" dirty="0"/>
              <a:t>Čím více času tráví matka ve společnosti lidí, tím méně trpí sociální deprivací.</a:t>
            </a:r>
          </a:p>
        </p:txBody>
      </p:sp>
    </p:spTree>
    <p:extLst>
      <p:ext uri="{BB962C8B-B14F-4D97-AF65-F5344CB8AC3E}">
        <p14:creationId xmlns:p14="http://schemas.microsoft.com/office/powerpoint/2010/main" val="57533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555560"/>
          </a:xfrm>
        </p:spPr>
        <p:txBody>
          <a:bodyPr/>
          <a:lstStyle/>
          <a:p>
            <a:r>
              <a:rPr lang="cs-CZ" dirty="0"/>
              <a:t>Máme hypotézu/y, a co dál?</a:t>
            </a:r>
            <a:br>
              <a:rPr lang="cs-CZ" dirty="0"/>
            </a:br>
            <a:r>
              <a:rPr lang="cs-CZ" dirty="0"/>
              <a:t>OPERACIONALIZACE, VALIDITA a RELIABILITA</a:t>
            </a:r>
          </a:p>
        </p:txBody>
      </p:sp>
    </p:spTree>
    <p:extLst>
      <p:ext uri="{BB962C8B-B14F-4D97-AF65-F5344CB8AC3E}">
        <p14:creationId xmlns:p14="http://schemas.microsoft.com/office/powerpoint/2010/main" val="1851260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8" t="23862" r="24914" b="48414"/>
          <a:stretch/>
        </p:blipFill>
        <p:spPr bwMode="auto">
          <a:xfrm>
            <a:off x="1889804" y="1983084"/>
            <a:ext cx="8795724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Toto je podpůrný vizuální materiál pro přednášku, nikoli její vyčerpávající záznam!</a:t>
            </a:r>
          </a:p>
        </p:txBody>
      </p:sp>
    </p:spTree>
    <p:extLst>
      <p:ext uri="{BB962C8B-B14F-4D97-AF65-F5344CB8AC3E}">
        <p14:creationId xmlns:p14="http://schemas.microsoft.com/office/powerpoint/2010/main" val="1219637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61</TotalTime>
  <Words>498</Words>
  <Application>Microsoft Office PowerPoint</Application>
  <PresentationFormat>Širokoúhlá obrazovka</PresentationFormat>
  <Paragraphs>78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Bookman Old Style</vt:lpstr>
      <vt:lpstr>Calibri</vt:lpstr>
      <vt:lpstr>Century Gothic</vt:lpstr>
      <vt:lpstr>Wingdings</vt:lpstr>
      <vt:lpstr>Dřevo</vt:lpstr>
      <vt:lpstr>Metodologie 2 Lekce 2 </vt:lpstr>
      <vt:lpstr>Charakteristika a fáze kvantitativního výzkumu</vt:lpstr>
      <vt:lpstr>Hypotézy a jejich prvky (závislá a nezávislá proměnná), typy proměnných (nominální, ordinální, kardinální)</vt:lpstr>
      <vt:lpstr>Hypotéza</vt:lpstr>
      <vt:lpstr>Odkud se berou hypotézy?</vt:lpstr>
      <vt:lpstr>Časté chyby</vt:lpstr>
      <vt:lpstr>Časté chyby</vt:lpstr>
      <vt:lpstr>Máme hypotézu/y, a co dál? OPERACIONALIZACE, VALIDITA a RELIABILITA</vt:lpstr>
      <vt:lpstr>Prezentace aplikace PowerPoint</vt:lpstr>
      <vt:lpstr>Prezentace aplikace PowerPoint</vt:lpstr>
      <vt:lpstr>Validita indikátorů</vt:lpstr>
      <vt:lpstr>Validita indikátorů</vt:lpstr>
      <vt:lpstr>Musí být v každém kvantitativním výzkumu hypotézy?</vt:lpstr>
      <vt:lpstr>Doporučená literatura: Analýza sociálněvědních dat (nejen) v SPSS (Kapitola 1) – v ISu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2 Lekce 3</dc:title>
  <dc:creator>Solárová</dc:creator>
  <cp:lastModifiedBy>Lenka Slepičková</cp:lastModifiedBy>
  <cp:revision>7</cp:revision>
  <dcterms:created xsi:type="dcterms:W3CDTF">2018-10-22T18:32:04Z</dcterms:created>
  <dcterms:modified xsi:type="dcterms:W3CDTF">2019-10-29T21:25:50Z</dcterms:modified>
</cp:coreProperties>
</file>