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31"/>
  </p:notesMasterIdLst>
  <p:handoutMasterIdLst>
    <p:handoutMasterId r:id="rId32"/>
  </p:handoutMasterIdLst>
  <p:sldIdLst>
    <p:sldId id="256" r:id="rId2"/>
    <p:sldId id="331" r:id="rId3"/>
    <p:sldId id="332" r:id="rId4"/>
    <p:sldId id="312" r:id="rId5"/>
    <p:sldId id="258" r:id="rId6"/>
    <p:sldId id="333" r:id="rId7"/>
    <p:sldId id="314" r:id="rId8"/>
    <p:sldId id="313" r:id="rId9"/>
    <p:sldId id="270" r:id="rId10"/>
    <p:sldId id="265" r:id="rId11"/>
    <p:sldId id="267" r:id="rId12"/>
    <p:sldId id="311" r:id="rId13"/>
    <p:sldId id="315" r:id="rId14"/>
    <p:sldId id="310" r:id="rId15"/>
    <p:sldId id="320" r:id="rId16"/>
    <p:sldId id="329" r:id="rId17"/>
    <p:sldId id="328" r:id="rId18"/>
    <p:sldId id="330" r:id="rId19"/>
    <p:sldId id="324" r:id="rId20"/>
    <p:sldId id="325" r:id="rId21"/>
    <p:sldId id="319" r:id="rId22"/>
    <p:sldId id="326" r:id="rId23"/>
    <p:sldId id="327" r:id="rId24"/>
    <p:sldId id="301" r:id="rId25"/>
    <p:sldId id="302" r:id="rId26"/>
    <p:sldId id="303" r:id="rId27"/>
    <p:sldId id="281" r:id="rId28"/>
    <p:sldId id="317" r:id="rId29"/>
    <p:sldId id="293" r:id="rId30"/>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025" autoAdjust="0"/>
    <p:restoredTop sz="94660"/>
  </p:normalViewPr>
  <p:slideViewPr>
    <p:cSldViewPr snapToGrid="0">
      <p:cViewPr varScale="1">
        <p:scale>
          <a:sx n="119" d="100"/>
          <a:sy n="119" d="100"/>
        </p:scale>
        <p:origin x="96" y="4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DE5A0FF-DEBE-4B83-A9C8-9C6146893586}" type="datetimeFigureOut">
              <a:rPr lang="en-US" smtClean="0"/>
              <a:t>12/11/2019</a:t>
            </a:fld>
            <a:endParaRPr lang="en-US"/>
          </a:p>
        </p:txBody>
      </p:sp>
      <p:sp>
        <p:nvSpPr>
          <p:cNvPr id="4" name="Zástupný symbol pro zápatí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Zástupný symbol pro číslo snímku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DB71BAE6-E02E-4CAF-96ED-63D70DCF2AE1}" type="slidenum">
              <a:rPr lang="en-US" smtClean="0"/>
              <a:t>‹#›</a:t>
            </a:fld>
            <a:endParaRPr lang="en-US"/>
          </a:p>
        </p:txBody>
      </p:sp>
    </p:spTree>
    <p:extLst>
      <p:ext uri="{BB962C8B-B14F-4D97-AF65-F5344CB8AC3E}">
        <p14:creationId xmlns:p14="http://schemas.microsoft.com/office/powerpoint/2010/main" val="13219625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88B9C7FF-3038-4864-A5A1-D89B22458A8A}" type="datetimeFigureOut">
              <a:rPr lang="en-US" smtClean="0"/>
              <a:t>12/11/2019</a:t>
            </a:fld>
            <a:endParaRPr lang="en-US"/>
          </a:p>
        </p:txBody>
      </p:sp>
      <p:sp>
        <p:nvSpPr>
          <p:cNvPr id="4" name="Zástupný symbol pro obrázek snímku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a:p>
        </p:txBody>
      </p:sp>
      <p:sp>
        <p:nvSpPr>
          <p:cNvPr id="6" name="Zástupný symbol pro zápatí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1DD4FCFB-863E-4303-A5D8-695CDB2DAA54}" type="slidenum">
              <a:rPr lang="en-US" smtClean="0"/>
              <a:t>‹#›</a:t>
            </a:fld>
            <a:endParaRPr lang="en-US"/>
          </a:p>
        </p:txBody>
      </p:sp>
    </p:spTree>
    <p:extLst>
      <p:ext uri="{BB962C8B-B14F-4D97-AF65-F5344CB8AC3E}">
        <p14:creationId xmlns:p14="http://schemas.microsoft.com/office/powerpoint/2010/main" val="20021959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1DD4FCFB-863E-4303-A5D8-695CDB2DAA54}" type="slidenum">
              <a:rPr lang="en-US" smtClean="0"/>
              <a:t>1</a:t>
            </a:fld>
            <a:endParaRPr lang="en-US"/>
          </a:p>
        </p:txBody>
      </p:sp>
    </p:spTree>
    <p:extLst>
      <p:ext uri="{BB962C8B-B14F-4D97-AF65-F5344CB8AC3E}">
        <p14:creationId xmlns:p14="http://schemas.microsoft.com/office/powerpoint/2010/main" val="21881972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3FCD404F-EE3F-4457-BE70-D7461190B5A9}" type="slidenum">
              <a:rPr lang="en-US" smtClean="0"/>
              <a:t>27</a:t>
            </a:fld>
            <a:endParaRPr lang="en-US"/>
          </a:p>
        </p:txBody>
      </p:sp>
    </p:spTree>
    <p:extLst>
      <p:ext uri="{BB962C8B-B14F-4D97-AF65-F5344CB8AC3E}">
        <p14:creationId xmlns:p14="http://schemas.microsoft.com/office/powerpoint/2010/main" val="21266597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a:p>
        </p:txBody>
      </p:sp>
      <p:sp>
        <p:nvSpPr>
          <p:cNvPr id="4" name="Zástupný symbol pro číslo snímku 3"/>
          <p:cNvSpPr>
            <a:spLocks noGrp="1"/>
          </p:cNvSpPr>
          <p:nvPr>
            <p:ph type="sldNum" sz="quarter" idx="10"/>
          </p:nvPr>
        </p:nvSpPr>
        <p:spPr/>
        <p:txBody>
          <a:bodyPr/>
          <a:lstStyle/>
          <a:p>
            <a:fld id="{3FCD404F-EE3F-4457-BE70-D7461190B5A9}" type="slidenum">
              <a:rPr lang="en-US" smtClean="0"/>
              <a:t>29</a:t>
            </a:fld>
            <a:endParaRPr lang="en-US"/>
          </a:p>
        </p:txBody>
      </p:sp>
    </p:spTree>
    <p:extLst>
      <p:ext uri="{BB962C8B-B14F-4D97-AF65-F5344CB8AC3E}">
        <p14:creationId xmlns:p14="http://schemas.microsoft.com/office/powerpoint/2010/main" val="1145837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7" name="Rectangle 6"/>
          <p:cNvSpPr/>
          <p:nvPr/>
        </p:nvSpPr>
        <p:spPr>
          <a:xfrm>
            <a:off x="0" y="761999"/>
            <a:ext cx="9141619" cy="53340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70263" y="761999"/>
            <a:ext cx="2925318" cy="5334001"/>
          </a:xfrm>
          <a:prstGeom prst="rect">
            <a:avLst/>
          </a:prstGeom>
          <a:solidFill>
            <a:srgbClr val="C8C8C8">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69848" y="1298448"/>
            <a:ext cx="7315200" cy="3255264"/>
          </a:xfrm>
        </p:spPr>
        <p:txBody>
          <a:bodyPr anchor="b">
            <a:normAutofit/>
          </a:bodyPr>
          <a:lstStyle>
            <a:lvl1pPr algn="l">
              <a:defRPr sz="5900" spc="-100" baseline="0">
                <a:solidFill>
                  <a:srgbClr val="FFFFFF"/>
                </a:solidFill>
              </a:defRPr>
            </a:lvl1pPr>
          </a:lstStyle>
          <a:p>
            <a:r>
              <a:rPr lang="cs-CZ" smtClean="0"/>
              <a:t>Kliknutím lze upravit styl.</a:t>
            </a:r>
            <a:endParaRPr lang="en-US" dirty="0"/>
          </a:p>
        </p:txBody>
      </p:sp>
      <p:sp>
        <p:nvSpPr>
          <p:cNvPr id="3" name="Subtitle 2"/>
          <p:cNvSpPr>
            <a:spLocks noGrp="1"/>
          </p:cNvSpPr>
          <p:nvPr>
            <p:ph type="subTitle" idx="1"/>
          </p:nvPr>
        </p:nvSpPr>
        <p:spPr>
          <a:xfrm>
            <a:off x="1100015" y="4670246"/>
            <a:ext cx="7315200" cy="914400"/>
          </a:xfrm>
        </p:spPr>
        <p:txBody>
          <a:bodyPr anchor="t">
            <a:normAutofit/>
          </a:bodyPr>
          <a:lstStyle>
            <a:lvl1pPr marL="0" indent="0" algn="l">
              <a:buNone/>
              <a:defRPr sz="2200" cap="none" spc="0" baseline="0">
                <a:solidFill>
                  <a:schemeClr val="accent1">
                    <a:lumMod val="20000"/>
                    <a:lumOff val="80000"/>
                  </a:schemeClr>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cs-CZ" smtClean="0"/>
              <a:t>Kliknutím lze upravit styl předlohy.</a:t>
            </a:r>
            <a:endParaRPr lang="en-US" dirty="0"/>
          </a:p>
        </p:txBody>
      </p:sp>
      <p:sp>
        <p:nvSpPr>
          <p:cNvPr id="4" name="Date Placeholder 3"/>
          <p:cNvSpPr>
            <a:spLocks noGrp="1"/>
          </p:cNvSpPr>
          <p:nvPr>
            <p:ph type="dt" sz="half" idx="10"/>
          </p:nvPr>
        </p:nvSpPr>
        <p:spPr/>
        <p:txBody>
          <a:bodyPr/>
          <a:lstStyle/>
          <a:p>
            <a:fld id="{0091EAF7-3358-4097-BF93-701BA2DFD0E9}" type="datetime1">
              <a:rPr lang="en-US" smtClean="0"/>
              <a:t>12/11/2019</a:t>
            </a:fld>
            <a:endParaRPr lang="en-US" dirty="0"/>
          </a:p>
        </p:txBody>
      </p:sp>
      <p:sp>
        <p:nvSpPr>
          <p:cNvPr id="5" name="Footer Placeholder 4"/>
          <p:cNvSpPr>
            <a:spLocks noGrp="1"/>
          </p:cNvSpPr>
          <p:nvPr>
            <p:ph type="ftr" sz="quarter" idx="11"/>
          </p:nvPr>
        </p:nvSpPr>
        <p:spPr/>
        <p:txBody>
          <a:bodyPr/>
          <a:lstStyle/>
          <a:p>
            <a:r>
              <a:rPr lang="en-US" smtClean="0"/>
              <a:t>Seminář KDN LF MU a FN Brno, 12. 6.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Vertical Text Placeholder 2"/>
          <p:cNvSpPr>
            <a:spLocks noGrp="1"/>
          </p:cNvSpPr>
          <p:nvPr>
            <p:ph type="body" orient="vert" idx="1"/>
          </p:nvPr>
        </p:nvSpPr>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53BCECE1-1E79-4DCE-9B96-AF6494152884}" type="datetime1">
              <a:rPr lang="en-US" smtClean="0"/>
              <a:t>12/11/2019</a:t>
            </a:fld>
            <a:endParaRPr lang="en-US" dirty="0"/>
          </a:p>
        </p:txBody>
      </p:sp>
      <p:sp>
        <p:nvSpPr>
          <p:cNvPr id="8" name="Footer Placeholder 7"/>
          <p:cNvSpPr>
            <a:spLocks noGrp="1"/>
          </p:cNvSpPr>
          <p:nvPr>
            <p:ph type="ftr" sz="quarter" idx="11"/>
          </p:nvPr>
        </p:nvSpPr>
        <p:spPr/>
        <p:txBody>
          <a:bodyPr/>
          <a:lstStyle/>
          <a:p>
            <a:r>
              <a:rPr lang="en-US" smtClean="0"/>
              <a:t>Seminář KDN LF MU a FN Brno, 12. 6. 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81000" y="990600"/>
            <a:ext cx="2819400" cy="4953000"/>
          </a:xfrm>
        </p:spPr>
        <p:txBody>
          <a:bodyPr vert="eaVert"/>
          <a:lstStyle/>
          <a:p>
            <a:r>
              <a:rPr lang="cs-CZ" smtClean="0"/>
              <a:t>Kliknutím lze upravit styl.</a:t>
            </a:r>
            <a:endParaRPr lang="en-US" dirty="0"/>
          </a:p>
        </p:txBody>
      </p:sp>
      <p:sp>
        <p:nvSpPr>
          <p:cNvPr id="3" name="Vertical Text Placeholder 2"/>
          <p:cNvSpPr>
            <a:spLocks noGrp="1"/>
          </p:cNvSpPr>
          <p:nvPr>
            <p:ph type="body" orient="vert" idx="1"/>
          </p:nvPr>
        </p:nvSpPr>
        <p:spPr>
          <a:xfrm>
            <a:off x="3867912" y="868680"/>
            <a:ext cx="7315200" cy="5120640"/>
          </a:xfrm>
        </p:spPr>
        <p:txBody>
          <a:bodyPr vert="eaVert" ancho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7" name="Date Placeholder 6"/>
          <p:cNvSpPr>
            <a:spLocks noGrp="1"/>
          </p:cNvSpPr>
          <p:nvPr>
            <p:ph type="dt" sz="half" idx="10"/>
          </p:nvPr>
        </p:nvSpPr>
        <p:spPr/>
        <p:txBody>
          <a:bodyPr/>
          <a:lstStyle/>
          <a:p>
            <a:fld id="{2F8BD9B2-EE14-4048-814E-52A3B28C20CE}" type="datetime1">
              <a:rPr lang="en-US" smtClean="0"/>
              <a:t>12/11/2019</a:t>
            </a:fld>
            <a:endParaRPr lang="en-US" dirty="0"/>
          </a:p>
        </p:txBody>
      </p:sp>
      <p:sp>
        <p:nvSpPr>
          <p:cNvPr id="8" name="Footer Placeholder 7"/>
          <p:cNvSpPr>
            <a:spLocks noGrp="1"/>
          </p:cNvSpPr>
          <p:nvPr>
            <p:ph type="ftr" sz="quarter" idx="11"/>
          </p:nvPr>
        </p:nvSpPr>
        <p:spPr/>
        <p:txBody>
          <a:bodyPr/>
          <a:lstStyle/>
          <a:p>
            <a:r>
              <a:rPr lang="en-US" smtClean="0"/>
              <a:t>Seminář KDN LF MU a FN Brno, 12. 6. 2019</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10"/>
          </p:nvPr>
        </p:nvSpPr>
        <p:spPr/>
        <p:txBody>
          <a:bodyPr/>
          <a:lstStyle/>
          <a:p>
            <a:fld id="{80A6FE51-0E32-4C04-A607-E9460D71917A}" type="datetime1">
              <a:rPr lang="en-US" smtClean="0"/>
              <a:t>12/11/2019</a:t>
            </a:fld>
            <a:endParaRPr lang="en-US" dirty="0"/>
          </a:p>
        </p:txBody>
      </p:sp>
      <p:sp>
        <p:nvSpPr>
          <p:cNvPr id="5" name="Footer Placeholder 4"/>
          <p:cNvSpPr>
            <a:spLocks noGrp="1"/>
          </p:cNvSpPr>
          <p:nvPr>
            <p:ph type="ftr" sz="quarter" idx="11"/>
          </p:nvPr>
        </p:nvSpPr>
        <p:spPr/>
        <p:txBody>
          <a:bodyPr/>
          <a:lstStyle/>
          <a:p>
            <a:r>
              <a:rPr lang="en-US" smtClean="0"/>
              <a:t>Seminář KDN LF MU a FN Brno, 12. 6.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3867912" y="1298448"/>
            <a:ext cx="7315200" cy="3255264"/>
          </a:xfrm>
        </p:spPr>
        <p:txBody>
          <a:bodyPr anchor="b">
            <a:normAutofit/>
          </a:bodyPr>
          <a:lstStyle>
            <a:lvl1pPr>
              <a:defRPr sz="5900" b="0" spc="-100" baseline="0">
                <a:solidFill>
                  <a:schemeClr val="tx1">
                    <a:lumMod val="65000"/>
                    <a:lumOff val="35000"/>
                  </a:schemeClr>
                </a:solidFill>
              </a:defRPr>
            </a:lvl1pPr>
          </a:lstStyle>
          <a:p>
            <a:r>
              <a:rPr lang="cs-CZ" smtClean="0"/>
              <a:t>Kliknutím lze upravit styl.</a:t>
            </a:r>
            <a:endParaRPr lang="en-US" dirty="0"/>
          </a:p>
        </p:txBody>
      </p:sp>
      <p:sp>
        <p:nvSpPr>
          <p:cNvPr id="3" name="Text Placeholder 2"/>
          <p:cNvSpPr>
            <a:spLocks noGrp="1"/>
          </p:cNvSpPr>
          <p:nvPr>
            <p:ph type="body" idx="1"/>
          </p:nvPr>
        </p:nvSpPr>
        <p:spPr>
          <a:xfrm>
            <a:off x="3886200" y="4672584"/>
            <a:ext cx="7315200" cy="914400"/>
          </a:xfrm>
        </p:spPr>
        <p:txBody>
          <a:bodyPr anchor="t">
            <a:normAutofit/>
          </a:bodyPr>
          <a:lstStyle>
            <a:lvl1pPr marL="0" indent="0">
              <a:buNone/>
              <a:defRPr sz="2200" cap="none" spc="0"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Date Placeholder 3"/>
          <p:cNvSpPr>
            <a:spLocks noGrp="1"/>
          </p:cNvSpPr>
          <p:nvPr>
            <p:ph type="dt" sz="half" idx="10"/>
          </p:nvPr>
        </p:nvSpPr>
        <p:spPr/>
        <p:txBody>
          <a:bodyPr/>
          <a:lstStyle/>
          <a:p>
            <a:fld id="{F0983CA7-4C86-4EF4-A427-3DC37B263707}" type="datetime1">
              <a:rPr lang="en-US" smtClean="0"/>
              <a:t>12/11/2019</a:t>
            </a:fld>
            <a:endParaRPr lang="en-US" dirty="0"/>
          </a:p>
        </p:txBody>
      </p:sp>
      <p:sp>
        <p:nvSpPr>
          <p:cNvPr id="5" name="Footer Placeholder 4"/>
          <p:cNvSpPr>
            <a:spLocks noGrp="1"/>
          </p:cNvSpPr>
          <p:nvPr>
            <p:ph type="ftr" sz="quarter" idx="11"/>
          </p:nvPr>
        </p:nvSpPr>
        <p:spPr/>
        <p:txBody>
          <a:bodyPr/>
          <a:lstStyle/>
          <a:p>
            <a:r>
              <a:rPr lang="en-US" smtClean="0"/>
              <a:t>Seminář KDN LF MU a FN Brno, 12. 6. 2019</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smtClean="0"/>
              <a:t>Kliknutím lze upravit styl.</a:t>
            </a:r>
            <a:endParaRPr lang="en-US" dirty="0"/>
          </a:p>
        </p:txBody>
      </p:sp>
      <p:sp>
        <p:nvSpPr>
          <p:cNvPr id="3" name="Content Placeholder 2"/>
          <p:cNvSpPr>
            <a:spLocks noGrp="1"/>
          </p:cNvSpPr>
          <p:nvPr>
            <p:ph sz="half" idx="1"/>
          </p:nvPr>
        </p:nvSpPr>
        <p:spPr>
          <a:xfrm>
            <a:off x="3867912"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Content Placeholder 3"/>
          <p:cNvSpPr>
            <a:spLocks noGrp="1"/>
          </p:cNvSpPr>
          <p:nvPr>
            <p:ph sz="half" idx="2"/>
          </p:nvPr>
        </p:nvSpPr>
        <p:spPr>
          <a:xfrm>
            <a:off x="7818120" y="868680"/>
            <a:ext cx="347472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8" name="Date Placeholder 7"/>
          <p:cNvSpPr>
            <a:spLocks noGrp="1"/>
          </p:cNvSpPr>
          <p:nvPr>
            <p:ph type="dt" sz="half" idx="10"/>
          </p:nvPr>
        </p:nvSpPr>
        <p:spPr/>
        <p:txBody>
          <a:bodyPr/>
          <a:lstStyle/>
          <a:p>
            <a:fld id="{FC8667CD-AD8B-40A0-BB2A-9D4BEB4B6FDC}" type="datetime1">
              <a:rPr lang="en-US" smtClean="0"/>
              <a:t>12/11/2019</a:t>
            </a:fld>
            <a:endParaRPr lang="en-US" dirty="0"/>
          </a:p>
        </p:txBody>
      </p:sp>
      <p:sp>
        <p:nvSpPr>
          <p:cNvPr id="9" name="Footer Placeholder 8"/>
          <p:cNvSpPr>
            <a:spLocks noGrp="1"/>
          </p:cNvSpPr>
          <p:nvPr>
            <p:ph type="ftr" sz="quarter" idx="11"/>
          </p:nvPr>
        </p:nvSpPr>
        <p:spPr/>
        <p:txBody>
          <a:bodyPr/>
          <a:lstStyle/>
          <a:p>
            <a:r>
              <a:rPr lang="en-US" smtClean="0"/>
              <a:t>Seminář KDN LF MU a FN Brno, 12. 6. 2019</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cs-CZ" smtClean="0"/>
              <a:t>Kliknutím lze upravit styl.</a:t>
            </a:r>
            <a:endParaRPr lang="en-US" dirty="0"/>
          </a:p>
        </p:txBody>
      </p:sp>
      <p:sp>
        <p:nvSpPr>
          <p:cNvPr id="3" name="Text Placeholder 2"/>
          <p:cNvSpPr>
            <a:spLocks noGrp="1"/>
          </p:cNvSpPr>
          <p:nvPr>
            <p:ph type="body" idx="1"/>
          </p:nvPr>
        </p:nvSpPr>
        <p:spPr>
          <a:xfrm>
            <a:off x="3867912" y="1023586"/>
            <a:ext cx="3474720" cy="807720"/>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Content Placeholder 3"/>
          <p:cNvSpPr>
            <a:spLocks noGrp="1"/>
          </p:cNvSpPr>
          <p:nvPr>
            <p:ph sz="half" idx="2"/>
          </p:nvPr>
        </p:nvSpPr>
        <p:spPr>
          <a:xfrm>
            <a:off x="3867912"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5" name="Text Placeholder 4"/>
          <p:cNvSpPr>
            <a:spLocks noGrp="1"/>
          </p:cNvSpPr>
          <p:nvPr>
            <p:ph type="body" sz="quarter" idx="3"/>
          </p:nvPr>
        </p:nvSpPr>
        <p:spPr>
          <a:xfrm>
            <a:off x="7818463" y="1023586"/>
            <a:ext cx="3474720" cy="813171"/>
          </a:xfrm>
        </p:spPr>
        <p:txBody>
          <a:bodyPr anchor="b">
            <a:normAutofit/>
          </a:bodyPr>
          <a:lstStyle>
            <a:lvl1pPr marL="0" indent="0">
              <a:spcBef>
                <a:spcPts val="0"/>
              </a:spcBef>
              <a:buNone/>
              <a:defRPr sz="2000" b="1">
                <a:solidFill>
                  <a:schemeClr val="tx1">
                    <a:lumMod val="65000"/>
                    <a:lumOff val="3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Content Placeholder 5"/>
          <p:cNvSpPr>
            <a:spLocks noGrp="1"/>
          </p:cNvSpPr>
          <p:nvPr>
            <p:ph sz="quarter" idx="4"/>
          </p:nvPr>
        </p:nvSpPr>
        <p:spPr>
          <a:xfrm>
            <a:off x="7818463" y="1930936"/>
            <a:ext cx="3474720" cy="402336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2" name="Date Placeholder 1"/>
          <p:cNvSpPr>
            <a:spLocks noGrp="1"/>
          </p:cNvSpPr>
          <p:nvPr>
            <p:ph type="dt" sz="half" idx="10"/>
          </p:nvPr>
        </p:nvSpPr>
        <p:spPr/>
        <p:txBody>
          <a:bodyPr/>
          <a:lstStyle/>
          <a:p>
            <a:fld id="{D18979FB-C639-4788-BF6D-31C13639E966}" type="datetime1">
              <a:rPr lang="en-US" smtClean="0"/>
              <a:t>12/11/2019</a:t>
            </a:fld>
            <a:endParaRPr lang="en-US" dirty="0"/>
          </a:p>
        </p:txBody>
      </p:sp>
      <p:sp>
        <p:nvSpPr>
          <p:cNvPr id="11" name="Footer Placeholder 10"/>
          <p:cNvSpPr>
            <a:spLocks noGrp="1"/>
          </p:cNvSpPr>
          <p:nvPr>
            <p:ph type="ftr" sz="quarter" idx="11"/>
          </p:nvPr>
        </p:nvSpPr>
        <p:spPr/>
        <p:txBody>
          <a:bodyPr/>
          <a:lstStyle/>
          <a:p>
            <a:r>
              <a:rPr lang="en-US" smtClean="0"/>
              <a:t>Seminář KDN LF MU a FN Brno, 12. 6. 2019</a:t>
            </a:r>
            <a:endParaRPr lang="en-US" dirty="0"/>
          </a:p>
        </p:txBody>
      </p:sp>
      <p:sp>
        <p:nvSpPr>
          <p:cNvPr id="12" name="Slide Number Placeholder 11"/>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cs-CZ" smtClean="0"/>
              <a:t>Kliknutím lze upravit styl.</a:t>
            </a:r>
            <a:endParaRPr lang="en-US" dirty="0"/>
          </a:p>
        </p:txBody>
      </p:sp>
      <p:sp>
        <p:nvSpPr>
          <p:cNvPr id="2" name="Date Placeholder 1"/>
          <p:cNvSpPr>
            <a:spLocks noGrp="1"/>
          </p:cNvSpPr>
          <p:nvPr>
            <p:ph type="dt" sz="half" idx="10"/>
          </p:nvPr>
        </p:nvSpPr>
        <p:spPr/>
        <p:txBody>
          <a:bodyPr/>
          <a:lstStyle/>
          <a:p>
            <a:fld id="{ED3AFDBB-66CC-4F91-B633-8BA86F36525E}" type="datetime1">
              <a:rPr lang="en-US" smtClean="0"/>
              <a:t>12/11/2019</a:t>
            </a:fld>
            <a:endParaRPr lang="en-US" dirty="0"/>
          </a:p>
        </p:txBody>
      </p:sp>
      <p:sp>
        <p:nvSpPr>
          <p:cNvPr id="7" name="Footer Placeholder 6"/>
          <p:cNvSpPr>
            <a:spLocks noGrp="1"/>
          </p:cNvSpPr>
          <p:nvPr>
            <p:ph type="ftr" sz="quarter" idx="11"/>
          </p:nvPr>
        </p:nvSpPr>
        <p:spPr/>
        <p:txBody>
          <a:bodyPr/>
          <a:lstStyle/>
          <a:p>
            <a:r>
              <a:rPr lang="en-US" smtClean="0"/>
              <a:t>Seminář KDN LF MU a FN Brno, 12. 6. 2019</a:t>
            </a:r>
            <a:endParaRPr lang="en-US" dirty="0"/>
          </a:p>
        </p:txBody>
      </p:sp>
      <p:sp>
        <p:nvSpPr>
          <p:cNvPr id="8" name="Slide Number Placeholder 7"/>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Prázdný">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E98291-913D-4D81-8BDF-BC96B4320E85}" type="datetime1">
              <a:rPr lang="en-US" smtClean="0"/>
              <a:t>12/11/2019</a:t>
            </a:fld>
            <a:endParaRPr lang="en-US" dirty="0"/>
          </a:p>
        </p:txBody>
      </p:sp>
      <p:sp>
        <p:nvSpPr>
          <p:cNvPr id="6" name="Footer Placeholder 5"/>
          <p:cNvSpPr>
            <a:spLocks noGrp="1"/>
          </p:cNvSpPr>
          <p:nvPr>
            <p:ph type="ftr" sz="quarter" idx="11"/>
          </p:nvPr>
        </p:nvSpPr>
        <p:spPr/>
        <p:txBody>
          <a:bodyPr/>
          <a:lstStyle/>
          <a:p>
            <a:r>
              <a:rPr lang="en-US" smtClean="0"/>
              <a:t>Seminář KDN LF MU a FN Brno, 12. 6. 2019</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baseline="0"/>
            </a:lvl1pPr>
          </a:lstStyle>
          <a:p>
            <a:r>
              <a:rPr lang="cs-CZ" smtClean="0"/>
              <a:t>Kliknutím lze upravit styl.</a:t>
            </a:r>
            <a:endParaRPr lang="en-US" dirty="0"/>
          </a:p>
        </p:txBody>
      </p:sp>
      <p:sp>
        <p:nvSpPr>
          <p:cNvPr id="3" name="Content Placeholder 2"/>
          <p:cNvSpPr>
            <a:spLocks noGrp="1"/>
          </p:cNvSpPr>
          <p:nvPr>
            <p:ph idx="1"/>
          </p:nvPr>
        </p:nvSpPr>
        <p:spPr>
          <a:xfrm>
            <a:off x="3867912" y="868680"/>
            <a:ext cx="7315200" cy="5120640"/>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Text Placeholder 3"/>
          <p:cNvSpPr>
            <a:spLocks noGrp="1"/>
          </p:cNvSpPr>
          <p:nvPr>
            <p:ph type="body" sz="half" idx="2"/>
          </p:nvPr>
        </p:nvSpPr>
        <p:spPr>
          <a:xfrm>
            <a:off x="256032" y="3494176"/>
            <a:ext cx="2834640" cy="2321990"/>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86674E47-5B7A-46DA-AAEB-BE4AFEF22860}" type="datetime1">
              <a:rPr lang="en-US" smtClean="0"/>
              <a:t>12/11/2019</a:t>
            </a:fld>
            <a:endParaRPr lang="en-US" dirty="0"/>
          </a:p>
        </p:txBody>
      </p:sp>
      <p:sp>
        <p:nvSpPr>
          <p:cNvPr id="9" name="Footer Placeholder 8"/>
          <p:cNvSpPr>
            <a:spLocks noGrp="1"/>
          </p:cNvSpPr>
          <p:nvPr>
            <p:ph type="ftr" sz="quarter" idx="11"/>
          </p:nvPr>
        </p:nvSpPr>
        <p:spPr/>
        <p:txBody>
          <a:bodyPr/>
          <a:lstStyle/>
          <a:p>
            <a:r>
              <a:rPr lang="en-US" smtClean="0"/>
              <a:t>Seminář KDN LF MU a FN Brno, 12. 6. 2019</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256032" y="1143000"/>
            <a:ext cx="2834640" cy="2377440"/>
          </a:xfrm>
        </p:spPr>
        <p:txBody>
          <a:bodyPr anchor="b">
            <a:normAutofit/>
          </a:bodyPr>
          <a:lstStyle>
            <a:lvl1pPr>
              <a:defRPr sz="3200" b="0"/>
            </a:lvl1pPr>
          </a:lstStyle>
          <a:p>
            <a:r>
              <a:rPr lang="cs-CZ" smtClean="0"/>
              <a:t>Kliknutím lze upravit styl.</a:t>
            </a:r>
            <a:endParaRPr lang="en-US" dirty="0"/>
          </a:p>
        </p:txBody>
      </p:sp>
      <p:sp>
        <p:nvSpPr>
          <p:cNvPr id="3" name="Picture Placeholder 2"/>
          <p:cNvSpPr>
            <a:spLocks noGrp="1" noChangeAspect="1"/>
          </p:cNvSpPr>
          <p:nvPr>
            <p:ph type="pic" idx="1"/>
          </p:nvPr>
        </p:nvSpPr>
        <p:spPr>
          <a:xfrm>
            <a:off x="3570644" y="767419"/>
            <a:ext cx="8115230" cy="5330952"/>
          </a:xfrm>
          <a:solidFill>
            <a:schemeClr val="bg1">
              <a:lumMod val="75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smtClean="0"/>
              <a:t>Kliknutím na ikonu přidáte obrázek.</a:t>
            </a:r>
            <a:endParaRPr lang="en-US" dirty="0"/>
          </a:p>
        </p:txBody>
      </p:sp>
      <p:sp>
        <p:nvSpPr>
          <p:cNvPr id="4" name="Text Placeholder 3"/>
          <p:cNvSpPr>
            <a:spLocks noGrp="1"/>
          </p:cNvSpPr>
          <p:nvPr>
            <p:ph type="body" sz="half" idx="2"/>
          </p:nvPr>
        </p:nvSpPr>
        <p:spPr>
          <a:xfrm>
            <a:off x="256032" y="3493008"/>
            <a:ext cx="2834640" cy="2322576"/>
          </a:xfrm>
        </p:spPr>
        <p:txBody>
          <a:bodyPr anchor="t">
            <a:normAutofit/>
          </a:bodyPr>
          <a:lstStyle>
            <a:lvl1pPr marL="0" indent="0">
              <a:lnSpc>
                <a:spcPct val="100000"/>
              </a:lnSpc>
              <a:buNone/>
              <a:defRPr sz="14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8" name="Date Placeholder 7"/>
          <p:cNvSpPr>
            <a:spLocks noGrp="1"/>
          </p:cNvSpPr>
          <p:nvPr>
            <p:ph type="dt" sz="half" idx="10"/>
          </p:nvPr>
        </p:nvSpPr>
        <p:spPr/>
        <p:txBody>
          <a:bodyPr/>
          <a:lstStyle/>
          <a:p>
            <a:fld id="{81625EB6-1B5E-41CB-9FED-A3678C972EAE}" type="datetime1">
              <a:rPr lang="en-US" smtClean="0"/>
              <a:t>12/11/2019</a:t>
            </a:fld>
            <a:endParaRPr lang="en-US" dirty="0"/>
          </a:p>
        </p:txBody>
      </p:sp>
      <p:sp>
        <p:nvSpPr>
          <p:cNvPr id="9" name="Footer Placeholder 8"/>
          <p:cNvSpPr>
            <a:spLocks noGrp="1"/>
          </p:cNvSpPr>
          <p:nvPr>
            <p:ph type="ftr" sz="quarter" idx="11"/>
          </p:nvPr>
        </p:nvSpPr>
        <p:spPr>
          <a:xfrm>
            <a:off x="3499101" y="6356350"/>
            <a:ext cx="5911517" cy="365125"/>
          </a:xfrm>
        </p:spPr>
        <p:txBody>
          <a:bodyPr/>
          <a:lstStyle/>
          <a:p>
            <a:r>
              <a:rPr lang="en-US" smtClean="0"/>
              <a:t>Seminář KDN LF MU a FN Brno, 12. 6. 2019</a:t>
            </a:r>
            <a:endParaRPr lang="en-US" dirty="0"/>
          </a:p>
        </p:txBody>
      </p:sp>
      <p:sp>
        <p:nvSpPr>
          <p:cNvPr id="10" name="Slide Number Placeholder 9"/>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758952"/>
            <a:ext cx="3443590" cy="533095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52919" y="1123837"/>
            <a:ext cx="2947482" cy="4601183"/>
          </a:xfrm>
          <a:prstGeom prst="rect">
            <a:avLst/>
          </a:prstGeom>
        </p:spPr>
        <p:txBody>
          <a:bodyPr vert="horz" lIns="91440" tIns="45720" rIns="91440" bIns="45720" rtlCol="0" anchor="ctr">
            <a:normAutofit/>
          </a:bodyPr>
          <a:lstStyle/>
          <a:p>
            <a:r>
              <a:rPr lang="cs-CZ" smtClean="0"/>
              <a:t>Kliknutím lze upravit styl.</a:t>
            </a:r>
            <a:endParaRPr lang="en-US" dirty="0"/>
          </a:p>
        </p:txBody>
      </p:sp>
      <p:sp>
        <p:nvSpPr>
          <p:cNvPr id="38" name="Rectangle 37"/>
          <p:cNvSpPr/>
          <p:nvPr/>
        </p:nvSpPr>
        <p:spPr>
          <a:xfrm>
            <a:off x="11815864" y="758952"/>
            <a:ext cx="384048" cy="5330952"/>
          </a:xfrm>
          <a:prstGeom prst="rect">
            <a:avLst/>
          </a:prstGeom>
          <a:solidFill>
            <a:srgbClr val="C8C8C8">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Text Placeholder 2"/>
          <p:cNvSpPr>
            <a:spLocks noGrp="1"/>
          </p:cNvSpPr>
          <p:nvPr>
            <p:ph type="body" idx="1"/>
          </p:nvPr>
        </p:nvSpPr>
        <p:spPr>
          <a:xfrm>
            <a:off x="3869268" y="864108"/>
            <a:ext cx="7315200" cy="5120640"/>
          </a:xfrm>
          <a:prstGeom prst="rect">
            <a:avLst/>
          </a:prstGeom>
        </p:spPr>
        <p:txBody>
          <a:bodyPr vert="horz" lIns="91440" tIns="45720" rIns="91440" bIns="45720" rtlCol="0" anchor="ctr">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en-US" dirty="0"/>
          </a:p>
        </p:txBody>
      </p:sp>
      <p:sp>
        <p:nvSpPr>
          <p:cNvPr id="4" name="Date Placeholder 3"/>
          <p:cNvSpPr>
            <a:spLocks noGrp="1"/>
          </p:cNvSpPr>
          <p:nvPr>
            <p:ph type="dt" sz="half" idx="2"/>
          </p:nvPr>
        </p:nvSpPr>
        <p:spPr>
          <a:xfrm>
            <a:off x="262465" y="6356350"/>
            <a:ext cx="2743200"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fld id="{468985AA-5CFC-40FA-A28E-824054B90CFF}" type="datetime1">
              <a:rPr lang="en-US" smtClean="0"/>
              <a:t>12/11/2019</a:t>
            </a:fld>
            <a:endParaRPr lang="en-US" dirty="0"/>
          </a:p>
        </p:txBody>
      </p:sp>
      <p:sp>
        <p:nvSpPr>
          <p:cNvPr id="5" name="Footer Placeholder 4"/>
          <p:cNvSpPr>
            <a:spLocks noGrp="1"/>
          </p:cNvSpPr>
          <p:nvPr>
            <p:ph type="ftr" sz="quarter" idx="3"/>
          </p:nvPr>
        </p:nvSpPr>
        <p:spPr>
          <a:xfrm>
            <a:off x="3869268" y="6356350"/>
            <a:ext cx="5911517" cy="365125"/>
          </a:xfrm>
          <a:prstGeom prst="rect">
            <a:avLst/>
          </a:prstGeom>
        </p:spPr>
        <p:txBody>
          <a:bodyPr vert="horz" lIns="91440" tIns="45720" rIns="91440" bIns="45720" rtlCol="0" anchor="ctr"/>
          <a:lstStyle>
            <a:lvl1pPr algn="l">
              <a:defRPr sz="1100">
                <a:solidFill>
                  <a:schemeClr val="tx1">
                    <a:lumMod val="50000"/>
                    <a:lumOff val="50000"/>
                  </a:schemeClr>
                </a:solidFill>
              </a:defRPr>
            </a:lvl1pPr>
          </a:lstStyle>
          <a:p>
            <a:r>
              <a:rPr lang="en-US" smtClean="0"/>
              <a:t>Seminář KDN LF MU a FN Brno, 12. 6. 2019</a:t>
            </a:r>
            <a:endParaRPr lang="en-US" dirty="0"/>
          </a:p>
        </p:txBody>
      </p:sp>
      <p:sp>
        <p:nvSpPr>
          <p:cNvPr id="6" name="Slide Number Placeholder 5"/>
          <p:cNvSpPr>
            <a:spLocks noGrp="1"/>
          </p:cNvSpPr>
          <p:nvPr>
            <p:ph type="sldNum" sz="quarter" idx="4"/>
          </p:nvPr>
        </p:nvSpPr>
        <p:spPr>
          <a:xfrm>
            <a:off x="10634135" y="6356350"/>
            <a:ext cx="1530927" cy="365125"/>
          </a:xfrm>
          <a:prstGeom prst="rect">
            <a:avLst/>
          </a:prstGeom>
        </p:spPr>
        <p:txBody>
          <a:bodyPr vert="horz" lIns="91440" tIns="45720" rIns="91440" bIns="45720" rtlCol="0" anchor="ctr"/>
          <a:lstStyle>
            <a:lvl1pPr algn="r">
              <a:defRPr sz="1200" b="1">
                <a:solidFill>
                  <a:schemeClr val="accent1"/>
                </a:solidFill>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dt="0"/>
  <p:txStyles>
    <p:titleStyle>
      <a:lvl1pPr algn="l" defTabSz="914400" rtl="0" eaLnBrk="1" latinLnBrk="0" hangingPunct="1">
        <a:lnSpc>
          <a:spcPct val="90000"/>
        </a:lnSpc>
        <a:spcBef>
          <a:spcPct val="0"/>
        </a:spcBef>
        <a:buNone/>
        <a:defRPr sz="3600" kern="1200" spc="-60" baseline="0">
          <a:solidFill>
            <a:srgbClr val="FFFFFF"/>
          </a:solid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buClr>
        <a:buFont typeface="Wingdings 2" pitchFamily="18" charset="2"/>
        <a:buChar char=""/>
        <a:defRPr sz="20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8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6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400" kern="120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a:normAutofit/>
          </a:bodyPr>
          <a:lstStyle/>
          <a:p>
            <a:r>
              <a:rPr lang="en-US"/>
              <a:t>Představení projektu DIPEx </a:t>
            </a:r>
            <a:r>
              <a:rPr lang="en-US" smtClean="0"/>
              <a:t>International </a:t>
            </a:r>
            <a:r>
              <a:rPr lang="cs-CZ" smtClean="0"/>
              <a:t/>
            </a:r>
            <a:br>
              <a:rPr lang="cs-CZ" smtClean="0"/>
            </a:br>
            <a:r>
              <a:rPr lang="en-US" sz="2700" smtClean="0"/>
              <a:t>Modul </a:t>
            </a:r>
            <a:r>
              <a:rPr lang="en-US" sz="2700"/>
              <a:t>"Zkušenosti rodičů dětí a dospělých s autismem"</a:t>
            </a:r>
          </a:p>
        </p:txBody>
      </p:sp>
      <p:sp>
        <p:nvSpPr>
          <p:cNvPr id="3" name="Podnadpis 2"/>
          <p:cNvSpPr>
            <a:spLocks noGrp="1"/>
          </p:cNvSpPr>
          <p:nvPr>
            <p:ph type="subTitle" idx="1"/>
          </p:nvPr>
        </p:nvSpPr>
        <p:spPr/>
        <p:txBody>
          <a:bodyPr/>
          <a:lstStyle/>
          <a:p>
            <a:endParaRPr lang="cs-CZ" smtClean="0"/>
          </a:p>
          <a:p>
            <a:r>
              <a:rPr lang="cs-CZ" smtClean="0"/>
              <a:t>Lenka </a:t>
            </a:r>
            <a:r>
              <a:rPr lang="cs-CZ" smtClean="0"/>
              <a:t>Slepičková</a:t>
            </a:r>
            <a:endParaRPr lang="cs-CZ" smtClean="0"/>
          </a:p>
          <a:p>
            <a:endParaRPr lang="en-US"/>
          </a:p>
        </p:txBody>
      </p:sp>
      <p:pic>
        <p:nvPicPr>
          <p:cNvPr id="4" name="Picture 2" descr="https://thesocietypages.org/sociologylens/files/2015/04/interview.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13518" y="2070890"/>
            <a:ext cx="2574207" cy="1710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76910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Propagace a hledání účastníků výzkumu</a:t>
            </a:r>
            <a:endParaRPr lang="en-US"/>
          </a:p>
        </p:txBody>
      </p:sp>
      <p:pic>
        <p:nvPicPr>
          <p:cNvPr id="4" name="Zástupný symbol pro obsah 3"/>
          <p:cNvPicPr>
            <a:picLocks noGrp="1" noChangeAspect="1"/>
          </p:cNvPicPr>
          <p:nvPr>
            <p:ph idx="1"/>
          </p:nvPr>
        </p:nvPicPr>
        <p:blipFill rotWithShape="1">
          <a:blip r:embed="rId2"/>
          <a:srcRect l="30667" t="8789" r="32601" b="8229"/>
          <a:stretch/>
        </p:blipFill>
        <p:spPr>
          <a:xfrm>
            <a:off x="3585410" y="802995"/>
            <a:ext cx="3714660" cy="5244879"/>
          </a:xfrm>
          <a:prstGeom prst="rect">
            <a:avLst/>
          </a:prstGeom>
        </p:spPr>
      </p:pic>
      <p:pic>
        <p:nvPicPr>
          <p:cNvPr id="5" name="Obrázek 4"/>
          <p:cNvPicPr>
            <a:picLocks noChangeAspect="1"/>
          </p:cNvPicPr>
          <p:nvPr/>
        </p:nvPicPr>
        <p:blipFill rotWithShape="1">
          <a:blip r:embed="rId3"/>
          <a:srcRect l="30848" t="12632" r="32383" b="3743"/>
          <a:stretch/>
        </p:blipFill>
        <p:spPr>
          <a:xfrm>
            <a:off x="7467600" y="802995"/>
            <a:ext cx="3689755" cy="5244879"/>
          </a:xfrm>
          <a:prstGeom prst="rect">
            <a:avLst/>
          </a:prstGeom>
        </p:spPr>
      </p:pic>
    </p:spTree>
    <p:extLst>
      <p:ext uri="{BB962C8B-B14F-4D97-AF65-F5344CB8AC3E}">
        <p14:creationId xmlns:p14="http://schemas.microsoft.com/office/powerpoint/2010/main" val="218119207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Propagace a hledání účastníků výzkumu</a:t>
            </a:r>
            <a:endParaRPr lang="en-US"/>
          </a:p>
        </p:txBody>
      </p:sp>
      <p:pic>
        <p:nvPicPr>
          <p:cNvPr id="4" name="Obrázek 3"/>
          <p:cNvPicPr>
            <a:picLocks noChangeAspect="1"/>
          </p:cNvPicPr>
          <p:nvPr/>
        </p:nvPicPr>
        <p:blipFill rotWithShape="1">
          <a:blip r:embed="rId2"/>
          <a:srcRect l="30639" t="12749" r="32311" b="3626"/>
          <a:stretch/>
        </p:blipFill>
        <p:spPr>
          <a:xfrm>
            <a:off x="3477127" y="490982"/>
            <a:ext cx="4319336" cy="6093161"/>
          </a:xfrm>
          <a:prstGeom prst="rect">
            <a:avLst/>
          </a:prstGeom>
        </p:spPr>
      </p:pic>
      <p:pic>
        <p:nvPicPr>
          <p:cNvPr id="6" name="Obrázek 5"/>
          <p:cNvPicPr>
            <a:picLocks noChangeAspect="1"/>
          </p:cNvPicPr>
          <p:nvPr/>
        </p:nvPicPr>
        <p:blipFill rotWithShape="1">
          <a:blip r:embed="rId3"/>
          <a:srcRect l="32237" t="12281" r="33040" b="7953"/>
          <a:stretch/>
        </p:blipFill>
        <p:spPr>
          <a:xfrm>
            <a:off x="7892715" y="613594"/>
            <a:ext cx="4203032" cy="6034670"/>
          </a:xfrm>
          <a:prstGeom prst="rect">
            <a:avLst/>
          </a:prstGeom>
        </p:spPr>
      </p:pic>
    </p:spTree>
    <p:extLst>
      <p:ext uri="{BB962C8B-B14F-4D97-AF65-F5344CB8AC3E}">
        <p14:creationId xmlns:p14="http://schemas.microsoft.com/office/powerpoint/2010/main" val="17298403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Poradní panel</a:t>
            </a:r>
            <a:endParaRPr lang="en-US"/>
          </a:p>
        </p:txBody>
      </p:sp>
      <p:sp>
        <p:nvSpPr>
          <p:cNvPr id="3" name="Zástupný symbol pro obsah 2"/>
          <p:cNvSpPr>
            <a:spLocks noGrp="1"/>
          </p:cNvSpPr>
          <p:nvPr>
            <p:ph idx="1"/>
          </p:nvPr>
        </p:nvSpPr>
        <p:spPr>
          <a:xfrm>
            <a:off x="3756972" y="1403684"/>
            <a:ext cx="6758627" cy="3891254"/>
          </a:xfrm>
        </p:spPr>
        <p:txBody>
          <a:bodyPr>
            <a:normAutofit fontScale="55000" lnSpcReduction="20000"/>
          </a:bodyPr>
          <a:lstStyle/>
          <a:p>
            <a:pPr marL="0" indent="0">
              <a:buNone/>
            </a:pPr>
            <a:r>
              <a:rPr lang="en-US" smtClean="0"/>
              <a:t>Členky </a:t>
            </a:r>
            <a:r>
              <a:rPr lang="en-US"/>
              <a:t>poradního panelu:</a:t>
            </a:r>
          </a:p>
          <a:p>
            <a:pPr marL="0" indent="0">
              <a:buNone/>
            </a:pPr>
            <a:endParaRPr lang="cs-CZ" smtClean="0"/>
          </a:p>
          <a:p>
            <a:pPr marL="0" indent="0">
              <a:buNone/>
            </a:pPr>
            <a:r>
              <a:rPr lang="en-US" smtClean="0"/>
              <a:t>Doc</a:t>
            </a:r>
            <a:r>
              <a:rPr lang="en-US"/>
              <a:t>. MUDr. Hana Ošlejšková, Ph.D., neuroložka, </a:t>
            </a:r>
            <a:r>
              <a:rPr lang="cs-CZ" smtClean="0"/>
              <a:t>přednosta</a:t>
            </a:r>
            <a:r>
              <a:rPr lang="en-US" smtClean="0"/>
              <a:t> </a:t>
            </a:r>
            <a:r>
              <a:rPr lang="en-US"/>
              <a:t>Kliniky dětské neurologie FN Brno</a:t>
            </a:r>
          </a:p>
          <a:p>
            <a:pPr marL="0" indent="0">
              <a:buNone/>
            </a:pPr>
            <a:r>
              <a:rPr lang="en-US"/>
              <a:t>(Oslejskova.Hana@fnbrno.cz)</a:t>
            </a:r>
          </a:p>
          <a:p>
            <a:pPr marL="0" indent="0">
              <a:buNone/>
            </a:pPr>
            <a:r>
              <a:rPr lang="en-US" smtClean="0"/>
              <a:t>Mgr</a:t>
            </a:r>
            <a:r>
              <a:rPr lang="en-US"/>
              <a:t>. Diana Pavljuk, dětská klinická psycholožka, Centrum psychologie, s.r.o.</a:t>
            </a:r>
          </a:p>
          <a:p>
            <a:pPr marL="0" indent="0">
              <a:buNone/>
            </a:pPr>
            <a:r>
              <a:rPr lang="en-US"/>
              <a:t>(pavljuk@gmail.com)</a:t>
            </a:r>
          </a:p>
          <a:p>
            <a:pPr marL="0" indent="0">
              <a:buNone/>
            </a:pPr>
            <a:r>
              <a:rPr lang="en-US" smtClean="0"/>
              <a:t>Mgr</a:t>
            </a:r>
            <a:r>
              <a:rPr lang="en-US"/>
              <a:t>. Alena Kohoutová Šedivá, Ph.D., zástupkyně rodičů, Rodinné centrum OLIVY, z.s.</a:t>
            </a:r>
          </a:p>
          <a:p>
            <a:pPr marL="0" indent="0">
              <a:buNone/>
            </a:pPr>
            <a:r>
              <a:rPr lang="en-US"/>
              <a:t>Olomouc (alena.kohoutova.sediva@gmail.com)</a:t>
            </a:r>
          </a:p>
          <a:p>
            <a:pPr marL="0" indent="0">
              <a:buNone/>
            </a:pPr>
            <a:r>
              <a:rPr lang="en-US" smtClean="0"/>
              <a:t>Mgr</a:t>
            </a:r>
            <a:r>
              <a:rPr lang="en-US"/>
              <a:t>. Radka Hájková, poradkyně rané péče, ABA terapeutka, Jdeme autistům naproti, z.s.</a:t>
            </a:r>
          </a:p>
          <a:p>
            <a:pPr marL="0" indent="0">
              <a:buNone/>
            </a:pPr>
            <a:r>
              <a:rPr lang="en-US"/>
              <a:t>Olomouc (radka-hajkova@email.cz)</a:t>
            </a:r>
          </a:p>
          <a:p>
            <a:pPr marL="0" indent="0">
              <a:buNone/>
            </a:pPr>
            <a:r>
              <a:rPr lang="en-US" smtClean="0"/>
              <a:t>Marie </a:t>
            </a:r>
            <a:r>
              <a:rPr lang="en-US"/>
              <a:t>Gerdová, zástupkyně rodičů, ADAM – autistické děti a my, z.s., Havířov</a:t>
            </a:r>
          </a:p>
          <a:p>
            <a:pPr marL="0" indent="0">
              <a:buNone/>
            </a:pPr>
            <a:r>
              <a:rPr lang="en-US"/>
              <a:t>(gerdova@adam-pas.cz)</a:t>
            </a:r>
          </a:p>
          <a:p>
            <a:pPr marL="0" indent="0">
              <a:buNone/>
            </a:pPr>
            <a:r>
              <a:rPr lang="en-US" smtClean="0"/>
              <a:t>Mgr</a:t>
            </a:r>
            <a:r>
              <a:rPr lang="en-US"/>
              <a:t>. Lucie Hrtoňová, speciální pedagožka, lektorka kurzů pro osoby s PAS, Základní škola</a:t>
            </a:r>
          </a:p>
          <a:p>
            <a:pPr marL="0" indent="0">
              <a:buNone/>
            </a:pPr>
            <a:r>
              <a:rPr lang="en-US"/>
              <a:t>Brno, Štolcova (jemimaLK@seznam.cz</a:t>
            </a:r>
            <a:r>
              <a:rPr lang="en-US" smtClean="0"/>
              <a:t>)</a:t>
            </a:r>
            <a:endParaRPr lang="en-US"/>
          </a:p>
        </p:txBody>
      </p:sp>
      <p:pic>
        <p:nvPicPr>
          <p:cNvPr id="2050" name="Picture 2" descr="Na obrÃ¡zku mÅ¯Å¾e bÃ½t: 4 lidÃ©, sedÃ­cÃ­ lidÃ©, stÅ¯l a uvnitÅ"/>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6964" y="4419809"/>
            <a:ext cx="3068888" cy="23016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5856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„Rodiče dětí s PAS“</a:t>
            </a:r>
            <a:endParaRPr lang="en-US"/>
          </a:p>
        </p:txBody>
      </p:sp>
      <p:sp>
        <p:nvSpPr>
          <p:cNvPr id="3" name="Zástupný symbol pro obsah 2"/>
          <p:cNvSpPr>
            <a:spLocks noGrp="1"/>
          </p:cNvSpPr>
          <p:nvPr>
            <p:ph idx="1"/>
          </p:nvPr>
        </p:nvSpPr>
        <p:spPr/>
        <p:txBody>
          <a:bodyPr/>
          <a:lstStyle/>
          <a:p>
            <a:r>
              <a:rPr lang="cs-CZ" smtClean="0"/>
              <a:t>Aktuálně hotovo 33 rozhovorů</a:t>
            </a:r>
          </a:p>
          <a:p>
            <a:r>
              <a:rPr lang="cs-CZ" smtClean="0"/>
              <a:t>Probíhají přepisy a analýza</a:t>
            </a:r>
          </a:p>
          <a:p>
            <a:r>
              <a:rPr lang="cs-CZ" smtClean="0"/>
              <a:t>Charakteristika vzorku</a:t>
            </a:r>
            <a:endParaRPr lang="en-US"/>
          </a:p>
        </p:txBody>
      </p:sp>
    </p:spTree>
    <p:extLst>
      <p:ext uri="{BB962C8B-B14F-4D97-AF65-F5344CB8AC3E}">
        <p14:creationId xmlns:p14="http://schemas.microsoft.com/office/powerpoint/2010/main" val="27776379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Téma „Autismus“</a:t>
            </a:r>
            <a:endParaRPr lang="en-US"/>
          </a:p>
        </p:txBody>
      </p:sp>
      <p:pic>
        <p:nvPicPr>
          <p:cNvPr id="7" name="Obrázek 6"/>
          <p:cNvPicPr>
            <a:picLocks noChangeAspect="1"/>
          </p:cNvPicPr>
          <p:nvPr/>
        </p:nvPicPr>
        <p:blipFill rotWithShape="1">
          <a:blip r:embed="rId2"/>
          <a:srcRect l="16018" t="20585" r="16018" b="17544"/>
          <a:stretch/>
        </p:blipFill>
        <p:spPr>
          <a:xfrm>
            <a:off x="3537282" y="893785"/>
            <a:ext cx="8292555" cy="4831235"/>
          </a:xfrm>
          <a:prstGeom prst="rect">
            <a:avLst/>
          </a:prstGeom>
        </p:spPr>
      </p:pic>
    </p:spTree>
    <p:extLst>
      <p:ext uri="{BB962C8B-B14F-4D97-AF65-F5344CB8AC3E}">
        <p14:creationId xmlns:p14="http://schemas.microsoft.com/office/powerpoint/2010/main" val="42110679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Průběh rozhovorů a scénář</a:t>
            </a:r>
            <a:endParaRPr lang="en-US"/>
          </a:p>
        </p:txBody>
      </p:sp>
      <p:sp>
        <p:nvSpPr>
          <p:cNvPr id="3" name="Zástupný symbol pro obsah 2"/>
          <p:cNvSpPr>
            <a:spLocks noGrp="1"/>
          </p:cNvSpPr>
          <p:nvPr>
            <p:ph idx="1"/>
          </p:nvPr>
        </p:nvSpPr>
        <p:spPr/>
        <p:txBody>
          <a:bodyPr/>
          <a:lstStyle/>
          <a:p>
            <a:r>
              <a:rPr lang="cs-CZ" smtClean="0"/>
              <a:t>Jak probíhají rozhovory</a:t>
            </a:r>
          </a:p>
          <a:p>
            <a:r>
              <a:rPr lang="cs-CZ" smtClean="0"/>
              <a:t>Narativní část rozhovoru</a:t>
            </a:r>
          </a:p>
          <a:p>
            <a:r>
              <a:rPr lang="cs-CZ" smtClean="0"/>
              <a:t>Vymýšlení úvodní otázky</a:t>
            </a:r>
          </a:p>
          <a:p>
            <a:r>
              <a:rPr lang="cs-CZ" smtClean="0"/>
              <a:t>Sondování</a:t>
            </a:r>
          </a:p>
          <a:p>
            <a:r>
              <a:rPr lang="cs-CZ" smtClean="0"/>
              <a:t>Co se děje po rozhovoru?</a:t>
            </a:r>
            <a:endParaRPr lang="en-US"/>
          </a:p>
        </p:txBody>
      </p:sp>
    </p:spTree>
    <p:extLst>
      <p:ext uri="{BB962C8B-B14F-4D97-AF65-F5344CB8AC3E}">
        <p14:creationId xmlns:p14="http://schemas.microsoft.com/office/powerpoint/2010/main" val="1359284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Úvod rozhovoru</a:t>
            </a:r>
            <a:endParaRPr lang="en-US"/>
          </a:p>
        </p:txBody>
      </p:sp>
      <p:sp>
        <p:nvSpPr>
          <p:cNvPr id="3" name="Zástupný symbol pro obsah 2"/>
          <p:cNvSpPr>
            <a:spLocks noGrp="1"/>
          </p:cNvSpPr>
          <p:nvPr>
            <p:ph idx="1"/>
          </p:nvPr>
        </p:nvSpPr>
        <p:spPr/>
        <p:txBody>
          <a:bodyPr/>
          <a:lstStyle/>
          <a:p>
            <a:pPr marL="0" indent="0">
              <a:buNone/>
            </a:pPr>
            <a:r>
              <a:rPr lang="en-US"/>
              <a:t>ÚVODNÍ OTÁZKA: MOHL/A BYSTE MI DETAILNĚ ŘÍCI, JAK ZAČALY VAŠE </a:t>
            </a:r>
            <a:r>
              <a:rPr lang="en-US"/>
              <a:t>ZDRAVOTNÍ </a:t>
            </a:r>
            <a:r>
              <a:rPr lang="en-US" smtClean="0"/>
              <a:t>PROBLÉMY</a:t>
            </a:r>
            <a:r>
              <a:rPr lang="cs-CZ" smtClean="0"/>
              <a:t> </a:t>
            </a:r>
            <a:r>
              <a:rPr lang="en-US" smtClean="0"/>
              <a:t>A </a:t>
            </a:r>
            <a:r>
              <a:rPr lang="en-US"/>
              <a:t>JAK SE VŠE VYVÍJELO AŽ PO SOUČASNOST?</a:t>
            </a:r>
          </a:p>
          <a:p>
            <a:r>
              <a:rPr lang="en-US"/>
              <a:t>Snažte se, aby toho participant řekl nejvíce, aniž byste jej přerušovali. K tomuto účelu můžeme použít: slovní </a:t>
            </a:r>
            <a:r>
              <a:rPr lang="en-US"/>
              <a:t>a </a:t>
            </a:r>
            <a:r>
              <a:rPr lang="en-US" smtClean="0"/>
              <a:t>neverbální</a:t>
            </a:r>
            <a:r>
              <a:rPr lang="cs-CZ" smtClean="0"/>
              <a:t> </a:t>
            </a:r>
            <a:r>
              <a:rPr lang="en-US" smtClean="0"/>
              <a:t>souhlas</a:t>
            </a:r>
            <a:r>
              <a:rPr lang="en-US"/>
              <a:t>, zopakovat poslední řečené slovo nebo myšlenku ve formě otázky, aby šel participant ve své </a:t>
            </a:r>
            <a:r>
              <a:rPr lang="en-US"/>
              <a:t>výpovědi </a:t>
            </a:r>
            <a:r>
              <a:rPr lang="en-US" smtClean="0"/>
              <a:t>hlouběji,</a:t>
            </a:r>
            <a:r>
              <a:rPr lang="cs-CZ" smtClean="0"/>
              <a:t> </a:t>
            </a:r>
            <a:r>
              <a:rPr lang="en-US" smtClean="0"/>
              <a:t>shrnout </a:t>
            </a:r>
            <a:r>
              <a:rPr lang="en-US"/>
              <a:t>to, co řekl, abychom viděli, zda ještě něco doplní nebo upřesní, případně pokračovat v </a:t>
            </a:r>
            <a:r>
              <a:rPr lang="en-US"/>
              <a:t>nějakém </a:t>
            </a:r>
            <a:r>
              <a:rPr lang="en-US" smtClean="0"/>
              <a:t>zajímavém</a:t>
            </a:r>
            <a:r>
              <a:rPr lang="cs-CZ" smtClean="0"/>
              <a:t> </a:t>
            </a:r>
            <a:r>
              <a:rPr lang="en-US" smtClean="0"/>
              <a:t>aspektu</a:t>
            </a:r>
            <a:r>
              <a:rPr lang="en-US"/>
              <a:t>, o kterém mluvil předtím, a vy jste nechtěli přerušovat nit jeho hovoru. Doporučuje se </a:t>
            </a:r>
            <a:r>
              <a:rPr lang="en-US"/>
              <a:t>personalizovat </a:t>
            </a:r>
            <a:r>
              <a:rPr lang="en-US" smtClean="0"/>
              <a:t>scénář</a:t>
            </a:r>
            <a:r>
              <a:rPr lang="cs-CZ" smtClean="0"/>
              <a:t> </a:t>
            </a:r>
            <a:r>
              <a:rPr lang="en-US" smtClean="0"/>
              <a:t>rozhovoru </a:t>
            </a:r>
            <a:r>
              <a:rPr lang="en-US"/>
              <a:t>anotacemi a/nebo ptát se podle dat a specifičnosti konkrétního případu a podle toho, co víme z</a:t>
            </a:r>
            <a:r>
              <a:rPr lang="en-US"/>
              <a:t> </a:t>
            </a:r>
            <a:r>
              <a:rPr lang="en-US" smtClean="0"/>
              <a:t>telefonického</a:t>
            </a:r>
            <a:r>
              <a:rPr lang="cs-CZ" smtClean="0"/>
              <a:t> </a:t>
            </a:r>
            <a:r>
              <a:rPr lang="en-US" smtClean="0"/>
              <a:t>kontaktu </a:t>
            </a:r>
            <a:r>
              <a:rPr lang="en-US"/>
              <a:t>s participantem.</a:t>
            </a:r>
          </a:p>
        </p:txBody>
      </p:sp>
    </p:spTree>
    <p:extLst>
      <p:ext uri="{BB962C8B-B14F-4D97-AF65-F5344CB8AC3E}">
        <p14:creationId xmlns:p14="http://schemas.microsoft.com/office/powerpoint/2010/main" val="412547082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Příklad scénáře rozhovoru (1. část rozhovoru)</a:t>
            </a:r>
            <a:endParaRPr lang="en-US"/>
          </a:p>
        </p:txBody>
      </p:sp>
      <p:pic>
        <p:nvPicPr>
          <p:cNvPr id="5" name="Zástupný symbol pro obsah 4"/>
          <p:cNvPicPr>
            <a:picLocks noGrp="1" noChangeAspect="1"/>
          </p:cNvPicPr>
          <p:nvPr>
            <p:ph idx="1"/>
          </p:nvPr>
        </p:nvPicPr>
        <p:blipFill rotWithShape="1">
          <a:blip r:embed="rId2"/>
          <a:srcRect l="19803" t="18438" r="39407" b="4720"/>
          <a:stretch/>
        </p:blipFill>
        <p:spPr>
          <a:xfrm>
            <a:off x="4066675" y="810125"/>
            <a:ext cx="4588041" cy="5402051"/>
          </a:xfrm>
          <a:prstGeom prst="rect">
            <a:avLst/>
          </a:prstGeom>
        </p:spPr>
      </p:pic>
    </p:spTree>
    <p:extLst>
      <p:ext uri="{BB962C8B-B14F-4D97-AF65-F5344CB8AC3E}">
        <p14:creationId xmlns:p14="http://schemas.microsoft.com/office/powerpoint/2010/main" val="79328501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Průběh rozhovoru (příklad)</a:t>
            </a:r>
            <a:endParaRPr lang="en-US"/>
          </a:p>
        </p:txBody>
      </p:sp>
      <p:pic>
        <p:nvPicPr>
          <p:cNvPr id="7" name="Zástupný symbol pro obsah 6"/>
          <p:cNvPicPr>
            <a:picLocks noGrp="1" noChangeAspect="1"/>
          </p:cNvPicPr>
          <p:nvPr>
            <p:ph idx="1"/>
          </p:nvPr>
        </p:nvPicPr>
        <p:blipFill rotWithShape="1">
          <a:blip r:embed="rId2"/>
          <a:srcRect l="6654" t="12612" r="5517" b="5808"/>
          <a:stretch/>
        </p:blipFill>
        <p:spPr>
          <a:xfrm>
            <a:off x="3424989" y="834189"/>
            <a:ext cx="8478199" cy="5398169"/>
          </a:xfrm>
          <a:prstGeom prst="rect">
            <a:avLst/>
          </a:prstGeom>
        </p:spPr>
      </p:pic>
    </p:spTree>
    <p:extLst>
      <p:ext uri="{BB962C8B-B14F-4D97-AF65-F5344CB8AC3E}">
        <p14:creationId xmlns:p14="http://schemas.microsoft.com/office/powerpoint/2010/main" val="26463412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Induktivní princip analýzy a současný sběr i analýza dat</a:t>
            </a:r>
            <a:endParaRPr lang="en-US"/>
          </a:p>
        </p:txBody>
      </p:sp>
      <p:pic>
        <p:nvPicPr>
          <p:cNvPr id="5" name="Picture 11"/>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3868738" y="1158503"/>
            <a:ext cx="7315200" cy="4531469"/>
          </a:xfrm>
          <a:noFill/>
        </p:spPr>
      </p:pic>
    </p:spTree>
    <p:extLst>
      <p:ext uri="{BB962C8B-B14F-4D97-AF65-F5344CB8AC3E}">
        <p14:creationId xmlns:p14="http://schemas.microsoft.com/office/powerpoint/2010/main" val="39588176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Různé metody, různé poznatky</a:t>
            </a:r>
            <a:endParaRPr lang="en-US"/>
          </a:p>
        </p:txBody>
      </p:sp>
      <p:sp>
        <p:nvSpPr>
          <p:cNvPr id="3" name="Zástupný symbol pro obsah 2"/>
          <p:cNvSpPr>
            <a:spLocks noGrp="1"/>
          </p:cNvSpPr>
          <p:nvPr>
            <p:ph idx="1"/>
          </p:nvPr>
        </p:nvSpPr>
        <p:spPr/>
        <p:txBody>
          <a:bodyPr/>
          <a:lstStyle/>
          <a:p>
            <a:pPr marL="0" indent="0" algn="just">
              <a:buNone/>
            </a:pPr>
            <a:r>
              <a:rPr lang="cs-CZ" b="1" smtClean="0"/>
              <a:t>Dotazníkový výzkum spokojenosti, respondentkou je Betty, 80 let</a:t>
            </a:r>
          </a:p>
          <a:p>
            <a:pPr marL="0" indent="0" algn="just">
              <a:buNone/>
            </a:pPr>
            <a:endParaRPr lang="cs-CZ" b="1" smtClean="0"/>
          </a:p>
          <a:p>
            <a:pPr marL="0" indent="0">
              <a:buNone/>
            </a:pPr>
            <a:r>
              <a:rPr lang="cs-CZ" i="1" smtClean="0"/>
              <a:t>Obecně, měla jste pocit, že se s vámi v nemocnici zachází s respektem?</a:t>
            </a:r>
          </a:p>
          <a:p>
            <a:pPr marL="0" indent="0">
              <a:buNone/>
            </a:pPr>
            <a:r>
              <a:rPr lang="cs-CZ" smtClean="0"/>
              <a:t>Ano.</a:t>
            </a:r>
          </a:p>
          <a:p>
            <a:pPr marL="0" indent="0">
              <a:buNone/>
            </a:pPr>
            <a:r>
              <a:rPr lang="cs-CZ" i="1" smtClean="0"/>
              <a:t>Jak byste hodnotila péči, kterou jste zde obdržela?</a:t>
            </a:r>
          </a:p>
          <a:p>
            <a:pPr marL="0" indent="0">
              <a:buNone/>
            </a:pPr>
            <a:r>
              <a:rPr lang="cs-CZ" smtClean="0"/>
              <a:t>Perfektní.</a:t>
            </a:r>
          </a:p>
        </p:txBody>
      </p:sp>
    </p:spTree>
    <p:extLst>
      <p:ext uri="{BB962C8B-B14F-4D97-AF65-F5344CB8AC3E}">
        <p14:creationId xmlns:p14="http://schemas.microsoft.com/office/powerpoint/2010/main" val="273280556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cs-CZ"/>
              <a:t>Analýza dat</a:t>
            </a:r>
          </a:p>
        </p:txBody>
      </p:sp>
      <p:sp>
        <p:nvSpPr>
          <p:cNvPr id="64515" name="Rectangle 3"/>
          <p:cNvSpPr>
            <a:spLocks noGrp="1" noChangeArrowheads="1"/>
          </p:cNvSpPr>
          <p:nvPr>
            <p:ph type="body" idx="1"/>
          </p:nvPr>
        </p:nvSpPr>
        <p:spPr/>
        <p:txBody>
          <a:bodyPr/>
          <a:lstStyle/>
          <a:p>
            <a:pPr>
              <a:lnSpc>
                <a:spcPct val="90000"/>
              </a:lnSpc>
              <a:buFontTx/>
              <a:buNone/>
            </a:pPr>
            <a:r>
              <a:rPr lang="cs-CZ" sz="3600" dirty="0"/>
              <a:t>„</a:t>
            </a:r>
            <a:r>
              <a:rPr lang="cs-CZ" sz="3600" b="1" u="sng" dirty="0"/>
              <a:t>Nezačíná se s teorií, která se dokazuje.</a:t>
            </a:r>
            <a:r>
              <a:rPr lang="cs-CZ" sz="3600" dirty="0"/>
              <a:t> Spíše se začíná s oblastí studia a zkoumá se vše, co se v této oblasti </a:t>
            </a:r>
            <a:r>
              <a:rPr lang="cs-CZ" sz="3600" b="1" u="sng" dirty="0"/>
              <a:t>vynořuje</a:t>
            </a:r>
            <a:r>
              <a:rPr lang="cs-CZ" sz="3600" dirty="0"/>
              <a:t>.“ </a:t>
            </a:r>
          </a:p>
          <a:p>
            <a:pPr>
              <a:lnSpc>
                <a:spcPct val="90000"/>
              </a:lnSpc>
              <a:buFontTx/>
              <a:buNone/>
            </a:pPr>
            <a:r>
              <a:rPr lang="cs-CZ" sz="2800" dirty="0"/>
              <a:t>(Glaser, Strauss: </a:t>
            </a:r>
            <a:r>
              <a:rPr lang="cs-CZ" sz="2800" dirty="0" err="1"/>
              <a:t>Grounded</a:t>
            </a:r>
            <a:r>
              <a:rPr lang="cs-CZ" sz="2800" dirty="0"/>
              <a:t> </a:t>
            </a:r>
            <a:r>
              <a:rPr lang="cs-CZ" sz="2800" dirty="0" err="1"/>
              <a:t>theory</a:t>
            </a:r>
            <a:r>
              <a:rPr lang="cs-CZ" sz="2800" dirty="0"/>
              <a:t>) </a:t>
            </a:r>
          </a:p>
        </p:txBody>
      </p:sp>
    </p:spTree>
    <p:extLst>
      <p:ext uri="{BB962C8B-B14F-4D97-AF65-F5344CB8AC3E}">
        <p14:creationId xmlns:p14="http://schemas.microsoft.com/office/powerpoint/2010/main" val="3821133759"/>
      </p:ext>
    </p:extLst>
  </p:cSld>
  <p:clrMapOvr>
    <a:masterClrMapping/>
  </p:clrMapOvr>
  <p:transition>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4514"/>
                                        </p:tgtEl>
                                        <p:attrNameLst>
                                          <p:attrName>style.visibility</p:attrName>
                                        </p:attrNameLst>
                                      </p:cBhvr>
                                      <p:to>
                                        <p:strVal val="visible"/>
                                      </p:to>
                                    </p:set>
                                    <p:animEffect transition="in" filter="fade">
                                      <p:cBhvr>
                                        <p:cTn id="7" dur="2000"/>
                                        <p:tgtEl>
                                          <p:spTgt spid="645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64515">
                                            <p:txEl>
                                              <p:pRg st="0" end="0"/>
                                            </p:txEl>
                                          </p:spTgt>
                                        </p:tgtEl>
                                        <p:attrNameLst>
                                          <p:attrName>style.visibility</p:attrName>
                                        </p:attrNameLst>
                                      </p:cBhvr>
                                      <p:to>
                                        <p:strVal val="visible"/>
                                      </p:to>
                                    </p:set>
                                    <p:animEffect transition="in" filter="wipe(left)">
                                      <p:cBhvr>
                                        <p:cTn id="12" dur="500"/>
                                        <p:tgtEl>
                                          <p:spTgt spid="64515">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64515">
                                            <p:txEl>
                                              <p:pRg st="1" end="1"/>
                                            </p:txEl>
                                          </p:spTgt>
                                        </p:tgtEl>
                                        <p:attrNameLst>
                                          <p:attrName>style.visibility</p:attrName>
                                        </p:attrNameLst>
                                      </p:cBhvr>
                                      <p:to>
                                        <p:strVal val="visible"/>
                                      </p:to>
                                    </p:set>
                                    <p:animEffect transition="in" filter="wipe(left)">
                                      <p:cBhvr>
                                        <p:cTn id="17" dur="500"/>
                                        <p:tgtEl>
                                          <p:spTgt spid="645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4" grpId="0"/>
      <p:bldP spid="64515"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Analýza rozhovorů</a:t>
            </a:r>
            <a:endParaRPr lang="en-US"/>
          </a:p>
        </p:txBody>
      </p:sp>
      <p:sp>
        <p:nvSpPr>
          <p:cNvPr id="3" name="Zástupný symbol pro obsah 2"/>
          <p:cNvSpPr>
            <a:spLocks noGrp="1"/>
          </p:cNvSpPr>
          <p:nvPr>
            <p:ph idx="1"/>
          </p:nvPr>
        </p:nvSpPr>
        <p:spPr>
          <a:xfrm>
            <a:off x="3732910" y="864108"/>
            <a:ext cx="7315200" cy="5120640"/>
          </a:xfrm>
        </p:spPr>
        <p:txBody>
          <a:bodyPr/>
          <a:lstStyle/>
          <a:p>
            <a:pPr marL="0" indent="0">
              <a:buNone/>
            </a:pPr>
            <a:r>
              <a:rPr lang="cs-CZ" smtClean="0"/>
              <a:t>Jak probíhá analýza rozhovorů – tematická analýza</a:t>
            </a:r>
          </a:p>
          <a:p>
            <a:pPr marL="0" indent="0">
              <a:buNone/>
            </a:pPr>
            <a:r>
              <a:rPr lang="cs-CZ" smtClean="0"/>
              <a:t>„A method for identifying, analysing and reporting patterns within data“ (Braun, Clarke 2006: 79).</a:t>
            </a:r>
            <a:endParaRPr lang="cs-CZ"/>
          </a:p>
          <a:p>
            <a:pPr marL="0" indent="0">
              <a:buNone/>
            </a:pPr>
            <a:endParaRPr lang="cs-CZ" smtClean="0"/>
          </a:p>
          <a:p>
            <a:pPr marL="0" indent="0">
              <a:buNone/>
            </a:pPr>
            <a:r>
              <a:rPr lang="cs-CZ" smtClean="0"/>
              <a:t>Popisný charakter</a:t>
            </a:r>
          </a:p>
          <a:p>
            <a:pPr marL="0" indent="0">
              <a:buNone/>
            </a:pPr>
            <a:r>
              <a:rPr lang="cs-CZ" smtClean="0"/>
              <a:t>Cílem je zahrnout vše, co se v rozhovorech objevilo</a:t>
            </a:r>
          </a:p>
          <a:p>
            <a:pPr marL="0" indent="0">
              <a:buNone/>
            </a:pPr>
            <a:r>
              <a:rPr lang="cs-CZ" smtClean="0"/>
              <a:t>2 fáze – třídění dat a interpretace</a:t>
            </a:r>
          </a:p>
          <a:p>
            <a:pPr marL="0" indent="0">
              <a:buNone/>
            </a:pPr>
            <a:r>
              <a:rPr lang="cs-CZ" smtClean="0"/>
              <a:t>Metoda OSOP – hledání příběhu v datech</a:t>
            </a:r>
          </a:p>
          <a:p>
            <a:pPr marL="0" indent="0">
              <a:buNone/>
            </a:pPr>
            <a:r>
              <a:rPr lang="cs-CZ" smtClean="0"/>
              <a:t>Tematická shrnutí</a:t>
            </a:r>
          </a:p>
          <a:p>
            <a:pPr marL="0" indent="0">
              <a:buNone/>
            </a:pPr>
            <a:r>
              <a:rPr lang="cs-CZ" smtClean="0"/>
              <a:t>Použití sowtwaru NVivo</a:t>
            </a:r>
            <a:endParaRPr lang="en-US"/>
          </a:p>
        </p:txBody>
      </p:sp>
      <p:pic>
        <p:nvPicPr>
          <p:cNvPr id="5" name="Picture 10" descr="http://abovethelaw.com/wp-content/uploads/2013/01/file-cabinet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502317" y="4211052"/>
            <a:ext cx="2975810" cy="2535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024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idx="4294967295"/>
          </p:nvPr>
        </p:nvSpPr>
        <p:spPr>
          <a:xfrm>
            <a:off x="0" y="0"/>
            <a:ext cx="8229600" cy="1125538"/>
          </a:xfrm>
        </p:spPr>
        <p:txBody>
          <a:bodyPr>
            <a:normAutofit/>
          </a:bodyPr>
          <a:lstStyle/>
          <a:p>
            <a:r>
              <a:rPr lang="cs-CZ" sz="3200"/>
              <a:t>Tématická analýza: Příklad </a:t>
            </a:r>
            <a:r>
              <a:rPr lang="cs-CZ" sz="3200" dirty="0"/>
              <a:t>kódovacího schématu</a:t>
            </a:r>
            <a:br>
              <a:rPr lang="cs-CZ" sz="3200" dirty="0"/>
            </a:br>
            <a:r>
              <a:rPr lang="cs-CZ" sz="3200" dirty="0"/>
              <a:t>Projekt o zkušenostech lidí s osteoporózou</a:t>
            </a:r>
          </a:p>
        </p:txBody>
      </p:sp>
      <p:graphicFrame>
        <p:nvGraphicFramePr>
          <p:cNvPr id="5" name="Zástupný symbol pro obsah 4"/>
          <p:cNvGraphicFramePr>
            <a:graphicFrameLocks noGrp="1"/>
          </p:cNvGraphicFramePr>
          <p:nvPr>
            <p:ph idx="4294967295"/>
            <p:extLst>
              <p:ext uri="{D42A27DB-BD31-4B8C-83A1-F6EECF244321}">
                <p14:modId xmlns:p14="http://schemas.microsoft.com/office/powerpoint/2010/main" val="2861958657"/>
              </p:ext>
            </p:extLst>
          </p:nvPr>
        </p:nvGraphicFramePr>
        <p:xfrm>
          <a:off x="336882" y="1268413"/>
          <a:ext cx="10146636" cy="5124368"/>
        </p:xfrm>
        <a:graphic>
          <a:graphicData uri="http://schemas.openxmlformats.org/drawingml/2006/table">
            <a:tbl>
              <a:tblPr firstRow="1" bandRow="1">
                <a:tableStyleId>{5C22544A-7EE6-4342-B048-85BDC9FD1C3A}</a:tableStyleId>
              </a:tblPr>
              <a:tblGrid>
                <a:gridCol w="1691106">
                  <a:extLst>
                    <a:ext uri="{9D8B030D-6E8A-4147-A177-3AD203B41FA5}">
                      <a16:colId xmlns:a16="http://schemas.microsoft.com/office/drawing/2014/main" xmlns="" val="20000"/>
                    </a:ext>
                  </a:extLst>
                </a:gridCol>
                <a:gridCol w="1429012">
                  <a:extLst>
                    <a:ext uri="{9D8B030D-6E8A-4147-A177-3AD203B41FA5}">
                      <a16:colId xmlns:a16="http://schemas.microsoft.com/office/drawing/2014/main" xmlns="" val="20001"/>
                    </a:ext>
                  </a:extLst>
                </a:gridCol>
                <a:gridCol w="1953200">
                  <a:extLst>
                    <a:ext uri="{9D8B030D-6E8A-4147-A177-3AD203B41FA5}">
                      <a16:colId xmlns:a16="http://schemas.microsoft.com/office/drawing/2014/main" xmlns="" val="20002"/>
                    </a:ext>
                  </a:extLst>
                </a:gridCol>
                <a:gridCol w="1691106">
                  <a:extLst>
                    <a:ext uri="{9D8B030D-6E8A-4147-A177-3AD203B41FA5}">
                      <a16:colId xmlns:a16="http://schemas.microsoft.com/office/drawing/2014/main" xmlns="" val="20003"/>
                    </a:ext>
                  </a:extLst>
                </a:gridCol>
                <a:gridCol w="1691106">
                  <a:extLst>
                    <a:ext uri="{9D8B030D-6E8A-4147-A177-3AD203B41FA5}">
                      <a16:colId xmlns:a16="http://schemas.microsoft.com/office/drawing/2014/main" xmlns="" val="20004"/>
                    </a:ext>
                  </a:extLst>
                </a:gridCol>
                <a:gridCol w="1691106">
                  <a:extLst>
                    <a:ext uri="{9D8B030D-6E8A-4147-A177-3AD203B41FA5}">
                      <a16:colId xmlns:a16="http://schemas.microsoft.com/office/drawing/2014/main" xmlns="" val="20005"/>
                    </a:ext>
                  </a:extLst>
                </a:gridCol>
              </a:tblGrid>
              <a:tr h="948957">
                <a:tc>
                  <a:txBody>
                    <a:bodyPr/>
                    <a:lstStyle/>
                    <a:p>
                      <a:r>
                        <a:rPr lang="cs-CZ" dirty="0"/>
                        <a:t>1. Diagnóza</a:t>
                      </a:r>
                    </a:p>
                  </a:txBody>
                  <a:tcPr/>
                </a:tc>
                <a:tc>
                  <a:txBody>
                    <a:bodyPr/>
                    <a:lstStyle/>
                    <a:p>
                      <a:r>
                        <a:rPr lang="cs-CZ" dirty="0"/>
                        <a:t>2.</a:t>
                      </a:r>
                      <a:r>
                        <a:rPr lang="cs-CZ" baseline="0" dirty="0"/>
                        <a:t> Léčba</a:t>
                      </a:r>
                      <a:endParaRPr lang="cs-CZ" dirty="0"/>
                    </a:p>
                  </a:txBody>
                  <a:tcPr/>
                </a:tc>
                <a:tc>
                  <a:txBody>
                    <a:bodyPr/>
                    <a:lstStyle/>
                    <a:p>
                      <a:r>
                        <a:rPr lang="cs-CZ" dirty="0"/>
                        <a:t>3. Zvládání</a:t>
                      </a:r>
                    </a:p>
                  </a:txBody>
                  <a:tcPr/>
                </a:tc>
                <a:tc>
                  <a:txBody>
                    <a:bodyPr/>
                    <a:lstStyle/>
                    <a:p>
                      <a:r>
                        <a:rPr lang="cs-CZ" dirty="0"/>
                        <a:t>4. Informace a podpora</a:t>
                      </a:r>
                    </a:p>
                  </a:txBody>
                  <a:tcPr/>
                </a:tc>
                <a:tc>
                  <a:txBody>
                    <a:bodyPr/>
                    <a:lstStyle/>
                    <a:p>
                      <a:r>
                        <a:rPr lang="cs-CZ" dirty="0"/>
                        <a:t>5. Komunikace s lékaři</a:t>
                      </a:r>
                    </a:p>
                  </a:txBody>
                  <a:tcPr/>
                </a:tc>
                <a:tc>
                  <a:txBody>
                    <a:bodyPr/>
                    <a:lstStyle/>
                    <a:p>
                      <a:r>
                        <a:rPr lang="cs-CZ" dirty="0"/>
                        <a:t>6. Každodenní</a:t>
                      </a:r>
                      <a:r>
                        <a:rPr lang="cs-CZ" baseline="0" dirty="0"/>
                        <a:t> život</a:t>
                      </a:r>
                      <a:endParaRPr lang="cs-CZ" dirty="0"/>
                    </a:p>
                  </a:txBody>
                  <a:tcPr/>
                </a:tc>
                <a:extLst>
                  <a:ext uri="{0D108BD9-81ED-4DB2-BD59-A6C34878D82A}">
                    <a16:rowId xmlns:a16="http://schemas.microsoft.com/office/drawing/2014/main" xmlns="" val="10000"/>
                  </a:ext>
                </a:extLst>
              </a:tr>
              <a:tr h="948957">
                <a:tc>
                  <a:txBody>
                    <a:bodyPr/>
                    <a:lstStyle/>
                    <a:p>
                      <a:r>
                        <a:rPr lang="cs-CZ" dirty="0"/>
                        <a:t>První příznaky</a:t>
                      </a:r>
                    </a:p>
                  </a:txBody>
                  <a:tcPr/>
                </a:tc>
                <a:tc>
                  <a:txBody>
                    <a:bodyPr/>
                    <a:lstStyle/>
                    <a:p>
                      <a:r>
                        <a:rPr lang="cs-CZ" dirty="0"/>
                        <a:t>Léky</a:t>
                      </a:r>
                    </a:p>
                  </a:txBody>
                  <a:tcPr/>
                </a:tc>
                <a:tc>
                  <a:txBody>
                    <a:bodyPr/>
                    <a:lstStyle/>
                    <a:p>
                      <a:r>
                        <a:rPr lang="cs-CZ" dirty="0"/>
                        <a:t>Léčba bolesti</a:t>
                      </a:r>
                    </a:p>
                  </a:txBody>
                  <a:tcPr/>
                </a:tc>
                <a:tc>
                  <a:txBody>
                    <a:bodyPr/>
                    <a:lstStyle/>
                    <a:p>
                      <a:r>
                        <a:rPr lang="cs-CZ" dirty="0"/>
                        <a:t>Zdroje informací</a:t>
                      </a:r>
                    </a:p>
                  </a:txBody>
                  <a:tcPr/>
                </a:tc>
                <a:tc>
                  <a:txBody>
                    <a:bodyPr/>
                    <a:lstStyle/>
                    <a:p>
                      <a:r>
                        <a:rPr lang="cs-CZ" dirty="0"/>
                        <a:t>Komunikace</a:t>
                      </a:r>
                      <a:r>
                        <a:rPr lang="cs-CZ" baseline="0" dirty="0"/>
                        <a:t> v průběhu diagnózy</a:t>
                      </a:r>
                      <a:endParaRPr lang="cs-CZ" dirty="0"/>
                    </a:p>
                  </a:txBody>
                  <a:tcPr/>
                </a:tc>
                <a:tc>
                  <a:txBody>
                    <a:bodyPr/>
                    <a:lstStyle/>
                    <a:p>
                      <a:r>
                        <a:rPr lang="cs-CZ" dirty="0"/>
                        <a:t>Problémy</a:t>
                      </a:r>
                      <a:r>
                        <a:rPr lang="cs-CZ" baseline="0" dirty="0"/>
                        <a:t> s mobilitou</a:t>
                      </a:r>
                      <a:endParaRPr lang="cs-CZ" dirty="0"/>
                    </a:p>
                  </a:txBody>
                  <a:tcPr/>
                </a:tc>
                <a:extLst>
                  <a:ext uri="{0D108BD9-81ED-4DB2-BD59-A6C34878D82A}">
                    <a16:rowId xmlns:a16="http://schemas.microsoft.com/office/drawing/2014/main" xmlns="" val="10001"/>
                  </a:ext>
                </a:extLst>
              </a:tr>
              <a:tr h="948957">
                <a:tc>
                  <a:txBody>
                    <a:bodyPr/>
                    <a:lstStyle/>
                    <a:p>
                      <a:r>
                        <a:rPr lang="cs-CZ" dirty="0"/>
                        <a:t>Diagnostická vyšetření</a:t>
                      </a:r>
                    </a:p>
                  </a:txBody>
                  <a:tcPr/>
                </a:tc>
                <a:tc>
                  <a:txBody>
                    <a:bodyPr/>
                    <a:lstStyle/>
                    <a:p>
                      <a:r>
                        <a:rPr lang="cs-CZ" dirty="0"/>
                        <a:t>Chirurgická</a:t>
                      </a:r>
                      <a:r>
                        <a:rPr lang="cs-CZ" baseline="0" dirty="0"/>
                        <a:t> řešení</a:t>
                      </a:r>
                      <a:endParaRPr lang="cs-CZ" dirty="0"/>
                    </a:p>
                  </a:txBody>
                  <a:tcPr/>
                </a:tc>
                <a:tc>
                  <a:txBody>
                    <a:bodyPr/>
                    <a:lstStyle/>
                    <a:p>
                      <a:r>
                        <a:rPr lang="cs-CZ" dirty="0"/>
                        <a:t>Cvičení</a:t>
                      </a:r>
                    </a:p>
                  </a:txBody>
                  <a:tcPr/>
                </a:tc>
                <a:tc>
                  <a:txBody>
                    <a:bodyPr/>
                    <a:lstStyle/>
                    <a:p>
                      <a:r>
                        <a:rPr lang="cs-CZ" dirty="0"/>
                        <a:t>Zdroje</a:t>
                      </a:r>
                      <a:r>
                        <a:rPr lang="cs-CZ" baseline="0" dirty="0"/>
                        <a:t> podpory</a:t>
                      </a:r>
                      <a:endParaRPr lang="cs-CZ" dirty="0"/>
                    </a:p>
                  </a:txBody>
                  <a:tcPr/>
                </a:tc>
                <a:tc>
                  <a:txBody>
                    <a:bodyPr/>
                    <a:lstStyle/>
                    <a:p>
                      <a:r>
                        <a:rPr lang="cs-CZ" dirty="0"/>
                        <a:t>Komunikace v průběhu léčby</a:t>
                      </a:r>
                    </a:p>
                  </a:txBody>
                  <a:tcPr/>
                </a:tc>
                <a:tc>
                  <a:txBody>
                    <a:bodyPr/>
                    <a:lstStyle/>
                    <a:p>
                      <a:r>
                        <a:rPr lang="cs-CZ" dirty="0"/>
                        <a:t>Doprava</a:t>
                      </a:r>
                    </a:p>
                  </a:txBody>
                  <a:tcPr/>
                </a:tc>
                <a:extLst>
                  <a:ext uri="{0D108BD9-81ED-4DB2-BD59-A6C34878D82A}">
                    <a16:rowId xmlns:a16="http://schemas.microsoft.com/office/drawing/2014/main" xmlns="" val="10002"/>
                  </a:ext>
                </a:extLst>
              </a:tr>
              <a:tr h="664270">
                <a:tc>
                  <a:txBody>
                    <a:bodyPr/>
                    <a:lstStyle/>
                    <a:p>
                      <a:r>
                        <a:rPr lang="cs-CZ" dirty="0"/>
                        <a:t>Reakce na diagnózu</a:t>
                      </a:r>
                    </a:p>
                  </a:txBody>
                  <a:tcPr/>
                </a:tc>
                <a:tc>
                  <a:txBody>
                    <a:bodyPr/>
                    <a:lstStyle/>
                    <a:p>
                      <a:r>
                        <a:rPr lang="cs-CZ" dirty="0"/>
                        <a:t>Rehabilitace</a:t>
                      </a:r>
                    </a:p>
                  </a:txBody>
                  <a:tcPr/>
                </a:tc>
                <a:tc>
                  <a:txBody>
                    <a:bodyPr/>
                    <a:lstStyle/>
                    <a:p>
                      <a:r>
                        <a:rPr lang="cs-CZ" dirty="0"/>
                        <a:t>Organizace léčby</a:t>
                      </a:r>
                    </a:p>
                  </a:txBody>
                  <a:tcPr/>
                </a:tc>
                <a:tc>
                  <a:txBody>
                    <a:bodyPr/>
                    <a:lstStyle/>
                    <a:p>
                      <a:r>
                        <a:rPr lang="cs-CZ" dirty="0"/>
                        <a:t>Rodina jako podpora</a:t>
                      </a:r>
                    </a:p>
                  </a:txBody>
                  <a:tcPr/>
                </a:tc>
                <a:tc>
                  <a:txBody>
                    <a:bodyPr/>
                    <a:lstStyle/>
                    <a:p>
                      <a:r>
                        <a:rPr lang="cs-CZ" dirty="0"/>
                        <a:t>Změna lékaře</a:t>
                      </a:r>
                    </a:p>
                  </a:txBody>
                  <a:tcPr/>
                </a:tc>
                <a:tc>
                  <a:txBody>
                    <a:bodyPr/>
                    <a:lstStyle/>
                    <a:p>
                      <a:r>
                        <a:rPr lang="cs-CZ" dirty="0"/>
                        <a:t>Práce a peníze</a:t>
                      </a:r>
                    </a:p>
                  </a:txBody>
                  <a:tcPr/>
                </a:tc>
                <a:extLst>
                  <a:ext uri="{0D108BD9-81ED-4DB2-BD59-A6C34878D82A}">
                    <a16:rowId xmlns:a16="http://schemas.microsoft.com/office/drawing/2014/main" xmlns="" val="10003"/>
                  </a:ext>
                </a:extLst>
              </a:tr>
              <a:tr h="664270">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a:t>Svépomocné</a:t>
                      </a:r>
                      <a:r>
                        <a:rPr lang="cs-CZ" baseline="0" dirty="0"/>
                        <a:t> skupiny</a:t>
                      </a:r>
                      <a:endParaRPr lang="cs-CZ" dirty="0"/>
                    </a:p>
                  </a:txBody>
                  <a:tcPr/>
                </a:tc>
                <a:tc>
                  <a:txBody>
                    <a:bodyPr/>
                    <a:lstStyle/>
                    <a:p>
                      <a:endParaRPr lang="cs-CZ" dirty="0"/>
                    </a:p>
                  </a:txBody>
                  <a:tcPr/>
                </a:tc>
                <a:tc>
                  <a:txBody>
                    <a:bodyPr/>
                    <a:lstStyle/>
                    <a:p>
                      <a:r>
                        <a:rPr lang="cs-CZ" dirty="0"/>
                        <a:t>Sociální život</a:t>
                      </a:r>
                    </a:p>
                  </a:txBody>
                  <a:tcPr/>
                </a:tc>
                <a:extLst>
                  <a:ext uri="{0D108BD9-81ED-4DB2-BD59-A6C34878D82A}">
                    <a16:rowId xmlns:a16="http://schemas.microsoft.com/office/drawing/2014/main" xmlns="" val="10004"/>
                  </a:ext>
                </a:extLst>
              </a:tr>
              <a:tr h="948957">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endParaRPr lang="cs-CZ"/>
                    </a:p>
                  </a:txBody>
                  <a:tcPr/>
                </a:tc>
                <a:tc>
                  <a:txBody>
                    <a:bodyPr/>
                    <a:lstStyle/>
                    <a:p>
                      <a:r>
                        <a:rPr lang="cs-CZ" dirty="0"/>
                        <a:t>Přizpůsobení domácnosti</a:t>
                      </a:r>
                    </a:p>
                  </a:txBody>
                  <a:tcPr/>
                </a:tc>
                <a:extLst>
                  <a:ext uri="{0D108BD9-81ED-4DB2-BD59-A6C34878D82A}">
                    <a16:rowId xmlns:a16="http://schemas.microsoft.com/office/drawing/2014/main" xmlns="" val="10005"/>
                  </a:ext>
                </a:extLst>
              </a:tr>
            </a:tbl>
          </a:graphicData>
        </a:graphic>
      </p:graphicFrame>
      <p:sp>
        <p:nvSpPr>
          <p:cNvPr id="3" name="TextovéPole 2"/>
          <p:cNvSpPr txBox="1"/>
          <p:nvPr/>
        </p:nvSpPr>
        <p:spPr>
          <a:xfrm>
            <a:off x="304800" y="320842"/>
            <a:ext cx="10170695" cy="369332"/>
          </a:xfrm>
          <a:prstGeom prst="rect">
            <a:avLst/>
          </a:prstGeom>
          <a:noFill/>
        </p:spPr>
        <p:txBody>
          <a:bodyPr wrap="square" rtlCol="0">
            <a:spAutoFit/>
          </a:bodyPr>
          <a:lstStyle/>
          <a:p>
            <a:r>
              <a:rPr lang="cs-CZ" smtClean="0"/>
              <a:t>Příklad kódovacího schématu (tematická analýza): Zkušenosti lidí s osteoporózou</a:t>
            </a:r>
            <a:endParaRPr lang="en-US"/>
          </a:p>
        </p:txBody>
      </p:sp>
    </p:spTree>
    <p:extLst>
      <p:ext uri="{BB962C8B-B14F-4D97-AF65-F5344CB8AC3E}">
        <p14:creationId xmlns:p14="http://schemas.microsoft.com/office/powerpoint/2010/main" val="9278882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ulka 2"/>
          <p:cNvGraphicFramePr>
            <a:graphicFrameLocks noGrp="1"/>
          </p:cNvGraphicFramePr>
          <p:nvPr>
            <p:extLst>
              <p:ext uri="{D42A27DB-BD31-4B8C-83A1-F6EECF244321}">
                <p14:modId xmlns:p14="http://schemas.microsoft.com/office/powerpoint/2010/main" val="226801477"/>
              </p:ext>
            </p:extLst>
          </p:nvPr>
        </p:nvGraphicFramePr>
        <p:xfrm>
          <a:off x="689811" y="2454275"/>
          <a:ext cx="10748209" cy="1949987"/>
        </p:xfrm>
        <a:graphic>
          <a:graphicData uri="http://schemas.openxmlformats.org/drawingml/2006/table">
            <a:tbl>
              <a:tblPr>
                <a:tableStyleId>{5C22544A-7EE6-4342-B048-85BDC9FD1C3A}</a:tableStyleId>
              </a:tblPr>
              <a:tblGrid>
                <a:gridCol w="1697724"/>
                <a:gridCol w="2231295"/>
                <a:gridCol w="1681555"/>
                <a:gridCol w="1147985"/>
                <a:gridCol w="1346051"/>
                <a:gridCol w="1540078"/>
                <a:gridCol w="1103521"/>
              </a:tblGrid>
              <a:tr h="933680">
                <a:tc>
                  <a:txBody>
                    <a:bodyPr/>
                    <a:lstStyle/>
                    <a:p>
                      <a:pPr algn="l" fontAlgn="b"/>
                      <a:r>
                        <a:rPr lang="en-US"/>
                        <a:t>Sdělení diagnózy</a:t>
                      </a:r>
                    </a:p>
                  </a:txBody>
                  <a:tcPr marL="8263" marR="8263" marT="8263" marB="0" anchor="ctr"/>
                </a:tc>
                <a:tc>
                  <a:txBody>
                    <a:bodyPr/>
                    <a:lstStyle/>
                    <a:p>
                      <a:pPr algn="l" fontAlgn="b"/>
                      <a:r>
                        <a:rPr lang="en-US"/>
                        <a:t>Reakce na prognózu</a:t>
                      </a:r>
                    </a:p>
                  </a:txBody>
                  <a:tcPr marL="8263" marR="8263" marT="8263" marB="0" anchor="ctr"/>
                </a:tc>
                <a:tc>
                  <a:txBody>
                    <a:bodyPr/>
                    <a:lstStyle/>
                    <a:p>
                      <a:pPr algn="l" fontAlgn="b"/>
                      <a:r>
                        <a:rPr lang="en-US"/>
                        <a:t>Každodenní život s nevyléčitelnou nemocí</a:t>
                      </a:r>
                    </a:p>
                  </a:txBody>
                  <a:tcPr marL="8263" marR="8263" marT="8263" marB="0" anchor="ctr"/>
                </a:tc>
                <a:tc>
                  <a:txBody>
                    <a:bodyPr/>
                    <a:lstStyle/>
                    <a:p>
                      <a:pPr algn="l" fontAlgn="b"/>
                      <a:r>
                        <a:rPr lang="en-US"/>
                        <a:t>Hospic nebo domov</a:t>
                      </a:r>
                    </a:p>
                  </a:txBody>
                  <a:tcPr marL="8263" marR="8263" marT="8263" marB="0" anchor="ctr"/>
                </a:tc>
                <a:tc>
                  <a:txBody>
                    <a:bodyPr/>
                    <a:lstStyle/>
                    <a:p>
                      <a:pPr algn="l" fontAlgn="b"/>
                      <a:r>
                        <a:rPr lang="en-US"/>
                        <a:t>Pomoc a podpora</a:t>
                      </a:r>
                    </a:p>
                  </a:txBody>
                  <a:tcPr marL="8263" marR="8263" marT="8263" marB="0" anchor="ctr"/>
                </a:tc>
                <a:tc>
                  <a:txBody>
                    <a:bodyPr/>
                    <a:lstStyle/>
                    <a:p>
                      <a:pPr algn="l" fontAlgn="b"/>
                      <a:r>
                        <a:rPr lang="en-US"/>
                        <a:t>O budoucnosti</a:t>
                      </a:r>
                    </a:p>
                  </a:txBody>
                  <a:tcPr marL="8263" marR="8263" marT="8263" marB="0" anchor="ctr"/>
                </a:tc>
                <a:tc>
                  <a:txBody>
                    <a:bodyPr/>
                    <a:lstStyle/>
                    <a:p>
                      <a:pPr algn="l" fontAlgn="b"/>
                      <a:r>
                        <a:rPr lang="en-US"/>
                        <a:t>Vzkazy</a:t>
                      </a:r>
                    </a:p>
                  </a:txBody>
                  <a:tcPr marL="8263" marR="8263" marT="8263" marB="0" anchor="ctr"/>
                </a:tc>
              </a:tr>
              <a:tr h="338769">
                <a:tc>
                  <a:txBody>
                    <a:bodyPr/>
                    <a:lstStyle/>
                    <a:p>
                      <a:pPr algn="l" fontAlgn="b"/>
                      <a:r>
                        <a:rPr lang="en-US" sz="1000" u="none" strike="noStrike">
                          <a:effectLst/>
                        </a:rPr>
                        <a:t>Otevřené sdělení</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Šok</a:t>
                      </a:r>
                      <a:endParaRPr lang="en-US" sz="1000" b="0" i="0" u="none" strike="noStrike">
                        <a:solidFill>
                          <a:srgbClr val="000000"/>
                        </a:solidFill>
                        <a:effectLst/>
                        <a:latin typeface="Calibri" panose="020F0502020204030204" pitchFamily="34" charset="0"/>
                      </a:endParaRPr>
                    </a:p>
                  </a:txBody>
                  <a:tcPr marL="8263" marR="8263" marT="8263" marB="0" anchor="b"/>
                </a:tc>
                <a:tc rowSpan="3">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Ti, co jsou doma</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Blízcí</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Přípravy na konec</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Vzkazy ostatním</a:t>
                      </a:r>
                      <a:endParaRPr lang="en-US" sz="1000" b="0" i="0" u="none" strike="noStrike">
                        <a:solidFill>
                          <a:srgbClr val="000000"/>
                        </a:solidFill>
                        <a:effectLst/>
                        <a:latin typeface="Calibri" panose="020F0502020204030204" pitchFamily="34" charset="0"/>
                      </a:endParaRPr>
                    </a:p>
                  </a:txBody>
                  <a:tcPr marL="8263" marR="8263" marT="8263" marB="0" anchor="b"/>
                </a:tc>
              </a:tr>
              <a:tr h="338769">
                <a:tc>
                  <a:txBody>
                    <a:bodyPr/>
                    <a:lstStyle/>
                    <a:p>
                      <a:pPr algn="l" fontAlgn="b"/>
                      <a:r>
                        <a:rPr lang="en-US" sz="1000" u="none" strike="noStrike">
                          <a:effectLst/>
                        </a:rPr>
                        <a:t>Nepřímé sdělení</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Dobrovolný odchod ze světa</a:t>
                      </a:r>
                      <a:endParaRPr lang="en-US" sz="1000" b="0" i="0" u="none" strike="noStrike">
                        <a:solidFill>
                          <a:srgbClr val="000000"/>
                        </a:solidFill>
                        <a:effectLst/>
                        <a:latin typeface="Calibri" panose="020F0502020204030204" pitchFamily="34" charset="0"/>
                      </a:endParaRPr>
                    </a:p>
                  </a:txBody>
                  <a:tcPr marL="8263" marR="8263" marT="8263" marB="0" anchor="b"/>
                </a:tc>
                <a:tc vMerge="1">
                  <a:txBody>
                    <a:bodyPr/>
                    <a:lstStyle/>
                    <a:p>
                      <a:endParaRPr lang="en-US"/>
                    </a:p>
                  </a:txBody>
                  <a:tcPr/>
                </a:tc>
                <a:tc>
                  <a:txBody>
                    <a:bodyPr/>
                    <a:lstStyle/>
                    <a:p>
                      <a:pPr algn="l" fontAlgn="b"/>
                      <a:r>
                        <a:rPr lang="en-US" sz="1000" u="none" strike="noStrike">
                          <a:effectLst/>
                        </a:rPr>
                        <a:t>Ti, co jsou v hospici</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Spiritualita</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Přání a obavy</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Vzkazy zdravotníkům</a:t>
                      </a:r>
                      <a:endParaRPr lang="en-US" sz="1000" b="0" i="0" u="none" strike="noStrike">
                        <a:solidFill>
                          <a:srgbClr val="000000"/>
                        </a:solidFill>
                        <a:effectLst/>
                        <a:latin typeface="Calibri" panose="020F0502020204030204" pitchFamily="34" charset="0"/>
                      </a:endParaRPr>
                    </a:p>
                  </a:txBody>
                  <a:tcPr marL="8263" marR="8263" marT="8263" marB="0" anchor="b"/>
                </a:tc>
              </a:tr>
              <a:tr h="338769">
                <a:tc>
                  <a:txBody>
                    <a:bodyPr/>
                    <a:lstStyle/>
                    <a:p>
                      <a:pPr algn="l" fontAlgn="b"/>
                      <a:r>
                        <a:rPr lang="en-US" sz="1000" u="none" strike="noStrike">
                          <a:effectLst/>
                        </a:rPr>
                        <a:t>Nedostatek informací</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Smíření</a:t>
                      </a:r>
                      <a:endParaRPr lang="en-US" sz="1000" b="0" i="0" u="none" strike="noStrike">
                        <a:solidFill>
                          <a:srgbClr val="000000"/>
                        </a:solidFill>
                        <a:effectLst/>
                        <a:latin typeface="Calibri" panose="020F0502020204030204" pitchFamily="34" charset="0"/>
                      </a:endParaRPr>
                    </a:p>
                  </a:txBody>
                  <a:tcPr marL="8263" marR="8263" marT="8263" marB="0" anchor="b"/>
                </a:tc>
                <a:tc vMerge="1">
                  <a:txBody>
                    <a:bodyPr/>
                    <a:lstStyle/>
                    <a:p>
                      <a:endParaRPr lang="en-US"/>
                    </a:p>
                  </a:txBody>
                  <a:tcPr/>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Alternativní medicína</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c>
                  <a:txBody>
                    <a:bodyPr/>
                    <a:lstStyle/>
                    <a:p>
                      <a:pPr algn="l" fontAlgn="b"/>
                      <a:r>
                        <a:rPr lang="en-US" sz="1000" u="none" strike="noStrike">
                          <a:effectLst/>
                        </a:rPr>
                        <a:t> </a:t>
                      </a:r>
                      <a:endParaRPr lang="en-US" sz="1000" b="0" i="0" u="none" strike="noStrike">
                        <a:solidFill>
                          <a:srgbClr val="000000"/>
                        </a:solidFill>
                        <a:effectLst/>
                        <a:latin typeface="Calibri" panose="020F0502020204030204" pitchFamily="34" charset="0"/>
                      </a:endParaRPr>
                    </a:p>
                  </a:txBody>
                  <a:tcPr marL="8263" marR="8263" marT="8263" marB="0" anchor="b"/>
                </a:tc>
              </a:tr>
            </a:tbl>
          </a:graphicData>
        </a:graphic>
      </p:graphicFrame>
      <p:sp>
        <p:nvSpPr>
          <p:cNvPr id="4" name="TextovéPole 3"/>
          <p:cNvSpPr txBox="1"/>
          <p:nvPr/>
        </p:nvSpPr>
        <p:spPr>
          <a:xfrm>
            <a:off x="890337" y="585537"/>
            <a:ext cx="10547683" cy="646331"/>
          </a:xfrm>
          <a:prstGeom prst="rect">
            <a:avLst/>
          </a:prstGeom>
          <a:noFill/>
        </p:spPr>
        <p:txBody>
          <a:bodyPr wrap="square" rtlCol="0">
            <a:spAutoFit/>
          </a:bodyPr>
          <a:lstStyle/>
          <a:p>
            <a:r>
              <a:rPr lang="cs-CZ"/>
              <a:t>Příklad kódovacího schématu (tematická analýza</a:t>
            </a:r>
            <a:r>
              <a:rPr lang="cs-CZ"/>
              <a:t>): </a:t>
            </a:r>
            <a:r>
              <a:rPr lang="cs-CZ" smtClean="0"/>
              <a:t>Paliativní péče</a:t>
            </a:r>
            <a:endParaRPr lang="en-US"/>
          </a:p>
          <a:p>
            <a:endParaRPr lang="en-US"/>
          </a:p>
        </p:txBody>
      </p:sp>
    </p:spTree>
    <p:extLst>
      <p:ext uri="{BB962C8B-B14F-4D97-AF65-F5344CB8AC3E}">
        <p14:creationId xmlns:p14="http://schemas.microsoft.com/office/powerpoint/2010/main" val="70819695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Podtéma</a:t>
            </a:r>
            <a:br>
              <a:rPr lang="cs-CZ" smtClean="0"/>
            </a:br>
            <a:r>
              <a:rPr lang="cs-CZ"/>
              <a:t/>
            </a:r>
            <a:br>
              <a:rPr lang="cs-CZ"/>
            </a:br>
            <a:r>
              <a:rPr lang="cs-CZ" smtClean="0"/>
              <a:t>„Obdržení diagnózy“</a:t>
            </a:r>
            <a:endParaRPr lang="en-US"/>
          </a:p>
        </p:txBody>
      </p:sp>
      <p:sp>
        <p:nvSpPr>
          <p:cNvPr id="3" name="Zástupný symbol pro obsah 2"/>
          <p:cNvSpPr>
            <a:spLocks noGrp="1"/>
          </p:cNvSpPr>
          <p:nvPr>
            <p:ph idx="1"/>
          </p:nvPr>
        </p:nvSpPr>
        <p:spPr/>
        <p:txBody>
          <a:bodyPr/>
          <a:lstStyle/>
          <a:p>
            <a:pPr marL="0" indent="0">
              <a:buNone/>
            </a:pPr>
            <a:r>
              <a:rPr lang="cs-CZ" i="1"/>
              <a:t>Diagnózu jsem vyčetla ze zprávy, kterou jsme dostali po diagnostickém pobytu na XX klinice. Pro mě to na jednu stranu byla úleva, protože jsem měla najednou podporu pro to, co se synem dělat dál. Do té doby jsme v každé zprávě měli nerovnoměrný vývoj a všichni nás odrazovali i od toho, požádat si o příspěvek na péči…. Žádná raná péče by nás nevzala pro svá křídla. Na jednu stranu se mi ulevilo. Na druhou stranu jsem pořád doufala, že to autismus nebude. Byl to pro mě strašák, autismus pro mě byl jedna z nejhorších diagnóz, které by syn mohl dostat. Takže to bylo půl na půl, půl oddech, že konečně vím, kterým směrem se vydat a půl se srovnat s tím, že to máme</a:t>
            </a:r>
            <a:r>
              <a:rPr lang="cs-CZ" i="1" smtClean="0"/>
              <a:t>.“</a:t>
            </a:r>
          </a:p>
          <a:p>
            <a:endParaRPr lang="cs-CZ" i="1"/>
          </a:p>
          <a:p>
            <a:pPr marL="0" indent="0">
              <a:buNone/>
            </a:pPr>
            <a:r>
              <a:rPr lang="cs-CZ" i="1" smtClean="0"/>
              <a:t>   (Alena, maminka dítěte s autismem, diagnóza ve 3,5 letech)</a:t>
            </a:r>
            <a:endParaRPr lang="cs-CZ" i="1"/>
          </a:p>
          <a:p>
            <a:endParaRPr lang="en-US"/>
          </a:p>
        </p:txBody>
      </p:sp>
    </p:spTree>
    <p:extLst>
      <p:ext uri="{BB962C8B-B14F-4D97-AF65-F5344CB8AC3E}">
        <p14:creationId xmlns:p14="http://schemas.microsoft.com/office/powerpoint/2010/main" val="80669090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Podtéma</a:t>
            </a:r>
            <a:br>
              <a:rPr lang="cs-CZ" smtClean="0"/>
            </a:br>
            <a:r>
              <a:rPr lang="cs-CZ" smtClean="0"/>
              <a:t/>
            </a:r>
            <a:br>
              <a:rPr lang="cs-CZ" smtClean="0"/>
            </a:br>
            <a:r>
              <a:rPr lang="cs-CZ" smtClean="0"/>
              <a:t>„Obdržení diagnózy“</a:t>
            </a:r>
            <a:endParaRPr lang="en-US"/>
          </a:p>
        </p:txBody>
      </p:sp>
      <p:sp>
        <p:nvSpPr>
          <p:cNvPr id="3" name="Zástupný symbol pro obsah 2"/>
          <p:cNvSpPr>
            <a:spLocks noGrp="1"/>
          </p:cNvSpPr>
          <p:nvPr>
            <p:ph idx="1"/>
          </p:nvPr>
        </p:nvSpPr>
        <p:spPr/>
        <p:txBody>
          <a:bodyPr/>
          <a:lstStyle/>
          <a:p>
            <a:pPr marL="0" indent="0">
              <a:buNone/>
            </a:pPr>
            <a:r>
              <a:rPr lang="cs-CZ" i="1"/>
              <a:t>„Mysleli si, že má nádor na hypofýze, ale to se nepotvrdilo. …. Neuroložka si tam v ordinaci prohlížela dceru, jak si tam hraje v ordinaci a ptala se: „Takhle nefunkčně manipuluje s věcmi? Nechá na sebe sáhnout?“ Během celého průběhu jsme chodili k pediatrovi, ale ten nikdy nenaznal nic závažného, absolvovali jsme všechny povinné prohlídky. Paní neuroložka se mnou moc nekomunikovalas, je se dívala na dceru a něco bušila do stroje. Vytvořila zprávu, tu mi dala do ruky a řekla: „Na shledanou“. Já jsem odcházela z ordinace a na chodbě jsem si četla „mentální retardace s autistickými rysy“. Takže se mnou vlastně nikdo nemluvit. Ze stavu, kdy jsme si myslela, že mám dítě, které má nějaké problémy, ale nevím jaké, jsem se napřímo nedozvěděla vůbec nic a nebyla jsem odeslána vůbec nikam.“</a:t>
            </a:r>
          </a:p>
          <a:p>
            <a:pPr marL="0" indent="0">
              <a:buNone/>
            </a:pPr>
            <a:endParaRPr lang="cs-CZ" smtClean="0"/>
          </a:p>
          <a:p>
            <a:pPr marL="0" indent="0">
              <a:buNone/>
            </a:pPr>
            <a:r>
              <a:rPr lang="cs-CZ" i="1" smtClean="0"/>
              <a:t>(Zdena, </a:t>
            </a:r>
            <a:r>
              <a:rPr lang="cs-CZ" i="1"/>
              <a:t>maminka dítěte s autismem, diagnóza ve </a:t>
            </a:r>
            <a:r>
              <a:rPr lang="cs-CZ" i="1" smtClean="0"/>
              <a:t>3 letech</a:t>
            </a:r>
            <a:r>
              <a:rPr lang="cs-CZ" i="1"/>
              <a:t>)</a:t>
            </a:r>
          </a:p>
          <a:p>
            <a:pPr marL="0" indent="0">
              <a:buNone/>
            </a:pPr>
            <a:endParaRPr lang="en-US"/>
          </a:p>
        </p:txBody>
      </p:sp>
    </p:spTree>
    <p:extLst>
      <p:ext uri="{BB962C8B-B14F-4D97-AF65-F5344CB8AC3E}">
        <p14:creationId xmlns:p14="http://schemas.microsoft.com/office/powerpoint/2010/main" val="116136957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Podtéma</a:t>
            </a:r>
            <a:br>
              <a:rPr lang="cs-CZ" smtClean="0"/>
            </a:br>
            <a:r>
              <a:rPr lang="cs-CZ" smtClean="0"/>
              <a:t/>
            </a:r>
            <a:br>
              <a:rPr lang="cs-CZ" smtClean="0"/>
            </a:br>
            <a:r>
              <a:rPr lang="cs-CZ" smtClean="0"/>
              <a:t>„Obdržení diagnózy“</a:t>
            </a:r>
            <a:endParaRPr lang="en-US"/>
          </a:p>
        </p:txBody>
      </p:sp>
      <p:sp>
        <p:nvSpPr>
          <p:cNvPr id="3" name="Zástupný symbol pro obsah 2"/>
          <p:cNvSpPr>
            <a:spLocks noGrp="1"/>
          </p:cNvSpPr>
          <p:nvPr>
            <p:ph idx="1"/>
          </p:nvPr>
        </p:nvSpPr>
        <p:spPr/>
        <p:txBody>
          <a:bodyPr/>
          <a:lstStyle/>
          <a:p>
            <a:pPr marL="0" indent="0">
              <a:buNone/>
            </a:pPr>
            <a:r>
              <a:rPr lang="cs-CZ"/>
              <a:t>„</a:t>
            </a:r>
            <a:r>
              <a:rPr lang="cs-CZ" i="1"/>
              <a:t>Ve školce … tam sem viděla, jako ten velkej rozdíl, tak sem měla jakože strach, tak v tech dvou dvou a půl letech sem chtěla to začít ňákým způsobem řešit. … Ale do 3 let nás vyšetřit nechtěli.“</a:t>
            </a:r>
          </a:p>
          <a:p>
            <a:pPr marL="0" indent="0">
              <a:buNone/>
            </a:pPr>
            <a:endParaRPr lang="cs-CZ" i="1"/>
          </a:p>
          <a:p>
            <a:pPr marL="0" indent="0">
              <a:buNone/>
            </a:pPr>
            <a:r>
              <a:rPr lang="cs-CZ" i="1"/>
              <a:t>„No to bylo v těch 3 letech, (ee) u jedné paní doktorky tady v Brně. A to si pamatuju, že v podstatě sme tam přišli a ona během pár minut (ee) ode dveří řekla, že je autista, takže to se mi zhroutil svět. A … to bylo strašný, to na mě nalila takovýho pesimismu, že (smích) že to bylo strašný… člověk tam příde s dítětem, vo kterým si myslí, že snad možná má dysfázii a snad možná má vopravdu pozadu jen tu řeč a teďka vám řeknou, že teda v žádným případě, že to je určitě autismus a že si je jistá, viděla ho vode dveří 3 minuty.“</a:t>
            </a:r>
          </a:p>
          <a:p>
            <a:pPr marL="0" indent="0">
              <a:buNone/>
            </a:pPr>
            <a:endParaRPr lang="cs-CZ" smtClean="0"/>
          </a:p>
          <a:p>
            <a:pPr marL="0" indent="0">
              <a:buNone/>
            </a:pPr>
            <a:r>
              <a:rPr lang="cs-CZ" smtClean="0"/>
              <a:t>(Milena, maminka dítěte s autismem, diagnóza ve 3 letech)</a:t>
            </a:r>
            <a:endParaRPr lang="en-US"/>
          </a:p>
        </p:txBody>
      </p:sp>
    </p:spTree>
    <p:extLst>
      <p:ext uri="{BB962C8B-B14F-4D97-AF65-F5344CB8AC3E}">
        <p14:creationId xmlns:p14="http://schemas.microsoft.com/office/powerpoint/2010/main" val="40700975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t>Metodologie: Dotazníkový výzkum českých lékařů</a:t>
            </a:r>
            <a:br>
              <a:rPr lang="cs-CZ"/>
            </a:br>
            <a:endParaRPr lang="en-US"/>
          </a:p>
        </p:txBody>
      </p:sp>
      <p:sp>
        <p:nvSpPr>
          <p:cNvPr id="3" name="Zástupný symbol pro obsah 2"/>
          <p:cNvSpPr>
            <a:spLocks noGrp="1"/>
          </p:cNvSpPr>
          <p:nvPr>
            <p:ph idx="1"/>
          </p:nvPr>
        </p:nvSpPr>
        <p:spPr/>
        <p:txBody>
          <a:bodyPr/>
          <a:lstStyle/>
          <a:p>
            <a:pPr marL="0" indent="0">
              <a:buNone/>
            </a:pPr>
            <a:r>
              <a:rPr lang="cs-CZ" b="1"/>
              <a:t>Realizace: </a:t>
            </a:r>
            <a:r>
              <a:rPr lang="cs-CZ"/>
              <a:t>konec roku 2018</a:t>
            </a:r>
          </a:p>
          <a:p>
            <a:pPr marL="0" indent="0">
              <a:buNone/>
            </a:pPr>
            <a:r>
              <a:rPr lang="cs-CZ" b="1"/>
              <a:t>Metoda: </a:t>
            </a:r>
            <a:r>
              <a:rPr lang="cs-CZ"/>
              <a:t>řízený rozhovor tazatele s respondentem (face-to-face)</a:t>
            </a:r>
          </a:p>
          <a:p>
            <a:pPr marL="0" indent="0">
              <a:buNone/>
            </a:pPr>
            <a:r>
              <a:rPr lang="cs-CZ" b="1"/>
              <a:t>Vzorek: </a:t>
            </a:r>
            <a:r>
              <a:rPr lang="cs-CZ"/>
              <a:t>1201 lékařů, z toho 210 pediatrů</a:t>
            </a:r>
          </a:p>
          <a:p>
            <a:pPr marL="0" indent="0">
              <a:buNone/>
            </a:pPr>
            <a:r>
              <a:rPr lang="cs-CZ" b="1"/>
              <a:t>Reprezentativita:  </a:t>
            </a:r>
            <a:r>
              <a:rPr lang="cs-CZ"/>
              <a:t>kvótní výběr, reprezentativní pro lékaře ČR z hlediska jejich pohlaví, věku a regionu (kraje)</a:t>
            </a:r>
          </a:p>
          <a:p>
            <a:pPr marL="0" indent="0">
              <a:buNone/>
            </a:pPr>
            <a:r>
              <a:rPr lang="cs-CZ" b="1"/>
              <a:t>Omezení výzkumu: </a:t>
            </a:r>
            <a:r>
              <a:rPr lang="cs-CZ"/>
              <a:t>sociální žádoucnost odpovědí</a:t>
            </a:r>
          </a:p>
          <a:p>
            <a:pPr marL="0" indent="0">
              <a:buNone/>
            </a:pPr>
            <a:endParaRPr lang="en-US"/>
          </a:p>
        </p:txBody>
      </p:sp>
    </p:spTree>
    <p:extLst>
      <p:ext uri="{BB962C8B-B14F-4D97-AF65-F5344CB8AC3E}">
        <p14:creationId xmlns:p14="http://schemas.microsoft.com/office/powerpoint/2010/main" val="3460186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r>
              <a:rPr lang="cs-CZ" smtClean="0"/>
              <a:t/>
            </a:r>
            <a:br>
              <a:rPr lang="cs-CZ" smtClean="0"/>
            </a:br>
            <a:r>
              <a:rPr lang="cs-CZ" smtClean="0"/>
              <a:t>Praxe </a:t>
            </a:r>
            <a:r>
              <a:rPr lang="cs-CZ" smtClean="0"/>
              <a:t>v ordinacích praktických lékařů pro děti a dorost dle našeho dotazníkového šetření (Slepičková, Vaďurová, Pančocha 2019)</a:t>
            </a:r>
            <a:br>
              <a:rPr lang="cs-CZ" smtClean="0"/>
            </a:br>
            <a:r>
              <a:rPr lang="cs-CZ"/>
              <a:t/>
            </a:r>
            <a:br>
              <a:rPr lang="cs-CZ"/>
            </a:br>
            <a:endParaRPr lang="en-US"/>
          </a:p>
        </p:txBody>
      </p:sp>
      <p:sp>
        <p:nvSpPr>
          <p:cNvPr id="3" name="Zástupný symbol pro obsah 2"/>
          <p:cNvSpPr>
            <a:spLocks noGrp="1"/>
          </p:cNvSpPr>
          <p:nvPr>
            <p:ph idx="1"/>
          </p:nvPr>
        </p:nvSpPr>
        <p:spPr/>
        <p:txBody>
          <a:bodyPr/>
          <a:lstStyle/>
          <a:p>
            <a:pPr marL="0" indent="0">
              <a:buNone/>
            </a:pPr>
            <a:endParaRPr lang="cs-CZ"/>
          </a:p>
          <a:p>
            <a:pPr marL="0" indent="0">
              <a:buNone/>
            </a:pPr>
            <a:r>
              <a:rPr lang="cs-CZ" sz="4000" b="1"/>
              <a:t>Více než ¼ praktických lékařů pro děti a dorost neprovádí u svých pacientů preventivní plošný screening autismu. Jen 27, 1 % používá screeningový nástroj M-CHAT. </a:t>
            </a:r>
          </a:p>
          <a:p>
            <a:endParaRPr lang="en-US"/>
          </a:p>
        </p:txBody>
      </p:sp>
    </p:spTree>
    <p:extLst>
      <p:ext uri="{BB962C8B-B14F-4D97-AF65-F5344CB8AC3E}">
        <p14:creationId xmlns:p14="http://schemas.microsoft.com/office/powerpoint/2010/main" val="1744589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buNone/>
            </a:pPr>
            <a:r>
              <a:rPr lang="cs-CZ"/>
              <a:t>				</a:t>
            </a:r>
            <a:r>
              <a:rPr lang="cs-CZ" sz="7200" b="1" smtClean="0"/>
              <a:t>Diskuse</a:t>
            </a:r>
          </a:p>
          <a:p>
            <a:pPr marL="0" indent="0">
              <a:buNone/>
            </a:pPr>
            <a:r>
              <a:rPr lang="cs-CZ" sz="5400" smtClean="0"/>
              <a:t>	</a:t>
            </a:r>
          </a:p>
          <a:p>
            <a:pPr marL="0" indent="0">
              <a:buNone/>
            </a:pPr>
            <a:r>
              <a:rPr lang="cs-CZ" sz="5400"/>
              <a:t>	</a:t>
            </a:r>
            <a:r>
              <a:rPr lang="cs-CZ" sz="5400" smtClean="0"/>
              <a:t>   slepicka@ped.muni.cz</a:t>
            </a:r>
          </a:p>
          <a:p>
            <a:pPr marL="0" indent="0">
              <a:buNone/>
            </a:pPr>
            <a:r>
              <a:rPr lang="cs-CZ" sz="5400"/>
              <a:t>	</a:t>
            </a:r>
            <a:r>
              <a:rPr lang="cs-CZ" sz="5400" smtClean="0"/>
              <a:t>		</a:t>
            </a:r>
            <a:endParaRPr lang="en-US" sz="5400"/>
          </a:p>
        </p:txBody>
      </p:sp>
    </p:spTree>
    <p:extLst>
      <p:ext uri="{BB962C8B-B14F-4D97-AF65-F5344CB8AC3E}">
        <p14:creationId xmlns:p14="http://schemas.microsoft.com/office/powerpoint/2010/main" val="21223868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Různé metody, různé poznatky</a:t>
            </a:r>
            <a:endParaRPr lang="en-US"/>
          </a:p>
        </p:txBody>
      </p:sp>
      <p:sp>
        <p:nvSpPr>
          <p:cNvPr id="3" name="Zástupný symbol pro obsah 2"/>
          <p:cNvSpPr>
            <a:spLocks noGrp="1"/>
          </p:cNvSpPr>
          <p:nvPr>
            <p:ph idx="1"/>
          </p:nvPr>
        </p:nvSpPr>
        <p:spPr/>
        <p:txBody>
          <a:bodyPr/>
          <a:lstStyle/>
          <a:p>
            <a:pPr marL="0" indent="0">
              <a:buNone/>
            </a:pPr>
            <a:r>
              <a:rPr lang="cs-CZ" smtClean="0"/>
              <a:t>Hloubkový rozhovor</a:t>
            </a:r>
          </a:p>
          <a:p>
            <a:pPr marL="0" indent="0">
              <a:buNone/>
            </a:pPr>
            <a:endParaRPr lang="cs-CZ"/>
          </a:p>
          <a:p>
            <a:pPr marL="0" indent="0">
              <a:buNone/>
            </a:pPr>
            <a:r>
              <a:rPr lang="cs-CZ" i="1" smtClean="0"/>
              <a:t>Ještě jednu věc jsem nezmínila, a asi jsem měla, protože mi to opravdu hodně vadilo: že musíte hrozně dlouho čekat, než vám dají mísu. Starší člověk nemůže čekat, když řekne že potřebuje mísu, potřebuje ji hned. A já jsem kolikrát sestře řekla, že potřebuji mísu a trvalo tak strašně dlouho, než ji přinesla, že už bylo pozdě. Je to strašně nepříjemné a trapné, i když oni nic neřeknou, řeknou: To se stane, nic se neděje. Ale já jsem si vždycky říkala: No, kdybyste mi donesli tu mísu včas, nemuseli jste teď převlíkat celou postel a já bych se necítila tak trapně. </a:t>
            </a:r>
            <a:endParaRPr lang="en-US" i="1"/>
          </a:p>
        </p:txBody>
      </p:sp>
    </p:spTree>
    <p:extLst>
      <p:ext uri="{BB962C8B-B14F-4D97-AF65-F5344CB8AC3E}">
        <p14:creationId xmlns:p14="http://schemas.microsoft.com/office/powerpoint/2010/main" val="42329463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Webové stránky jako hlavní výstup projektu</a:t>
            </a:r>
            <a:endParaRPr lang="en-US"/>
          </a:p>
        </p:txBody>
      </p:sp>
      <p:sp>
        <p:nvSpPr>
          <p:cNvPr id="3" name="Zástupný symbol pro obsah 2"/>
          <p:cNvSpPr>
            <a:spLocks noGrp="1"/>
          </p:cNvSpPr>
          <p:nvPr>
            <p:ph idx="1"/>
          </p:nvPr>
        </p:nvSpPr>
        <p:spPr/>
        <p:txBody>
          <a:bodyPr>
            <a:normAutofit/>
          </a:bodyPr>
          <a:lstStyle/>
          <a:p>
            <a:pPr marL="0" indent="0">
              <a:buNone/>
            </a:pPr>
            <a:r>
              <a:rPr lang="cs-CZ" sz="6600"/>
              <a:t>h</a:t>
            </a:r>
            <a:r>
              <a:rPr lang="cs-CZ" sz="6600" smtClean="0"/>
              <a:t>ovoryozdravi.cz</a:t>
            </a:r>
            <a:endParaRPr lang="en-US" sz="6600"/>
          </a:p>
        </p:txBody>
      </p:sp>
    </p:spTree>
    <p:extLst>
      <p:ext uri="{BB962C8B-B14F-4D97-AF65-F5344CB8AC3E}">
        <p14:creationId xmlns:p14="http://schemas.microsoft.com/office/powerpoint/2010/main" val="33600893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Výzkum DIPEx</a:t>
            </a:r>
            <a:endParaRPr lang="en-US"/>
          </a:p>
        </p:txBody>
      </p:sp>
      <p:sp>
        <p:nvSpPr>
          <p:cNvPr id="3" name="Zástupný symbol pro obsah 2"/>
          <p:cNvSpPr>
            <a:spLocks noGrp="1"/>
          </p:cNvSpPr>
          <p:nvPr>
            <p:ph idx="1"/>
          </p:nvPr>
        </p:nvSpPr>
        <p:spPr>
          <a:xfrm>
            <a:off x="3869268" y="864108"/>
            <a:ext cx="5772037" cy="5120640"/>
          </a:xfrm>
        </p:spPr>
        <p:txBody>
          <a:bodyPr>
            <a:normAutofit/>
          </a:bodyPr>
          <a:lstStyle/>
          <a:p>
            <a:r>
              <a:rPr lang="cs-CZ" sz="3200" smtClean="0"/>
              <a:t>Využití potenciálu internetových informací</a:t>
            </a:r>
          </a:p>
          <a:p>
            <a:r>
              <a:rPr lang="cs-CZ" sz="3200" smtClean="0"/>
              <a:t>Historie </a:t>
            </a:r>
            <a:r>
              <a:rPr lang="cs-CZ" sz="3200" smtClean="0"/>
              <a:t>výzkumu</a:t>
            </a:r>
          </a:p>
          <a:p>
            <a:r>
              <a:rPr lang="cs-CZ" sz="3200" smtClean="0"/>
              <a:t>Důraz na správné a spolehlivé informace</a:t>
            </a:r>
            <a:endParaRPr lang="cs-CZ" sz="3200" smtClean="0"/>
          </a:p>
        </p:txBody>
      </p:sp>
      <p:pic>
        <p:nvPicPr>
          <p:cNvPr id="1026" name="Picture 2" descr="http://dipexinternational.org/wp-content/uploads/2018/08/annmcphers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41305" y="798548"/>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dipexinternational.org/wp-content/uploads/2018/08/Andrew-Herxheimer.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41305" y="3902878"/>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4" name="TextovéPole 3"/>
          <p:cNvSpPr txBox="1"/>
          <p:nvPr/>
        </p:nvSpPr>
        <p:spPr>
          <a:xfrm>
            <a:off x="9641305" y="3256547"/>
            <a:ext cx="2381250" cy="646331"/>
          </a:xfrm>
          <a:prstGeom prst="rect">
            <a:avLst/>
          </a:prstGeom>
          <a:noFill/>
        </p:spPr>
        <p:txBody>
          <a:bodyPr wrap="square" rtlCol="0">
            <a:spAutoFit/>
          </a:bodyPr>
          <a:lstStyle/>
          <a:p>
            <a:r>
              <a:rPr lang="cs-CZ" smtClean="0"/>
              <a:t>Dr. Ann McPherson (1945-2011)</a:t>
            </a:r>
            <a:endParaRPr lang="en-US"/>
          </a:p>
        </p:txBody>
      </p:sp>
      <p:sp>
        <p:nvSpPr>
          <p:cNvPr id="5" name="TextovéPole 4"/>
          <p:cNvSpPr txBox="1"/>
          <p:nvPr/>
        </p:nvSpPr>
        <p:spPr>
          <a:xfrm>
            <a:off x="9561095" y="6284128"/>
            <a:ext cx="2461460" cy="646331"/>
          </a:xfrm>
          <a:prstGeom prst="rect">
            <a:avLst/>
          </a:prstGeom>
          <a:noFill/>
        </p:spPr>
        <p:txBody>
          <a:bodyPr wrap="square" rtlCol="0">
            <a:spAutoFit/>
          </a:bodyPr>
          <a:lstStyle/>
          <a:p>
            <a:r>
              <a:rPr lang="en-US"/>
              <a:t>Dr. Andrew Herxheimer (1925-2016)</a:t>
            </a:r>
          </a:p>
        </p:txBody>
      </p:sp>
    </p:spTree>
    <p:extLst>
      <p:ext uri="{BB962C8B-B14F-4D97-AF65-F5344CB8AC3E}">
        <p14:creationId xmlns:p14="http://schemas.microsoft.com/office/powerpoint/2010/main" val="1404034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h</a:t>
            </a:r>
            <a:r>
              <a:rPr lang="cs-CZ" smtClean="0"/>
              <a:t>ealthtalk.org</a:t>
            </a:r>
            <a:endParaRPr lang="en-US"/>
          </a:p>
        </p:txBody>
      </p:sp>
      <p:sp>
        <p:nvSpPr>
          <p:cNvPr id="3" name="Zástupný symbol pro obsah 2"/>
          <p:cNvSpPr>
            <a:spLocks noGrp="1"/>
          </p:cNvSpPr>
          <p:nvPr>
            <p:ph idx="1"/>
          </p:nvPr>
        </p:nvSpPr>
        <p:spPr/>
        <p:txBody>
          <a:bodyPr/>
          <a:lstStyle/>
          <a:p>
            <a:r>
              <a:rPr lang="cs-CZ" smtClean="0"/>
              <a:t>Každou minutu si lidé přehrají 2:30 min záznamu</a:t>
            </a:r>
          </a:p>
          <a:p>
            <a:r>
              <a:rPr lang="cs-CZ" smtClean="0"/>
              <a:t>90 % návštěvníků stránek by doporučilo stránky někomu jinému</a:t>
            </a:r>
          </a:p>
          <a:p>
            <a:r>
              <a:rPr lang="cs-CZ" smtClean="0"/>
              <a:t>85 % souhlasí s tím, že zde získali lepší informace než jinde</a:t>
            </a:r>
          </a:p>
          <a:p>
            <a:r>
              <a:rPr lang="cs-CZ" smtClean="0"/>
              <a:t>80 % návštěvníků se po návštěvě stránek cítí být lépe informováno</a:t>
            </a:r>
          </a:p>
          <a:p>
            <a:r>
              <a:rPr lang="cs-CZ" smtClean="0"/>
              <a:t>70 % návštěvníků stránek se po využití stránek cítí méně osamělých a lépe připravených na zvládání nemoci</a:t>
            </a:r>
            <a:endParaRPr lang="en-US"/>
          </a:p>
        </p:txBody>
      </p:sp>
    </p:spTree>
    <p:extLst>
      <p:ext uri="{BB962C8B-B14F-4D97-AF65-F5344CB8AC3E}">
        <p14:creationId xmlns:p14="http://schemas.microsoft.com/office/powerpoint/2010/main" val="1839649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52919" y="1123837"/>
            <a:ext cx="3027692" cy="4601183"/>
          </a:xfrm>
        </p:spPr>
        <p:txBody>
          <a:bodyPr/>
          <a:lstStyle/>
          <a:p>
            <a:r>
              <a:rPr lang="cs-CZ" smtClean="0"/>
              <a:t>DIPEx</a:t>
            </a:r>
            <a:br>
              <a:rPr lang="cs-CZ" smtClean="0"/>
            </a:br>
            <a:r>
              <a:rPr lang="cs-CZ" smtClean="0"/>
              <a:t>International</a:t>
            </a:r>
            <a:endParaRPr lang="en-US"/>
          </a:p>
        </p:txBody>
      </p:sp>
      <p:pic>
        <p:nvPicPr>
          <p:cNvPr id="3" name="Obrázek 2"/>
          <p:cNvPicPr>
            <a:picLocks noChangeAspect="1"/>
          </p:cNvPicPr>
          <p:nvPr/>
        </p:nvPicPr>
        <p:blipFill rotWithShape="1">
          <a:blip r:embed="rId2"/>
          <a:srcRect l="23391" t="25731" r="24051" b="6082"/>
          <a:stretch/>
        </p:blipFill>
        <p:spPr>
          <a:xfrm>
            <a:off x="3898231" y="641685"/>
            <a:ext cx="7146759" cy="5794937"/>
          </a:xfrm>
          <a:prstGeom prst="rect">
            <a:avLst/>
          </a:prstGeom>
        </p:spPr>
      </p:pic>
    </p:spTree>
    <p:extLst>
      <p:ext uri="{BB962C8B-B14F-4D97-AF65-F5344CB8AC3E}">
        <p14:creationId xmlns:p14="http://schemas.microsoft.com/office/powerpoint/2010/main" val="535940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Metodologie výzkumu</a:t>
            </a:r>
            <a:endParaRPr lang="en-US"/>
          </a:p>
        </p:txBody>
      </p:sp>
      <p:sp>
        <p:nvSpPr>
          <p:cNvPr id="3" name="Zástupný symbol pro obsah 2"/>
          <p:cNvSpPr>
            <a:spLocks noGrp="1"/>
          </p:cNvSpPr>
          <p:nvPr>
            <p:ph idx="1"/>
          </p:nvPr>
        </p:nvSpPr>
        <p:spPr/>
        <p:txBody>
          <a:bodyPr/>
          <a:lstStyle/>
          <a:p>
            <a:r>
              <a:rPr lang="cs-CZ"/>
              <a:t>Kvalitativní výzkum pacientských zkušeností</a:t>
            </a:r>
          </a:p>
          <a:p>
            <a:r>
              <a:rPr lang="cs-CZ"/>
              <a:t>40-50 </a:t>
            </a:r>
            <a:r>
              <a:rPr lang="cs-CZ" smtClean="0"/>
              <a:t>rozhovorů pro každé téma</a:t>
            </a:r>
            <a:endParaRPr lang="cs-CZ"/>
          </a:p>
          <a:p>
            <a:r>
              <a:rPr lang="cs-CZ"/>
              <a:t>Pestrost vzorku</a:t>
            </a:r>
          </a:p>
          <a:p>
            <a:r>
              <a:rPr lang="cs-CZ"/>
              <a:t>Využití </a:t>
            </a:r>
            <a:r>
              <a:rPr lang="cs-CZ" smtClean="0"/>
              <a:t>dat</a:t>
            </a:r>
          </a:p>
          <a:p>
            <a:r>
              <a:rPr lang="cs-CZ" smtClean="0"/>
              <a:t>Etická pravidla</a:t>
            </a:r>
          </a:p>
          <a:p>
            <a:r>
              <a:rPr lang="cs-CZ" smtClean="0"/>
              <a:t>Financování výzkumu</a:t>
            </a:r>
          </a:p>
          <a:p>
            <a:r>
              <a:rPr lang="cs-CZ" smtClean="0"/>
              <a:t>Míra anonymity</a:t>
            </a:r>
            <a:endParaRPr lang="cs-CZ"/>
          </a:p>
          <a:p>
            <a:pPr marL="0" indent="0">
              <a:buNone/>
            </a:pPr>
            <a:endParaRPr lang="cs-CZ"/>
          </a:p>
          <a:p>
            <a:endParaRPr lang="en-US"/>
          </a:p>
        </p:txBody>
      </p:sp>
    </p:spTree>
    <p:extLst>
      <p:ext uri="{BB962C8B-B14F-4D97-AF65-F5344CB8AC3E}">
        <p14:creationId xmlns:p14="http://schemas.microsoft.com/office/powerpoint/2010/main" val="1955533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Poradní panel a jeho role</a:t>
            </a:r>
            <a:endParaRPr lang="en-US"/>
          </a:p>
        </p:txBody>
      </p:sp>
      <p:pic>
        <p:nvPicPr>
          <p:cNvPr id="4" name="Zástupný symbol pro obsah 3" descr="https://thetuckshopmadebylocals.files.wordpress.com/2015/08/round_table_illo.gif?w=652&amp;h=656"/>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888414" y="1017419"/>
            <a:ext cx="4881228" cy="4412833"/>
          </a:xfrm>
          <a:prstGeom prst="rect">
            <a:avLst/>
          </a:prstGeom>
          <a:noFill/>
          <a:ln>
            <a:noFill/>
          </a:ln>
        </p:spPr>
      </p:pic>
    </p:spTree>
    <p:extLst>
      <p:ext uri="{BB962C8B-B14F-4D97-AF65-F5344CB8AC3E}">
        <p14:creationId xmlns:p14="http://schemas.microsoft.com/office/powerpoint/2010/main" val="3632940127"/>
      </p:ext>
    </p:extLst>
  </p:cSld>
  <p:clrMapOvr>
    <a:masterClrMapping/>
  </p:clrMapOvr>
  <p:timing>
    <p:tnLst>
      <p:par>
        <p:cTn id="1" dur="indefinite" restart="never" nodeType="tmRoot"/>
      </p:par>
    </p:tnLst>
  </p:timing>
</p:sld>
</file>

<file path=ppt/theme/theme1.xml><?xml version="1.0" encoding="utf-8"?>
<a:theme xmlns:a="http://schemas.openxmlformats.org/drawingml/2006/main" name="Rámeček">
  <a:themeElements>
    <a:clrScheme name="Frame">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Frame">
      <a:maj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Frame">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20000"/>
                <a:lumMod val="102000"/>
              </a:schemeClr>
            </a:gs>
            <a:gs pos="48000">
              <a:schemeClr val="phClr">
                <a:tint val="98000"/>
                <a:shade val="90000"/>
                <a:satMod val="110000"/>
                <a:lumMod val="103000"/>
              </a:schemeClr>
            </a:gs>
            <a:gs pos="100000">
              <a:schemeClr val="phClr">
                <a:tint val="98000"/>
                <a:shade val="8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Frame" id="{F226E7A2-7162-461C-9490-D27D9DC04E43}" vid="{39D77354-939E-4A26-AE51-B3F9618B14B7}"/>
    </a:ext>
  </a:extLst>
</a:theme>
</file>

<file path=ppt/theme/theme2.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Kancelář">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celář">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TM03457475[[fn=Rámeček]]</Template>
  <TotalTime>318</TotalTime>
  <Words>1094</Words>
  <Application>Microsoft Office PowerPoint</Application>
  <PresentationFormat>Širokoúhlá obrazovka</PresentationFormat>
  <Paragraphs>171</Paragraphs>
  <Slides>29</Slides>
  <Notes>3</Notes>
  <HiddenSlides>0</HiddenSlides>
  <MMClips>0</MMClips>
  <ScaleCrop>false</ScaleCrop>
  <HeadingPairs>
    <vt:vector size="6" baseType="variant">
      <vt:variant>
        <vt:lpstr>Použitá písma</vt:lpstr>
      </vt:variant>
      <vt:variant>
        <vt:i4>3</vt:i4>
      </vt:variant>
      <vt:variant>
        <vt:lpstr>Motiv</vt:lpstr>
      </vt:variant>
      <vt:variant>
        <vt:i4>1</vt:i4>
      </vt:variant>
      <vt:variant>
        <vt:lpstr>Nadpisy snímků</vt:lpstr>
      </vt:variant>
      <vt:variant>
        <vt:i4>29</vt:i4>
      </vt:variant>
    </vt:vector>
  </HeadingPairs>
  <TitlesOfParts>
    <vt:vector size="33" baseType="lpstr">
      <vt:lpstr>Calibri</vt:lpstr>
      <vt:lpstr>Corbel</vt:lpstr>
      <vt:lpstr>Wingdings 2</vt:lpstr>
      <vt:lpstr>Rámeček</vt:lpstr>
      <vt:lpstr>Představení projektu DIPEx International  Modul "Zkušenosti rodičů dětí a dospělých s autismem"</vt:lpstr>
      <vt:lpstr>Různé metody, různé poznatky</vt:lpstr>
      <vt:lpstr>Různé metody, různé poznatky</vt:lpstr>
      <vt:lpstr>Webové stránky jako hlavní výstup projektu</vt:lpstr>
      <vt:lpstr>Výzkum DIPEx</vt:lpstr>
      <vt:lpstr>healthtalk.org</vt:lpstr>
      <vt:lpstr>DIPEx International</vt:lpstr>
      <vt:lpstr>Metodologie výzkumu</vt:lpstr>
      <vt:lpstr>Poradní panel a jeho role</vt:lpstr>
      <vt:lpstr>Propagace a hledání účastníků výzkumu</vt:lpstr>
      <vt:lpstr>Propagace a hledání účastníků výzkumu</vt:lpstr>
      <vt:lpstr>Poradní panel</vt:lpstr>
      <vt:lpstr>„Rodiče dětí s PAS“</vt:lpstr>
      <vt:lpstr>Téma „Autismus“</vt:lpstr>
      <vt:lpstr>Průběh rozhovorů a scénář</vt:lpstr>
      <vt:lpstr>Úvod rozhovoru</vt:lpstr>
      <vt:lpstr>Příklad scénáře rozhovoru (1. část rozhovoru)</vt:lpstr>
      <vt:lpstr>Průběh rozhovoru (příklad)</vt:lpstr>
      <vt:lpstr>Induktivní princip analýzy a současný sběr i analýza dat</vt:lpstr>
      <vt:lpstr>Analýza dat</vt:lpstr>
      <vt:lpstr>Analýza rozhovorů</vt:lpstr>
      <vt:lpstr>Tématická analýza: Příklad kódovacího schématu Projekt o zkušenostech lidí s osteoporózou</vt:lpstr>
      <vt:lpstr>Prezentace aplikace PowerPoint</vt:lpstr>
      <vt:lpstr>Podtéma  „Obdržení diagnózy“</vt:lpstr>
      <vt:lpstr>Podtéma  „Obdržení diagnózy“</vt:lpstr>
      <vt:lpstr>Podtéma  „Obdržení diagnózy“</vt:lpstr>
      <vt:lpstr>Metodologie: Dotazníkový výzkum českých lékařů </vt:lpstr>
      <vt:lpstr> Praxe v ordinacích praktických lékařů pro děti a dorost dle našeho dotazníkového šetření (Slepičková, Vaďurová, Pančocha 2019)  </vt:lpstr>
      <vt:lpstr>Prezentace aplikace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Slepickova</dc:creator>
  <cp:lastModifiedBy>Slepickova</cp:lastModifiedBy>
  <cp:revision>23</cp:revision>
  <cp:lastPrinted>2019-06-12T09:46:31Z</cp:lastPrinted>
  <dcterms:created xsi:type="dcterms:W3CDTF">2019-06-12T07:55:11Z</dcterms:created>
  <dcterms:modified xsi:type="dcterms:W3CDTF">2019-12-11T14:55:16Z</dcterms:modified>
</cp:coreProperties>
</file>