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PRAGMATICKÁ ROVINA 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br>
              <a:rPr lang="cs-CZ" sz="4000" dirty="0" smtClean="0"/>
            </a:br>
            <a:r>
              <a:rPr lang="cs-CZ" sz="4000" dirty="0" smtClean="0"/>
              <a:t>SOCIÁLNÍ DOVEDNOSTI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Bednářová, J., Šmardová, V. (2007). Diagnostika dítěte předškolního věku: co by mělo dítě umět ve věku od 3 do 6 let.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28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3224" y="188641"/>
            <a:ext cx="10065854" cy="1066801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Tříleté </a:t>
            </a:r>
            <a:r>
              <a:rPr lang="cs-CZ" sz="3200" b="1" dirty="0" smtClean="0"/>
              <a:t>dítě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9167" y="1268760"/>
            <a:ext cx="9367313" cy="4766280"/>
          </a:xfrm>
        </p:spPr>
        <p:txBody>
          <a:bodyPr>
            <a:normAutofit fontScale="85000" lnSpcReduction="20000"/>
          </a:bodyPr>
          <a:lstStyle/>
          <a:p>
            <a:r>
              <a:rPr lang="cs-CZ" sz="2000" dirty="0"/>
              <a:t>Širší věková kategorie – 3 – 4 </a:t>
            </a:r>
            <a:r>
              <a:rPr lang="cs-CZ" sz="2000" dirty="0" smtClean="0"/>
              <a:t>roky</a:t>
            </a:r>
          </a:p>
          <a:p>
            <a:r>
              <a:rPr lang="cs-CZ" sz="2000" i="1" dirty="0" smtClean="0"/>
              <a:t>Preference verbální formy komunikace – dosažení vlastních cílů</a:t>
            </a:r>
          </a:p>
          <a:p>
            <a:r>
              <a:rPr lang="cs-CZ" sz="2000" i="1" dirty="0" smtClean="0"/>
              <a:t>Řekne své jméno, jména sourozenců, kamarádů</a:t>
            </a:r>
          </a:p>
          <a:p>
            <a:r>
              <a:rPr lang="cs-CZ" sz="2000" i="1" dirty="0" smtClean="0"/>
              <a:t>Mluví nenuceně, pokouší se o krátkou konverzaci </a:t>
            </a:r>
            <a:endParaRPr lang="cs-CZ" sz="2000" i="1" dirty="0"/>
          </a:p>
          <a:p>
            <a:endParaRPr lang="cs-CZ" sz="2000" dirty="0" smtClean="0"/>
          </a:p>
          <a:p>
            <a:r>
              <a:rPr lang="cs-CZ" sz="2000" dirty="0" smtClean="0"/>
              <a:t>Separace – odloučení od matky</a:t>
            </a:r>
            <a:endParaRPr lang="cs-CZ" sz="2000" dirty="0"/>
          </a:p>
          <a:p>
            <a:r>
              <a:rPr lang="cs-CZ" sz="2000" dirty="0"/>
              <a:t>Zájem o ostatní děti</a:t>
            </a:r>
          </a:p>
          <a:p>
            <a:r>
              <a:rPr lang="cs-CZ" sz="2000" dirty="0" smtClean="0"/>
              <a:t>Postupné řízení </a:t>
            </a:r>
            <a:r>
              <a:rPr lang="cs-CZ" sz="2000" dirty="0"/>
              <a:t>vlastního chování  a akceptace ostatních dětí </a:t>
            </a:r>
          </a:p>
          <a:p>
            <a:r>
              <a:rPr lang="cs-CZ" sz="2000" dirty="0"/>
              <a:t>Střídání při hře – postupně</a:t>
            </a:r>
            <a:r>
              <a:rPr lang="cs-CZ" sz="2000" dirty="0" smtClean="0">
                <a:sym typeface="Wingdings" panose="05000000000000000000" pitchFamily="2" charset="2"/>
              </a:rPr>
              <a:t> - vnímá </a:t>
            </a:r>
            <a:r>
              <a:rPr lang="cs-CZ" sz="2000" dirty="0">
                <a:sym typeface="Wingdings" panose="05000000000000000000" pitchFamily="2" charset="2"/>
              </a:rPr>
              <a:t>důležitost, učí se dodržovat</a:t>
            </a:r>
          </a:p>
          <a:p>
            <a:r>
              <a:rPr lang="cs-CZ" sz="2000" dirty="0">
                <a:sym typeface="Wingdings" panose="05000000000000000000" pitchFamily="2" charset="2"/>
              </a:rPr>
              <a:t>Sociální schémata – po připomenutí </a:t>
            </a:r>
          </a:p>
          <a:p>
            <a:r>
              <a:rPr lang="cs-CZ" sz="2000" dirty="0">
                <a:sym typeface="Wingdings" panose="05000000000000000000" pitchFamily="2" charset="2"/>
              </a:rPr>
              <a:t>Empatie – </a:t>
            </a:r>
            <a:r>
              <a:rPr lang="cs-CZ" sz="2000" dirty="0" smtClean="0">
                <a:sym typeface="Wingdings" panose="05000000000000000000" pitchFamily="2" charset="2"/>
              </a:rPr>
              <a:t>projevy soucitu </a:t>
            </a:r>
            <a:r>
              <a:rPr lang="cs-CZ" sz="2000" dirty="0">
                <a:sym typeface="Wingdings" panose="05000000000000000000" pitchFamily="2" charset="2"/>
              </a:rPr>
              <a:t>a </a:t>
            </a:r>
            <a:r>
              <a:rPr lang="cs-CZ" sz="2000" dirty="0" smtClean="0">
                <a:sym typeface="Wingdings" panose="05000000000000000000" pitchFamily="2" charset="2"/>
              </a:rPr>
              <a:t>útěchy </a:t>
            </a:r>
            <a:r>
              <a:rPr lang="cs-CZ" sz="2000" dirty="0">
                <a:sym typeface="Wingdings" panose="05000000000000000000" pitchFamily="2" charset="2"/>
              </a:rPr>
              <a:t>– výraz, gesto, slovo</a:t>
            </a:r>
          </a:p>
          <a:p>
            <a:r>
              <a:rPr lang="cs-CZ" sz="2000" dirty="0">
                <a:sym typeface="Wingdings" panose="05000000000000000000" pitchFamily="2" charset="2"/>
              </a:rPr>
              <a:t>Žádost o pomoc – když má problém</a:t>
            </a:r>
          </a:p>
          <a:p>
            <a:r>
              <a:rPr lang="cs-CZ" sz="2000" dirty="0">
                <a:sym typeface="Wingdings" panose="05000000000000000000" pitchFamily="2" charset="2"/>
              </a:rPr>
              <a:t>Řešení konfliktů – </a:t>
            </a:r>
            <a:r>
              <a:rPr lang="cs-CZ" sz="2000" u="sng" dirty="0">
                <a:sym typeface="Wingdings" panose="05000000000000000000" pitchFamily="2" charset="2"/>
              </a:rPr>
              <a:t>slovní </a:t>
            </a:r>
            <a:r>
              <a:rPr lang="cs-CZ" sz="2000" dirty="0">
                <a:sym typeface="Wingdings" panose="05000000000000000000" pitchFamily="2" charset="2"/>
              </a:rPr>
              <a:t>x fyzické výpady</a:t>
            </a:r>
          </a:p>
          <a:p>
            <a:r>
              <a:rPr lang="cs-CZ" sz="2000" dirty="0">
                <a:sym typeface="Wingdings" panose="05000000000000000000" pitchFamily="2" charset="2"/>
              </a:rPr>
              <a:t>Řekne své jméno + sourozenci+ kamarádi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196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184" y="642594"/>
            <a:ext cx="10612016" cy="850304"/>
          </a:xfrm>
        </p:spPr>
        <p:txBody>
          <a:bodyPr>
            <a:normAutofit/>
          </a:bodyPr>
          <a:lstStyle/>
          <a:p>
            <a:r>
              <a:rPr lang="cs-CZ" sz="3200" b="1" dirty="0"/>
              <a:t>Čtyřleté </a:t>
            </a:r>
            <a:r>
              <a:rPr lang="cs-CZ" sz="3200" b="1" dirty="0" smtClean="0"/>
              <a:t>dítě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185" y="1408922"/>
            <a:ext cx="10612016" cy="462611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Širší věková kategorie – 4 – 5 let </a:t>
            </a:r>
            <a:endParaRPr lang="cs-CZ" dirty="0"/>
          </a:p>
          <a:p>
            <a:endParaRPr lang="cs-CZ" i="1" dirty="0" smtClean="0"/>
          </a:p>
          <a:p>
            <a:r>
              <a:rPr lang="cs-CZ" i="1" dirty="0" smtClean="0"/>
              <a:t>Spontánně informuje o zážitcích, pocitech a přáních</a:t>
            </a:r>
          </a:p>
          <a:p>
            <a:r>
              <a:rPr lang="cs-CZ" i="1" dirty="0" smtClean="0"/>
              <a:t>Předá krátký vzkaz</a:t>
            </a:r>
          </a:p>
          <a:p>
            <a:endParaRPr lang="cs-CZ" dirty="0" smtClean="0"/>
          </a:p>
          <a:p>
            <a:r>
              <a:rPr lang="cs-CZ" dirty="0" smtClean="0"/>
              <a:t>Kamarádství a uzavírání přátelství</a:t>
            </a:r>
            <a:endParaRPr lang="cs-CZ" dirty="0"/>
          </a:p>
          <a:p>
            <a:r>
              <a:rPr lang="cs-CZ" dirty="0"/>
              <a:t>Náklonnost a ochranitelské </a:t>
            </a:r>
            <a:r>
              <a:rPr lang="cs-CZ" dirty="0" smtClean="0"/>
              <a:t>chování vůči mladším dětem </a:t>
            </a:r>
            <a:endParaRPr lang="cs-CZ" dirty="0"/>
          </a:p>
          <a:p>
            <a:r>
              <a:rPr lang="cs-CZ" dirty="0"/>
              <a:t>Posilování </a:t>
            </a:r>
            <a:r>
              <a:rPr lang="cs-CZ" dirty="0" smtClean="0"/>
              <a:t>empatie – myslet na druhé, podělit se, půjčit, dávat dárky</a:t>
            </a:r>
            <a:endParaRPr lang="cs-CZ" dirty="0"/>
          </a:p>
          <a:p>
            <a:r>
              <a:rPr lang="cs-CZ" dirty="0"/>
              <a:t>Respektování </a:t>
            </a:r>
            <a:r>
              <a:rPr lang="cs-CZ" dirty="0" smtClean="0"/>
              <a:t> a dodržování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  <a:r>
              <a:rPr lang="cs-CZ" dirty="0" smtClean="0"/>
              <a:t>pravidel slušného chování  </a:t>
            </a:r>
            <a:r>
              <a:rPr lang="cs-CZ" dirty="0"/>
              <a:t>– zdvořilost</a:t>
            </a:r>
          </a:p>
          <a:p>
            <a:r>
              <a:rPr lang="cs-CZ" dirty="0" smtClean="0"/>
              <a:t>Rozvoj vyjadřování – nápad, potřeba, požádání, obhájení názoru</a:t>
            </a:r>
          </a:p>
          <a:p>
            <a:r>
              <a:rPr lang="cs-CZ" dirty="0" smtClean="0"/>
              <a:t>Posilování spolupráce – zapojení do činností ve skupině, vzájemná pomoc</a:t>
            </a:r>
          </a:p>
          <a:p>
            <a:r>
              <a:rPr lang="cs-CZ" dirty="0" smtClean="0"/>
              <a:t>Akceptace střídání při hře, rozložení pozornosti a výhod k ostatním dětem </a:t>
            </a:r>
            <a:endParaRPr lang="cs-CZ" dirty="0"/>
          </a:p>
          <a:p>
            <a:r>
              <a:rPr lang="cs-CZ" dirty="0" smtClean="0"/>
              <a:t>Správné reakce </a:t>
            </a:r>
            <a:r>
              <a:rPr lang="cs-CZ" dirty="0"/>
              <a:t>na pokyny autority </a:t>
            </a:r>
          </a:p>
          <a:p>
            <a:r>
              <a:rPr lang="cs-CZ" dirty="0"/>
              <a:t>Zhodnocení důsledku vlastního </a:t>
            </a:r>
            <a:r>
              <a:rPr lang="cs-CZ" dirty="0" smtClean="0"/>
              <a:t>chování – v jednoduchých situacích</a:t>
            </a:r>
            <a:endParaRPr lang="cs-CZ" dirty="0"/>
          </a:p>
          <a:p>
            <a:r>
              <a:rPr lang="cs-CZ" dirty="0"/>
              <a:t>Žádost o </a:t>
            </a:r>
            <a:r>
              <a:rPr lang="cs-CZ" dirty="0" smtClean="0"/>
              <a:t>dovolení, např. ke hře s hračkou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1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514" y="642594"/>
            <a:ext cx="10602686" cy="94361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Pětileté </a:t>
            </a:r>
            <a:r>
              <a:rPr lang="cs-CZ" sz="3200" b="1" dirty="0" smtClean="0"/>
              <a:t>dítě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514" y="1418253"/>
            <a:ext cx="10602686" cy="46167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Širší věková kategorie – 5 – 6 let</a:t>
            </a:r>
          </a:p>
          <a:p>
            <a:r>
              <a:rPr lang="cs-CZ" i="1" dirty="0" smtClean="0"/>
              <a:t>Mluvený projev odpovídá kritériím běžné konverzace, dodržuje pravidla, aktivně a spontánně navazuje kontakt</a:t>
            </a:r>
          </a:p>
          <a:p>
            <a:r>
              <a:rPr lang="cs-CZ" i="1" dirty="0" smtClean="0"/>
              <a:t>Formulace otázek a odpovědí, vyjádření myšlenek</a:t>
            </a:r>
          </a:p>
          <a:p>
            <a:r>
              <a:rPr lang="cs-CZ" i="1" dirty="0" smtClean="0"/>
              <a:t>Řekne své jméno a příjmení, jména rodičů, kamarádů, učitelek, svoji adresu….</a:t>
            </a:r>
          </a:p>
          <a:p>
            <a:endParaRPr lang="cs-CZ" i="1" dirty="0" smtClean="0"/>
          </a:p>
          <a:p>
            <a:r>
              <a:rPr lang="cs-CZ" dirty="0" smtClean="0"/>
              <a:t>Vědomé </a:t>
            </a:r>
            <a:r>
              <a:rPr lang="cs-CZ" dirty="0"/>
              <a:t>užití zdvořilostních </a:t>
            </a:r>
            <a:r>
              <a:rPr lang="cs-CZ" dirty="0" smtClean="0"/>
              <a:t>vyjádření a chování </a:t>
            </a:r>
            <a:endParaRPr lang="cs-CZ" dirty="0"/>
          </a:p>
          <a:p>
            <a:r>
              <a:rPr lang="cs-CZ" dirty="0"/>
              <a:t>Rozvoj smyslu pro </a:t>
            </a:r>
            <a:r>
              <a:rPr lang="cs-CZ" dirty="0" smtClean="0"/>
              <a:t>morálku – rozpoznání správného/nesprávného chování, ohleduplnost, čestnost, soucit….</a:t>
            </a:r>
            <a:endParaRPr lang="cs-CZ" dirty="0"/>
          </a:p>
          <a:p>
            <a:r>
              <a:rPr lang="cs-CZ" dirty="0"/>
              <a:t>Odmítání nežádoucího </a:t>
            </a:r>
            <a:r>
              <a:rPr lang="cs-CZ" dirty="0" smtClean="0"/>
              <a:t>chování – lež, nespravedlnost, odmítnutí navádění </a:t>
            </a:r>
            <a:endParaRPr lang="cs-CZ" dirty="0"/>
          </a:p>
          <a:p>
            <a:r>
              <a:rPr lang="cs-CZ" dirty="0"/>
              <a:t>Základní pravidla orientace na </a:t>
            </a:r>
            <a:r>
              <a:rPr lang="cs-CZ" dirty="0" smtClean="0"/>
              <a:t>ulici – přecházení, světelná signalizace</a:t>
            </a:r>
            <a:endParaRPr lang="cs-CZ" dirty="0"/>
          </a:p>
          <a:p>
            <a:r>
              <a:rPr lang="cs-CZ" dirty="0" smtClean="0"/>
              <a:t>Samostatnost při plnění úkolů, reflexe vlastních výsledků</a:t>
            </a:r>
            <a:endParaRPr lang="cs-CZ" dirty="0"/>
          </a:p>
          <a:p>
            <a:r>
              <a:rPr lang="cs-CZ" dirty="0" smtClean="0"/>
              <a:t>Diferenciace situace – hra x úkol</a:t>
            </a:r>
          </a:p>
          <a:p>
            <a:r>
              <a:rPr lang="cs-CZ" dirty="0" smtClean="0"/>
              <a:t>Rozvoj smyslu pro odpovědnost, dokončení započaté práce….</a:t>
            </a:r>
            <a:endParaRPr lang="cs-CZ" dirty="0"/>
          </a:p>
          <a:p>
            <a:r>
              <a:rPr lang="cs-CZ" dirty="0"/>
              <a:t>Překonávání </a:t>
            </a:r>
            <a:r>
              <a:rPr lang="cs-CZ" dirty="0" smtClean="0"/>
              <a:t>překážek – trpělivost </a:t>
            </a:r>
            <a:endParaRPr lang="cs-CZ" dirty="0"/>
          </a:p>
          <a:p>
            <a:r>
              <a:rPr lang="cs-CZ" dirty="0"/>
              <a:t>Pořádek </a:t>
            </a:r>
            <a:r>
              <a:rPr lang="cs-CZ" dirty="0" smtClean="0"/>
              <a:t>ve vlastních věcech i společných prostorách</a:t>
            </a:r>
            <a:endParaRPr lang="cs-CZ" dirty="0"/>
          </a:p>
          <a:p>
            <a:r>
              <a:rPr lang="cs-CZ" dirty="0"/>
              <a:t>Zapojení do her – </a:t>
            </a:r>
            <a:r>
              <a:rPr lang="cs-CZ" dirty="0" smtClean="0"/>
              <a:t>rozhodování, rozdělení rolí, dodržování pravidel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145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32</TotalTime>
  <Words>384</Words>
  <Application>Microsoft Office PowerPoint</Application>
  <PresentationFormat>Širokoúhlá obrazovka</PresentationFormat>
  <Paragraphs>49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Century Gothic</vt:lpstr>
      <vt:lpstr>Garamond</vt:lpstr>
      <vt:lpstr>Wingdings</vt:lpstr>
      <vt:lpstr>Mýdlo</vt:lpstr>
      <vt:lpstr>PRAGMATICKÁ ROVINA  A  SOCIÁLNÍ DOVEDNOSTI</vt:lpstr>
      <vt:lpstr>Tříleté dítě</vt:lpstr>
      <vt:lpstr>Čtyřleté dítě</vt:lpstr>
      <vt:lpstr>Pětileté dítě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PRAGMATICKÁ ROVINA  A  SOCIÁLNÍ DOVEDNOSTI</dc:title>
  <dc:creator>Bočková</dc:creator>
  <cp:lastModifiedBy>Bočková</cp:lastModifiedBy>
  <cp:revision>4</cp:revision>
  <dcterms:created xsi:type="dcterms:W3CDTF">2019-10-31T08:48:55Z</dcterms:created>
  <dcterms:modified xsi:type="dcterms:W3CDTF">2019-10-31T09:21:08Z</dcterms:modified>
</cp:coreProperties>
</file>