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10" r:id="rId2"/>
    <p:sldId id="258" r:id="rId3"/>
    <p:sldId id="313" r:id="rId4"/>
    <p:sldId id="314" r:id="rId5"/>
    <p:sldId id="311" r:id="rId6"/>
    <p:sldId id="257" r:id="rId7"/>
    <p:sldId id="316" r:id="rId8"/>
    <p:sldId id="317" r:id="rId9"/>
    <p:sldId id="318" r:id="rId10"/>
    <p:sldId id="321" r:id="rId11"/>
    <p:sldId id="315" r:id="rId12"/>
    <p:sldId id="320" r:id="rId13"/>
    <p:sldId id="322"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319" r:id="rId36"/>
    <p:sldId id="293"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260" r:id="rId5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C1863F-6C01-47DB-A013-4B9A6922969E}" type="datetimeFigureOut">
              <a:rPr lang="cs-CZ" smtClean="0"/>
              <a:t>25.10.2019</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FF46DF-BFAD-4E89-9511-DB9FACF6B033}" type="slidenum">
              <a:rPr lang="cs-CZ" smtClean="0"/>
              <a:t>‹#›</a:t>
            </a:fld>
            <a:endParaRPr lang="cs-CZ"/>
          </a:p>
        </p:txBody>
      </p:sp>
    </p:spTree>
    <p:extLst>
      <p:ext uri="{BB962C8B-B14F-4D97-AF65-F5344CB8AC3E}">
        <p14:creationId xmlns:p14="http://schemas.microsoft.com/office/powerpoint/2010/main" val="1967070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19460"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2D72FE-61FC-4A07-9A47-89DB88123CF4}" type="slidenum">
              <a:rPr lang="cs-CZ" smtClean="0"/>
              <a:pPr fontAlgn="base">
                <a:spcBef>
                  <a:spcPct val="0"/>
                </a:spcBef>
                <a:spcAft>
                  <a:spcPct val="0"/>
                </a:spcAft>
                <a:defRPr/>
              </a:pPr>
              <a:t>1</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20484"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561C7F-F056-4143-B616-91B18012083E}" type="slidenum">
              <a:rPr lang="cs-CZ" smtClean="0"/>
              <a:pPr fontAlgn="base">
                <a:spcBef>
                  <a:spcPct val="0"/>
                </a:spcBef>
                <a:spcAft>
                  <a:spcPct val="0"/>
                </a:spcAft>
                <a:defRPr/>
              </a:pPr>
              <a:t>9</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21508"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05D1C7-881E-46E7-A84F-F8C17CCB3E38}" type="slidenum">
              <a:rPr lang="cs-CZ" smtClean="0"/>
              <a:pPr fontAlgn="base">
                <a:spcBef>
                  <a:spcPct val="0"/>
                </a:spcBef>
                <a:spcAft>
                  <a:spcPct val="0"/>
                </a:spcAft>
                <a:defRPr/>
              </a:pPr>
              <a:t>14</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endParaRPr lang="cs-CZ" altLang="cs-CZ" sz="9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Char char="-"/>
            </a:pPr>
            <a:endParaRPr lang="cs-CZ" altLang="cs-CZ">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4" name="Zástupný symbol pro číslo snímku 3"/>
          <p:cNvSpPr>
            <a:spLocks noGrp="1"/>
          </p:cNvSpPr>
          <p:nvPr>
            <p:ph type="sldNum" sz="quarter" idx="5"/>
          </p:nvPr>
        </p:nvSpPr>
        <p:spPr/>
        <p:txBody>
          <a:bodyPr/>
          <a:lstStyle/>
          <a:p>
            <a:pPr>
              <a:defRPr/>
            </a:pPr>
            <a:fld id="{0D820460-7A10-4B1B-A5C9-79A5EF2E105D}" type="slidenum">
              <a:rPr lang="cs-CZ" smtClean="0"/>
              <a:pPr>
                <a:defRPr/>
              </a:pPr>
              <a:t>37</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180010D6-8252-4A35-91AA-A7E029E3E924}" type="datetimeFigureOut">
              <a:rPr lang="cs-CZ" smtClean="0"/>
              <a:t>25.10.2019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5B85F63-ABD1-4151-8F87-B89A3CB753BA}" type="slidenum">
              <a:rPr lang="cs-CZ" smtClean="0"/>
              <a:t>‹#›</a:t>
            </a:fld>
            <a:endParaRPr lang="cs-CZ"/>
          </a:p>
        </p:txBody>
      </p:sp>
    </p:spTree>
    <p:extLst>
      <p:ext uri="{BB962C8B-B14F-4D97-AF65-F5344CB8AC3E}">
        <p14:creationId xmlns:p14="http://schemas.microsoft.com/office/powerpoint/2010/main" val="4163176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80010D6-8252-4A35-91AA-A7E029E3E924}" type="datetimeFigureOut">
              <a:rPr lang="cs-CZ" smtClean="0"/>
              <a:t>25.10.2019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5B85F63-ABD1-4151-8F87-B89A3CB753BA}" type="slidenum">
              <a:rPr lang="cs-CZ" smtClean="0"/>
              <a:t>‹#›</a:t>
            </a:fld>
            <a:endParaRPr lang="cs-CZ"/>
          </a:p>
        </p:txBody>
      </p:sp>
    </p:spTree>
    <p:extLst>
      <p:ext uri="{BB962C8B-B14F-4D97-AF65-F5344CB8AC3E}">
        <p14:creationId xmlns:p14="http://schemas.microsoft.com/office/powerpoint/2010/main" val="2275012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80010D6-8252-4A35-91AA-A7E029E3E924}" type="datetimeFigureOut">
              <a:rPr lang="cs-CZ" smtClean="0"/>
              <a:t>25.10.2019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5B85F63-ABD1-4151-8F87-B89A3CB753BA}" type="slidenum">
              <a:rPr lang="cs-CZ" smtClean="0"/>
              <a:t>‹#›</a:t>
            </a:fld>
            <a:endParaRPr lang="cs-CZ"/>
          </a:p>
        </p:txBody>
      </p:sp>
    </p:spTree>
    <p:extLst>
      <p:ext uri="{BB962C8B-B14F-4D97-AF65-F5344CB8AC3E}">
        <p14:creationId xmlns:p14="http://schemas.microsoft.com/office/powerpoint/2010/main" val="3568302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a:t>Kliknutím lze upravit styl.</a:t>
            </a:r>
          </a:p>
        </p:txBody>
      </p:sp>
      <p:sp>
        <p:nvSpPr>
          <p:cNvPr id="3" name="Zástupný symbol pro text 2"/>
          <p:cNvSpPr>
            <a:spLocks noGrp="1"/>
          </p:cNvSpPr>
          <p:nvPr>
            <p:ph type="body" sz="half" idx="1"/>
          </p:nvPr>
        </p:nvSpPr>
        <p:spPr>
          <a:xfrm>
            <a:off x="457200" y="1600200"/>
            <a:ext cx="4038600" cy="45259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4648200" y="1600200"/>
            <a:ext cx="4038600" cy="21859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4648200" y="3938588"/>
            <a:ext cx="4038600" cy="218757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datum 3"/>
          <p:cNvSpPr>
            <a:spLocks noGrp="1"/>
          </p:cNvSpPr>
          <p:nvPr>
            <p:ph type="dt" sz="half" idx="10"/>
          </p:nvPr>
        </p:nvSpPr>
        <p:spPr/>
        <p:txBody>
          <a:bodyPr/>
          <a:lstStyle>
            <a:lvl1pPr>
              <a:defRPr/>
            </a:lvl1pPr>
          </a:lstStyle>
          <a:p>
            <a:pPr>
              <a:defRPr/>
            </a:pPr>
            <a:fld id="{8873B72C-CCB1-4083-9A52-BC920B6EE919}" type="datetimeFigureOut">
              <a:rPr lang="cs-CZ"/>
              <a:pPr>
                <a:defRPr/>
              </a:pPr>
              <a:t>25.10.2019</a:t>
            </a:fld>
            <a:endParaRPr lang="cs-CZ"/>
          </a:p>
        </p:txBody>
      </p:sp>
      <p:sp>
        <p:nvSpPr>
          <p:cNvPr id="7" name="Zástupný symbol pro zápatí 4"/>
          <p:cNvSpPr>
            <a:spLocks noGrp="1"/>
          </p:cNvSpPr>
          <p:nvPr>
            <p:ph type="ftr" sz="quarter" idx="11"/>
          </p:nvPr>
        </p:nvSpPr>
        <p:spPr/>
        <p:txBody>
          <a:bodyPr/>
          <a:lstStyle>
            <a:lvl1pPr>
              <a:defRPr/>
            </a:lvl1pPr>
          </a:lstStyle>
          <a:p>
            <a:pPr>
              <a:defRPr/>
            </a:pPr>
            <a:endParaRPr lang="cs-CZ"/>
          </a:p>
        </p:txBody>
      </p:sp>
      <p:sp>
        <p:nvSpPr>
          <p:cNvPr id="8" name="Zástupný symbol pro číslo snímku 5"/>
          <p:cNvSpPr>
            <a:spLocks noGrp="1"/>
          </p:cNvSpPr>
          <p:nvPr>
            <p:ph type="sldNum" sz="quarter" idx="12"/>
          </p:nvPr>
        </p:nvSpPr>
        <p:spPr/>
        <p:txBody>
          <a:bodyPr/>
          <a:lstStyle>
            <a:lvl1pPr>
              <a:defRPr/>
            </a:lvl1pPr>
          </a:lstStyle>
          <a:p>
            <a:pPr>
              <a:defRPr/>
            </a:pPr>
            <a:fld id="{18A2BD85-D01C-403D-AA3B-4E91A292D586}" type="slidenum">
              <a:rPr lang="cs-CZ"/>
              <a:pPr>
                <a:defRPr/>
              </a:pPr>
              <a:t>‹#›</a:t>
            </a:fld>
            <a:endParaRPr lang="cs-CZ"/>
          </a:p>
        </p:txBody>
      </p:sp>
    </p:spTree>
    <p:extLst>
      <p:ext uri="{BB962C8B-B14F-4D97-AF65-F5344CB8AC3E}">
        <p14:creationId xmlns:p14="http://schemas.microsoft.com/office/powerpoint/2010/main" val="623859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80010D6-8252-4A35-91AA-A7E029E3E924}" type="datetimeFigureOut">
              <a:rPr lang="cs-CZ" smtClean="0"/>
              <a:t>25.10.2019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5B85F63-ABD1-4151-8F87-B89A3CB753BA}" type="slidenum">
              <a:rPr lang="cs-CZ" smtClean="0"/>
              <a:t>‹#›</a:t>
            </a:fld>
            <a:endParaRPr lang="cs-CZ"/>
          </a:p>
        </p:txBody>
      </p:sp>
    </p:spTree>
    <p:extLst>
      <p:ext uri="{BB962C8B-B14F-4D97-AF65-F5344CB8AC3E}">
        <p14:creationId xmlns:p14="http://schemas.microsoft.com/office/powerpoint/2010/main" val="2807875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180010D6-8252-4A35-91AA-A7E029E3E924}" type="datetimeFigureOut">
              <a:rPr lang="cs-CZ" smtClean="0"/>
              <a:t>25.10.2019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5B85F63-ABD1-4151-8F87-B89A3CB753BA}" type="slidenum">
              <a:rPr lang="cs-CZ" smtClean="0"/>
              <a:t>‹#›</a:t>
            </a:fld>
            <a:endParaRPr lang="cs-CZ"/>
          </a:p>
        </p:txBody>
      </p:sp>
    </p:spTree>
    <p:extLst>
      <p:ext uri="{BB962C8B-B14F-4D97-AF65-F5344CB8AC3E}">
        <p14:creationId xmlns:p14="http://schemas.microsoft.com/office/powerpoint/2010/main" val="2298991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180010D6-8252-4A35-91AA-A7E029E3E924}" type="datetimeFigureOut">
              <a:rPr lang="cs-CZ" smtClean="0"/>
              <a:t>25.10.2019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5B85F63-ABD1-4151-8F87-B89A3CB753BA}" type="slidenum">
              <a:rPr lang="cs-CZ" smtClean="0"/>
              <a:t>‹#›</a:t>
            </a:fld>
            <a:endParaRPr lang="cs-CZ"/>
          </a:p>
        </p:txBody>
      </p:sp>
    </p:spTree>
    <p:extLst>
      <p:ext uri="{BB962C8B-B14F-4D97-AF65-F5344CB8AC3E}">
        <p14:creationId xmlns:p14="http://schemas.microsoft.com/office/powerpoint/2010/main" val="3918462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180010D6-8252-4A35-91AA-A7E029E3E924}" type="datetimeFigureOut">
              <a:rPr lang="cs-CZ" smtClean="0"/>
              <a:t>25.10.2019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5B85F63-ABD1-4151-8F87-B89A3CB753BA}" type="slidenum">
              <a:rPr lang="cs-CZ" smtClean="0"/>
              <a:t>‹#›</a:t>
            </a:fld>
            <a:endParaRPr lang="cs-CZ"/>
          </a:p>
        </p:txBody>
      </p:sp>
    </p:spTree>
    <p:extLst>
      <p:ext uri="{BB962C8B-B14F-4D97-AF65-F5344CB8AC3E}">
        <p14:creationId xmlns:p14="http://schemas.microsoft.com/office/powerpoint/2010/main" val="898546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180010D6-8252-4A35-91AA-A7E029E3E924}" type="datetimeFigureOut">
              <a:rPr lang="cs-CZ" smtClean="0"/>
              <a:t>25.10.2019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5B85F63-ABD1-4151-8F87-B89A3CB753BA}" type="slidenum">
              <a:rPr lang="cs-CZ" smtClean="0"/>
              <a:t>‹#›</a:t>
            </a:fld>
            <a:endParaRPr lang="cs-CZ"/>
          </a:p>
        </p:txBody>
      </p:sp>
    </p:spTree>
    <p:extLst>
      <p:ext uri="{BB962C8B-B14F-4D97-AF65-F5344CB8AC3E}">
        <p14:creationId xmlns:p14="http://schemas.microsoft.com/office/powerpoint/2010/main" val="2424610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0010D6-8252-4A35-91AA-A7E029E3E924}" type="datetimeFigureOut">
              <a:rPr lang="cs-CZ" smtClean="0"/>
              <a:t>25.10.2019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5B85F63-ABD1-4151-8F87-B89A3CB753BA}" type="slidenum">
              <a:rPr lang="cs-CZ" smtClean="0"/>
              <a:t>‹#›</a:t>
            </a:fld>
            <a:endParaRPr lang="cs-CZ"/>
          </a:p>
        </p:txBody>
      </p:sp>
    </p:spTree>
    <p:extLst>
      <p:ext uri="{BB962C8B-B14F-4D97-AF65-F5344CB8AC3E}">
        <p14:creationId xmlns:p14="http://schemas.microsoft.com/office/powerpoint/2010/main" val="2719492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180010D6-8252-4A35-91AA-A7E029E3E924}" type="datetimeFigureOut">
              <a:rPr lang="cs-CZ" smtClean="0"/>
              <a:t>25.10.2019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5B85F63-ABD1-4151-8F87-B89A3CB753BA}" type="slidenum">
              <a:rPr lang="cs-CZ" smtClean="0"/>
              <a:t>‹#›</a:t>
            </a:fld>
            <a:endParaRPr lang="cs-CZ"/>
          </a:p>
        </p:txBody>
      </p:sp>
    </p:spTree>
    <p:extLst>
      <p:ext uri="{BB962C8B-B14F-4D97-AF65-F5344CB8AC3E}">
        <p14:creationId xmlns:p14="http://schemas.microsoft.com/office/powerpoint/2010/main" val="3176098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180010D6-8252-4A35-91AA-A7E029E3E924}" type="datetimeFigureOut">
              <a:rPr lang="cs-CZ" smtClean="0"/>
              <a:t>25.10.2019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5B85F63-ABD1-4151-8F87-B89A3CB753BA}" type="slidenum">
              <a:rPr lang="cs-CZ" smtClean="0"/>
              <a:t>‹#›</a:t>
            </a:fld>
            <a:endParaRPr lang="cs-CZ"/>
          </a:p>
        </p:txBody>
      </p:sp>
    </p:spTree>
    <p:extLst>
      <p:ext uri="{BB962C8B-B14F-4D97-AF65-F5344CB8AC3E}">
        <p14:creationId xmlns:p14="http://schemas.microsoft.com/office/powerpoint/2010/main" val="1253569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0010D6-8252-4A35-91AA-A7E029E3E924}" type="datetimeFigureOut">
              <a:rPr lang="cs-CZ" smtClean="0"/>
              <a:t>25.10.2019</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85F63-ABD1-4151-8F87-B89A3CB753BA}" type="slidenum">
              <a:rPr lang="cs-CZ" smtClean="0"/>
              <a:t>‹#›</a:t>
            </a:fld>
            <a:endParaRPr lang="cs-CZ"/>
          </a:p>
        </p:txBody>
      </p:sp>
    </p:spTree>
    <p:extLst>
      <p:ext uri="{BB962C8B-B14F-4D97-AF65-F5344CB8AC3E}">
        <p14:creationId xmlns:p14="http://schemas.microsoft.com/office/powerpoint/2010/main" val="2460200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wmf"/></Relationships>
</file>

<file path=ppt/slides/_rels/slide2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is.muni.cz/auth/osoba/15183?vysledek=63637" TargetMode="External"/><Relationship Id="rId7" Type="http://schemas.openxmlformats.org/officeDocument/2006/relationships/image" Target="../media/image22.jpeg"/><Relationship Id="rId2" Type="http://schemas.openxmlformats.org/officeDocument/2006/relationships/hyperlink" Target="https://is.muni.cz/auth/osoba/42916?vysledek=63637" TargetMode="Externa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Nadpis 1"/>
          <p:cNvSpPr>
            <a:spLocks noGrp="1"/>
          </p:cNvSpPr>
          <p:nvPr>
            <p:ph type="ctrTitle"/>
          </p:nvPr>
        </p:nvSpPr>
        <p:spPr>
          <a:xfrm>
            <a:off x="0" y="476250"/>
            <a:ext cx="4427538" cy="1470025"/>
          </a:xfrm>
        </p:spPr>
        <p:txBody>
          <a:bodyPr/>
          <a:lstStyle/>
          <a:p>
            <a:pPr algn="l" eaLnBrk="1" hangingPunct="1"/>
            <a:r>
              <a:rPr lang="cs-CZ" altLang="cs-CZ" sz="3400" b="1" dirty="0"/>
              <a:t>Sociologie dětství</a:t>
            </a:r>
            <a:endParaRPr lang="cs-CZ" altLang="cs-CZ" sz="2400" i="1" dirty="0"/>
          </a:p>
        </p:txBody>
      </p:sp>
      <p:sp>
        <p:nvSpPr>
          <p:cNvPr id="2051" name="Podnadpis 2"/>
          <p:cNvSpPr>
            <a:spLocks noGrp="1"/>
          </p:cNvSpPr>
          <p:nvPr>
            <p:ph type="subTitle" idx="1"/>
          </p:nvPr>
        </p:nvSpPr>
        <p:spPr>
          <a:xfrm>
            <a:off x="6156325" y="5300663"/>
            <a:ext cx="2879725" cy="1368425"/>
          </a:xfrm>
        </p:spPr>
        <p:txBody>
          <a:bodyPr/>
          <a:lstStyle/>
          <a:p>
            <a:pPr algn="r" eaLnBrk="1" hangingPunct="1"/>
            <a:r>
              <a:rPr lang="cs-CZ" altLang="cs-CZ" sz="2000" dirty="0">
                <a:solidFill>
                  <a:srgbClr val="4F4F4F"/>
                </a:solidFill>
              </a:rPr>
              <a:t>Lenka Slepičková</a:t>
            </a:r>
          </a:p>
        </p:txBody>
      </p:sp>
      <p:grpSp>
        <p:nvGrpSpPr>
          <p:cNvPr id="2052" name="Group 8"/>
          <p:cNvGrpSpPr>
            <a:grpSpLocks/>
          </p:cNvGrpSpPr>
          <p:nvPr/>
        </p:nvGrpSpPr>
        <p:grpSpPr bwMode="auto">
          <a:xfrm>
            <a:off x="4140200" y="0"/>
            <a:ext cx="5003800" cy="3716338"/>
            <a:chOff x="1723" y="0"/>
            <a:chExt cx="4040" cy="2678"/>
          </a:xfrm>
        </p:grpSpPr>
        <p:sp>
          <p:nvSpPr>
            <p:cNvPr id="2054" name="AutoShape 5"/>
            <p:cNvSpPr>
              <a:spLocks noChangeAspect="1" noChangeArrowheads="1" noTextEdit="1"/>
            </p:cNvSpPr>
            <p:nvPr/>
          </p:nvSpPr>
          <p:spPr bwMode="auto">
            <a:xfrm>
              <a:off x="1723" y="0"/>
              <a:ext cx="4037" cy="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3" y="0"/>
              <a:ext cx="4040" cy="2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306763"/>
            <a:ext cx="4211638" cy="355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3434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marL="0" indent="0">
              <a:buNone/>
            </a:pPr>
            <a:r>
              <a:rPr lang="cs-CZ" dirty="0"/>
              <a:t>„Idea šťastného dětství, v kterém společnost vytváří chráněný prostor pro spontánní herní aktivity dětí, je globalizovanou představou euroamerické kultury"</a:t>
            </a:r>
            <a:r>
              <a:rPr lang="cs-CZ" i="1" dirty="0"/>
              <a:t> </a:t>
            </a:r>
            <a:r>
              <a:rPr lang="cs-CZ" dirty="0"/>
              <a:t>(</a:t>
            </a:r>
            <a:r>
              <a:rPr lang="cs-CZ" dirty="0" err="1"/>
              <a:t>Kaščák</a:t>
            </a:r>
            <a:r>
              <a:rPr lang="cs-CZ" dirty="0"/>
              <a:t> 2008: 61).</a:t>
            </a:r>
          </a:p>
        </p:txBody>
      </p:sp>
    </p:spTree>
    <p:extLst>
      <p:ext uri="{BB962C8B-B14F-4D97-AF65-F5344CB8AC3E}">
        <p14:creationId xmlns:p14="http://schemas.microsoft.com/office/powerpoint/2010/main" val="3186942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Historická a kulturní specifičnost pojetí dětství</a:t>
            </a:r>
          </a:p>
        </p:txBody>
      </p:sp>
      <p:pic>
        <p:nvPicPr>
          <p:cNvPr id="4" name="Picture 4" descr="http://crtv.cm/cont/noticias/imagePot/ChildLabour.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538504"/>
            <a:ext cx="4152621" cy="27697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s3-us-west-1.amazonaws.com/labs.theguardian.com/unicef-child-labour/imgtest/0017318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1679781"/>
            <a:ext cx="3941945" cy="26284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1.ibtimes.com/sites/www.ibtimes.com/files/styles/v2_article_large/public/2013/02/11/child-soldier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3861048"/>
            <a:ext cx="4032448" cy="28526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ngm.com/2011/06/child-brides/img/yemeni-child-brides-husbands-61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1" y="4134025"/>
            <a:ext cx="4085961" cy="272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777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Zkoumání dětství ve vyloučených lokalitách v ČR</a:t>
            </a:r>
          </a:p>
        </p:txBody>
      </p:sp>
      <p:sp>
        <p:nvSpPr>
          <p:cNvPr id="3" name="Zástupný symbol pro obsah 2"/>
          <p:cNvSpPr>
            <a:spLocks noGrp="1"/>
          </p:cNvSpPr>
          <p:nvPr>
            <p:ph idx="1"/>
          </p:nvPr>
        </p:nvSpPr>
        <p:spPr/>
        <p:txBody>
          <a:bodyPr>
            <a:normAutofit fontScale="47500" lnSpcReduction="20000"/>
          </a:bodyPr>
          <a:lstStyle/>
          <a:p>
            <a:pPr marL="0" indent="0">
              <a:buNone/>
            </a:pPr>
            <a:r>
              <a:rPr lang="cs-CZ" dirty="0"/>
              <a:t>Koncept „dětství" v sociálně vyloučených lokalitách nese množství znaků, které bychom standardně zařadili do světa dospělých, a naopak nenajdeme v něm znaky, které považujeme za pro „dětství" typické.</a:t>
            </a:r>
          </a:p>
          <a:p>
            <a:pPr marL="0" indent="0">
              <a:buNone/>
            </a:pPr>
            <a:endParaRPr lang="cs-CZ" dirty="0"/>
          </a:p>
          <a:p>
            <a:pPr marL="0" indent="0">
              <a:buNone/>
            </a:pPr>
            <a:r>
              <a:rPr lang="cs-CZ" dirty="0"/>
              <a:t>Děti jsou v rodinách (ve vyloučených lokalitách) považovány za osobnost a „hotového" člověka od raného věku, období dětství není považováno za nijak specifické, taktéž potřeby dítěte nejsou chápány jako výrazně rozdílné od potřeb dospělého. To se manifestuje mimo jiné například na stravě. Děti ve studované lokalitě začínají velmi brzy jíst totéž co rodiče.</a:t>
            </a:r>
          </a:p>
          <a:p>
            <a:pPr marL="0" indent="0">
              <a:buNone/>
            </a:pPr>
            <a:endParaRPr lang="cs-CZ" dirty="0"/>
          </a:p>
          <a:p>
            <a:pPr marL="0" indent="0">
              <a:buNone/>
            </a:pPr>
            <a:r>
              <a:rPr lang="cs-CZ" dirty="0"/>
              <a:t>„Dětství" z pohledu modelového sociálně znevýhodněného rodiče je tedy obdobím, kdy dítě má minimum specifických potřeb, jež by se lišily od potřeb dospělého. Je to období, kdy dítě je již zodpovědné za své chování a je po něm požadováno takové chování, které by nenarušovalo život ostatním obyvatelům domácnosti (ne-tolerance křiku při hře).</a:t>
            </a:r>
          </a:p>
          <a:p>
            <a:pPr marL="0" indent="0">
              <a:buNone/>
            </a:pPr>
            <a:endParaRPr lang="cs-CZ" dirty="0"/>
          </a:p>
          <a:p>
            <a:pPr marL="0" indent="0">
              <a:buNone/>
            </a:pPr>
            <a:r>
              <a:rPr lang="cs-CZ" dirty="0"/>
              <a:t>V oblasti vyrušování ostatních jsou děti usměrňovány od raného věku, na druhou stranu však rozvoj dítěte zůstává zcela volným tokem, do kterého rodiče nezasahují - majoritní společností je tato situace popisovaná jako „</a:t>
            </a:r>
            <a:r>
              <a:rPr lang="cs-CZ" dirty="0" err="1"/>
              <a:t>nevýchova</a:t>
            </a:r>
            <a:r>
              <a:rPr lang="cs-CZ" dirty="0"/>
              <a:t>“, jako výchova stylem „děti si dělají, co chtějí.“</a:t>
            </a:r>
          </a:p>
          <a:p>
            <a:pPr marL="0" indent="0">
              <a:buNone/>
            </a:pPr>
            <a:endParaRPr lang="cs-CZ" dirty="0"/>
          </a:p>
        </p:txBody>
      </p:sp>
    </p:spTree>
    <p:extLst>
      <p:ext uri="{BB962C8B-B14F-4D97-AF65-F5344CB8AC3E}">
        <p14:creationId xmlns:p14="http://schemas.microsoft.com/office/powerpoint/2010/main" val="264748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Schéma „koordinovaná kultivace“ vs. „přirozený růst“</a:t>
            </a:r>
          </a:p>
        </p:txBody>
      </p:sp>
      <p:sp>
        <p:nvSpPr>
          <p:cNvPr id="3" name="Zástupný symbol pro obsah 2"/>
          <p:cNvSpPr>
            <a:spLocks noGrp="1"/>
          </p:cNvSpPr>
          <p:nvPr>
            <p:ph idx="1"/>
          </p:nvPr>
        </p:nvSpPr>
        <p:spPr>
          <a:xfrm>
            <a:off x="457200" y="1772816"/>
            <a:ext cx="8229600" cy="4353347"/>
          </a:xfrm>
        </p:spPr>
        <p:txBody>
          <a:bodyPr>
            <a:normAutofit fontScale="55000" lnSpcReduction="20000"/>
          </a:bodyPr>
          <a:lstStyle/>
          <a:p>
            <a:pPr marL="0" indent="0">
              <a:buNone/>
            </a:pPr>
            <a:r>
              <a:rPr lang="cs-CZ" dirty="0"/>
              <a:t>Zatímco pro děti navštěvující mateřské školy jsou hry, v nichž přirozenou cestou poznávají barvy a tvary a trénují jemnou motoriku, hlavní náplní dne, pro děti ze sociálně vyloučených rodin stejně jako pro dospělé je hra pouze okrajovou záležitostí (srov. </a:t>
            </a:r>
            <a:r>
              <a:rPr lang="cs-CZ" dirty="0" err="1"/>
              <a:t>Lancy</a:t>
            </a:r>
            <a:r>
              <a:rPr lang="cs-CZ" dirty="0"/>
              <a:t> 2007). Vzhledem k tomu, že se tyto děti mohou zapojovat jen do některých prací v domácnosti, velká část jejich denního programu je vyplněna relativně pasivním pozorováním domácího dění, a to v závislosti na věku a zručnosti.</a:t>
            </a:r>
          </a:p>
          <a:p>
            <a:pPr marL="0" indent="0">
              <a:buNone/>
            </a:pPr>
            <a:endParaRPr lang="cs-CZ" dirty="0"/>
          </a:p>
          <a:p>
            <a:pPr marL="0" indent="0">
              <a:buNone/>
            </a:pPr>
            <a:r>
              <a:rPr lang="cs-CZ" dirty="0"/>
              <a:t>Děti z majority tráví mnohem více času soustředěnou činností nebo hrou o samotě, rozvíjí tak zcela jiné kompetence než dítě z vyloučené lokality, které je během dne jen zřídkakdy samo. Je tedy jen velmi obtížné poměřovat vývoj těchto dvou skupin dětí, neboť by se jednalo o porovnávání výsledků ze dvou úplně odlišných soutěžních disciplín.</a:t>
            </a:r>
          </a:p>
          <a:p>
            <a:pPr marL="0" indent="0">
              <a:buNone/>
            </a:pPr>
            <a:endParaRPr lang="cs-CZ" dirty="0"/>
          </a:p>
          <a:p>
            <a:pPr marL="0" indent="0">
              <a:buNone/>
            </a:pPr>
            <a:r>
              <a:rPr lang="cs-CZ" dirty="0"/>
              <a:t>Primární a sekundární socializace</a:t>
            </a:r>
          </a:p>
          <a:p>
            <a:pPr marL="0" indent="0">
              <a:buNone/>
            </a:pPr>
            <a:endParaRPr lang="cs-CZ" dirty="0"/>
          </a:p>
          <a:p>
            <a:pPr marL="0" indent="0">
              <a:buNone/>
            </a:pPr>
            <a:r>
              <a:rPr lang="cs-CZ" dirty="0"/>
              <a:t>						(Fatková, 2011)</a:t>
            </a:r>
          </a:p>
          <a:p>
            <a:pPr marL="0" indent="0">
              <a:buNone/>
            </a:pPr>
            <a:endParaRPr lang="cs-CZ" dirty="0"/>
          </a:p>
        </p:txBody>
      </p:sp>
    </p:spTree>
    <p:extLst>
      <p:ext uri="{BB962C8B-B14F-4D97-AF65-F5344CB8AC3E}">
        <p14:creationId xmlns:p14="http://schemas.microsoft.com/office/powerpoint/2010/main" val="1000069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Nadpis 1"/>
          <p:cNvSpPr>
            <a:spLocks noGrp="1"/>
          </p:cNvSpPr>
          <p:nvPr>
            <p:ph type="title"/>
          </p:nvPr>
        </p:nvSpPr>
        <p:spPr/>
        <p:txBody>
          <a:bodyPr/>
          <a:lstStyle/>
          <a:p>
            <a:pPr eaLnBrk="1" hangingPunct="1"/>
            <a:r>
              <a:rPr lang="cs-CZ" altLang="cs-CZ" sz="3600" b="1"/>
              <a:t>výzkum „Rodina pohledem dětí“</a:t>
            </a:r>
            <a:br>
              <a:rPr lang="cs-CZ" altLang="cs-CZ" sz="3600"/>
            </a:br>
            <a:r>
              <a:rPr lang="cs-CZ" altLang="cs-CZ" sz="2400"/>
              <a:t>(Slepičková, Bartošová, Chromková-Manea, Dvořáková)</a:t>
            </a:r>
          </a:p>
        </p:txBody>
      </p:sp>
      <p:sp>
        <p:nvSpPr>
          <p:cNvPr id="6147" name="Zástupný symbol pro obsah 2"/>
          <p:cNvSpPr>
            <a:spLocks noGrp="1"/>
          </p:cNvSpPr>
          <p:nvPr>
            <p:ph idx="1"/>
          </p:nvPr>
        </p:nvSpPr>
        <p:spPr>
          <a:xfrm>
            <a:off x="457200" y="2133600"/>
            <a:ext cx="8229600" cy="3992563"/>
          </a:xfrm>
        </p:spPr>
        <p:txBody>
          <a:bodyPr/>
          <a:lstStyle/>
          <a:p>
            <a:pPr eaLnBrk="1" hangingPunct="1"/>
            <a:r>
              <a:rPr lang="cs-CZ" altLang="cs-CZ" sz="2600"/>
              <a:t>kvalitativní výzkum dvou skupin dětí – 3. a 7. třídy </a:t>
            </a:r>
            <a:r>
              <a:rPr lang="cs-CZ" altLang="cs-CZ" sz="2400"/>
              <a:t>dvou ZŠ (venkovské a městské, celkem 3 třetí a 2 sedmé třídy)</a:t>
            </a:r>
          </a:p>
          <a:p>
            <a:pPr eaLnBrk="1" hangingPunct="1"/>
            <a:r>
              <a:rPr lang="cs-CZ" altLang="cs-CZ" sz="2600"/>
              <a:t>skupinový výzkum prováděný ve třídách ZŠ</a:t>
            </a:r>
          </a:p>
          <a:p>
            <a:pPr eaLnBrk="1" hangingPunct="1"/>
            <a:r>
              <a:rPr lang="cs-CZ" altLang="cs-CZ" sz="2600"/>
              <a:t>snaha uplatňovat nové přístupy ve výzkumu s dětmi </a:t>
            </a:r>
          </a:p>
          <a:p>
            <a:pPr eaLnBrk="1" hangingPunct="1"/>
            <a:r>
              <a:rPr lang="cs-CZ" altLang="cs-CZ" sz="2600"/>
              <a:t>využití klasických</a:t>
            </a:r>
            <a:r>
              <a:rPr lang="cs-CZ" altLang="cs-CZ"/>
              <a:t> </a:t>
            </a:r>
            <a:r>
              <a:rPr lang="cs-CZ" altLang="cs-CZ" sz="2400"/>
              <a:t>(skupinové a individuální rozhovory)</a:t>
            </a:r>
            <a:r>
              <a:rPr lang="cs-CZ" altLang="cs-CZ"/>
              <a:t> </a:t>
            </a:r>
            <a:r>
              <a:rPr lang="cs-CZ" altLang="cs-CZ" sz="2600"/>
              <a:t>i inovativních technik blízkých dětem</a:t>
            </a:r>
            <a:r>
              <a:rPr lang="cs-CZ" altLang="cs-CZ"/>
              <a:t> </a:t>
            </a:r>
            <a:r>
              <a:rPr lang="cs-CZ" altLang="cs-CZ" sz="2400"/>
              <a:t>(kreslení, psaní, diagramy, hry, diskuse atp.)</a:t>
            </a:r>
            <a:r>
              <a:rPr lang="cs-CZ" altLang="cs-CZ"/>
              <a:t> </a:t>
            </a:r>
          </a:p>
        </p:txBody>
      </p:sp>
    </p:spTree>
    <p:extLst>
      <p:ext uri="{BB962C8B-B14F-4D97-AF65-F5344CB8AC3E}">
        <p14:creationId xmlns:p14="http://schemas.microsoft.com/office/powerpoint/2010/main" val="6931940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 calcmode="lin" valueType="num">
                                      <p:cBhvr additive="base">
                                        <p:cTn id="12"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6147">
                                            <p:txEl>
                                              <p:pRg st="1" end="1"/>
                                            </p:txEl>
                                          </p:spTgt>
                                        </p:tgtEl>
                                        <p:attrNameLst>
                                          <p:attrName>style.visibility</p:attrName>
                                        </p:attrNameLst>
                                      </p:cBhvr>
                                      <p:to>
                                        <p:strVal val="visible"/>
                                      </p:to>
                                    </p:set>
                                    <p:anim calcmode="lin" valueType="num">
                                      <p:cBhvr additive="base">
                                        <p:cTn id="18"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6147">
                                            <p:txEl>
                                              <p:pRg st="2" end="2"/>
                                            </p:txEl>
                                          </p:spTgt>
                                        </p:tgtEl>
                                        <p:attrNameLst>
                                          <p:attrName>style.visibility</p:attrName>
                                        </p:attrNameLst>
                                      </p:cBhvr>
                                      <p:to>
                                        <p:strVal val="visible"/>
                                      </p:to>
                                    </p:set>
                                    <p:anim calcmode="lin" valueType="num">
                                      <p:cBhvr additive="base">
                                        <p:cTn id="24"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6147">
                                            <p:txEl>
                                              <p:pRg st="3" end="3"/>
                                            </p:txEl>
                                          </p:spTgt>
                                        </p:tgtEl>
                                        <p:attrNameLst>
                                          <p:attrName>style.visibility</p:attrName>
                                        </p:attrNameLst>
                                      </p:cBhvr>
                                      <p:to>
                                        <p:strVal val="visible"/>
                                      </p:to>
                                    </p:set>
                                    <p:anim calcmode="lin" valueType="num">
                                      <p:cBhvr additive="base">
                                        <p:cTn id="30"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Nadpis 1"/>
          <p:cNvSpPr>
            <a:spLocks noGrp="1"/>
          </p:cNvSpPr>
          <p:nvPr>
            <p:ph type="title"/>
          </p:nvPr>
        </p:nvSpPr>
        <p:spPr/>
        <p:txBody>
          <a:bodyPr/>
          <a:lstStyle/>
          <a:p>
            <a:pPr eaLnBrk="1" hangingPunct="1"/>
            <a:r>
              <a:rPr lang="cs-CZ" altLang="cs-CZ" sz="3600" b="1"/>
              <a:t>Sledovaná témata</a:t>
            </a:r>
          </a:p>
        </p:txBody>
      </p:sp>
      <p:sp>
        <p:nvSpPr>
          <p:cNvPr id="3" name="Zástupný symbol pro obsah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cs-CZ" dirty="0"/>
              <a:t>Životní dráhy a představy o budoucím životě</a:t>
            </a:r>
          </a:p>
          <a:p>
            <a:pPr eaLnBrk="1" fontAlgn="auto" hangingPunct="1">
              <a:spcAft>
                <a:spcPts val="0"/>
              </a:spcAft>
              <a:buFont typeface="Wingdings" pitchFamily="2" charset="2"/>
              <a:buChar char="Ø"/>
              <a:defRPr/>
            </a:pPr>
            <a:r>
              <a:rPr lang="cs-CZ" sz="2400" dirty="0"/>
              <a:t>jak si děti představují svůj budoucí život, jaký je význam rodiny v těchto představách, jak je zobrazována</a:t>
            </a:r>
          </a:p>
          <a:p>
            <a:pPr eaLnBrk="1" fontAlgn="auto" hangingPunct="1">
              <a:spcAft>
                <a:spcPts val="0"/>
              </a:spcAft>
              <a:buFont typeface="Arial" pitchFamily="34" charset="0"/>
              <a:buChar char="•"/>
              <a:defRPr/>
            </a:pPr>
            <a:r>
              <a:rPr lang="cs-CZ" dirty="0"/>
              <a:t>Co je a co není rodina</a:t>
            </a:r>
          </a:p>
          <a:p>
            <a:pPr eaLnBrk="1" fontAlgn="auto" hangingPunct="1">
              <a:spcAft>
                <a:spcPts val="0"/>
              </a:spcAft>
              <a:buFont typeface="Wingdings" pitchFamily="2" charset="2"/>
              <a:buChar char="Ø"/>
              <a:defRPr/>
            </a:pPr>
            <a:r>
              <a:rPr lang="cs-CZ" sz="2400" dirty="0"/>
              <a:t>definice rodiny pohledem dětí, význam rodiny v nejširším slova smyslu, hodnocení různých rodinných uskupení a blízkých vztahů</a:t>
            </a:r>
          </a:p>
          <a:p>
            <a:pPr eaLnBrk="1" fontAlgn="auto" hangingPunct="1">
              <a:spcAft>
                <a:spcPts val="0"/>
              </a:spcAft>
              <a:buFont typeface="Arial" pitchFamily="34" charset="0"/>
              <a:buChar char="•"/>
              <a:defRPr/>
            </a:pPr>
            <a:r>
              <a:rPr lang="cs-CZ" dirty="0"/>
              <a:t>Role  v rodině</a:t>
            </a:r>
          </a:p>
          <a:p>
            <a:pPr eaLnBrk="1" fontAlgn="auto" hangingPunct="1">
              <a:spcAft>
                <a:spcPts val="0"/>
              </a:spcAft>
              <a:buFont typeface="Wingdings" pitchFamily="2" charset="2"/>
              <a:buChar char="Ø"/>
              <a:defRPr/>
            </a:pPr>
            <a:r>
              <a:rPr lang="cs-CZ" sz="2400" dirty="0"/>
              <a:t>role rodičů, dětí a ostatních členů rodiny; </a:t>
            </a:r>
            <a:r>
              <a:rPr lang="cs-CZ" sz="2400" dirty="0" err="1"/>
              <a:t>genderové</a:t>
            </a:r>
            <a:r>
              <a:rPr lang="cs-CZ" sz="2400" dirty="0"/>
              <a:t> uspořádání vztahů v rodině; práva a povinnosti členů rodiny</a:t>
            </a:r>
          </a:p>
          <a:p>
            <a:pPr eaLnBrk="1" fontAlgn="auto" hangingPunct="1">
              <a:spcAft>
                <a:spcPts val="0"/>
              </a:spcAft>
              <a:buFont typeface="Arial" pitchFamily="34" charset="0"/>
              <a:buChar char="•"/>
              <a:defRPr/>
            </a:pPr>
            <a:r>
              <a:rPr lang="cs-CZ" dirty="0"/>
              <a:t>Blízké vztahy dětí </a:t>
            </a:r>
          </a:p>
          <a:p>
            <a:pPr eaLnBrk="1" fontAlgn="auto" hangingPunct="1">
              <a:spcAft>
                <a:spcPts val="0"/>
              </a:spcAft>
              <a:buFont typeface="Wingdings" pitchFamily="2" charset="2"/>
              <a:buChar char="Ø"/>
              <a:defRPr/>
            </a:pPr>
            <a:r>
              <a:rPr lang="cs-CZ" sz="2400" dirty="0"/>
              <a:t>důležitost rodiny z hlediska širších vztahů; význam rodiny a jiných blízkých vztahů v životě dětí</a:t>
            </a:r>
          </a:p>
          <a:p>
            <a:pPr eaLnBrk="1" fontAlgn="auto" hangingPunct="1">
              <a:spcAft>
                <a:spcPts val="0"/>
              </a:spcAft>
              <a:buFont typeface="Arial" pitchFamily="34" charset="0"/>
              <a:buNone/>
              <a:defRPr/>
            </a:pPr>
            <a:endParaRPr lang="cs-CZ" sz="2400" dirty="0"/>
          </a:p>
          <a:p>
            <a:pPr eaLnBrk="1" fontAlgn="auto" hangingPunct="1">
              <a:spcAft>
                <a:spcPts val="0"/>
              </a:spcAft>
              <a:buFont typeface="Wingdings" pitchFamily="2" charset="2"/>
              <a:buChar char="Ø"/>
              <a:defRPr/>
            </a:pPr>
            <a:endParaRPr lang="cs-CZ" sz="2600" dirty="0"/>
          </a:p>
          <a:p>
            <a:pPr eaLnBrk="1" fontAlgn="auto" hangingPunct="1">
              <a:spcAft>
                <a:spcPts val="0"/>
              </a:spcAft>
              <a:buFont typeface="Arial" pitchFamily="34" charset="0"/>
              <a:buNone/>
              <a:defRPr/>
            </a:pPr>
            <a:endParaRPr lang="cs-CZ" sz="2400" dirty="0"/>
          </a:p>
        </p:txBody>
      </p:sp>
    </p:spTree>
    <p:extLst>
      <p:ext uri="{BB962C8B-B14F-4D97-AF65-F5344CB8AC3E}">
        <p14:creationId xmlns:p14="http://schemas.microsoft.com/office/powerpoint/2010/main" val="992626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p:cNvSpPr>
          <p:nvPr>
            <p:ph type="body" idx="1"/>
          </p:nvPr>
        </p:nvSpPr>
        <p:spPr/>
        <p:txBody>
          <a:bodyPr/>
          <a:lstStyle/>
          <a:p>
            <a:pPr>
              <a:buFont typeface="Arial" charset="0"/>
              <a:buNone/>
            </a:pPr>
            <a:r>
              <a:rPr lang="cs-CZ" altLang="cs-CZ" dirty="0">
                <a:latin typeface="Arial" charset="0"/>
              </a:rPr>
              <a:t>1. </a:t>
            </a:r>
            <a:r>
              <a:rPr lang="cs-CZ" altLang="cs-CZ" sz="4000" b="1" dirty="0">
                <a:latin typeface="Arial" charset="0"/>
              </a:rPr>
              <a:t>Co je to rodina</a:t>
            </a:r>
          </a:p>
          <a:p>
            <a:pPr>
              <a:buFont typeface="Arial" charset="0"/>
              <a:buNone/>
            </a:pPr>
            <a:r>
              <a:rPr lang="cs-CZ" altLang="cs-CZ" dirty="0">
                <a:latin typeface="Arial" charset="0"/>
              </a:rPr>
              <a:t>2. Jak děti vidí svou budoucnost</a:t>
            </a:r>
          </a:p>
          <a:p>
            <a:pPr>
              <a:buFont typeface="Arial" charset="0"/>
              <a:buNone/>
            </a:pPr>
            <a:r>
              <a:rPr lang="cs-CZ" altLang="cs-CZ" dirty="0">
                <a:latin typeface="Arial" charset="0"/>
              </a:rPr>
              <a:t>3. Role v rodině</a:t>
            </a:r>
          </a:p>
          <a:p>
            <a:pPr>
              <a:buFont typeface="Arial" charset="0"/>
              <a:buNone/>
            </a:pPr>
            <a:r>
              <a:rPr lang="cs-CZ" altLang="cs-CZ" dirty="0">
                <a:latin typeface="Arial" charset="0"/>
              </a:rPr>
              <a:t>4. Konflikty v rodině</a:t>
            </a:r>
          </a:p>
          <a:p>
            <a:pPr>
              <a:buFont typeface="Arial" charset="0"/>
              <a:buNone/>
            </a:pPr>
            <a:r>
              <a:rPr lang="cs-CZ" altLang="cs-CZ" dirty="0">
                <a:latin typeface="Arial" charset="0"/>
              </a:rPr>
              <a:t>5. Co děti dělají, o čem rozhodují</a:t>
            </a:r>
          </a:p>
          <a:p>
            <a:pPr>
              <a:buFont typeface="Arial" charset="0"/>
              <a:buNone/>
            </a:pPr>
            <a:r>
              <a:rPr lang="cs-CZ" altLang="cs-CZ" dirty="0">
                <a:latin typeface="Arial" charset="0"/>
              </a:rPr>
              <a:t>6. Blízcí lidé</a:t>
            </a:r>
          </a:p>
        </p:txBody>
      </p:sp>
    </p:spTree>
    <p:extLst>
      <p:ext uri="{BB962C8B-B14F-4D97-AF65-F5344CB8AC3E}">
        <p14:creationId xmlns:p14="http://schemas.microsoft.com/office/powerpoint/2010/main" val="1218918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p:cNvSpPr>
          <p:nvPr>
            <p:ph type="title"/>
          </p:nvPr>
        </p:nvSpPr>
        <p:spPr/>
        <p:txBody>
          <a:bodyPr/>
          <a:lstStyle/>
          <a:p>
            <a:r>
              <a:rPr lang="cs-CZ" altLang="cs-CZ">
                <a:latin typeface="Arial" charset="0"/>
              </a:rPr>
              <a:t>Co je to rodina?</a:t>
            </a:r>
          </a:p>
        </p:txBody>
      </p:sp>
      <p:sp>
        <p:nvSpPr>
          <p:cNvPr id="78851" name="Rectangle 3"/>
          <p:cNvSpPr>
            <a:spLocks noGrp="1"/>
          </p:cNvSpPr>
          <p:nvPr>
            <p:ph type="body" idx="1"/>
          </p:nvPr>
        </p:nvSpPr>
        <p:spPr/>
        <p:txBody>
          <a:bodyPr/>
          <a:lstStyle/>
          <a:p>
            <a:pPr marL="609600" indent="-609600">
              <a:lnSpc>
                <a:spcPct val="80000"/>
              </a:lnSpc>
              <a:buFont typeface="Arial" charset="0"/>
              <a:buAutoNum type="arabicPeriod"/>
            </a:pPr>
            <a:r>
              <a:rPr lang="cs-CZ" altLang="cs-CZ" sz="2400" b="1">
                <a:latin typeface="Arial" charset="0"/>
              </a:rPr>
              <a:t>Vyjmenování členů rodiny (často i prarodičů)</a:t>
            </a:r>
          </a:p>
          <a:p>
            <a:pPr marL="609600" indent="-609600">
              <a:lnSpc>
                <a:spcPct val="80000"/>
              </a:lnSpc>
              <a:buFont typeface="Arial" charset="0"/>
              <a:buNone/>
            </a:pPr>
            <a:r>
              <a:rPr lang="cs-CZ" altLang="cs-CZ" sz="2000">
                <a:latin typeface="Arial" charset="0"/>
              </a:rPr>
              <a:t>„Všichni, kdo nás mají rádi“</a:t>
            </a:r>
          </a:p>
          <a:p>
            <a:pPr marL="609600" indent="-609600">
              <a:lnSpc>
                <a:spcPct val="80000"/>
              </a:lnSpc>
              <a:buFont typeface="Arial" charset="0"/>
              <a:buNone/>
            </a:pPr>
            <a:r>
              <a:rPr lang="cs-CZ" altLang="cs-CZ" sz="2000" b="1">
                <a:latin typeface="Arial" charset="0"/>
              </a:rPr>
              <a:t>2.</a:t>
            </a:r>
            <a:r>
              <a:rPr lang="cs-CZ" altLang="cs-CZ" sz="2000">
                <a:latin typeface="Arial" charset="0"/>
              </a:rPr>
              <a:t> </a:t>
            </a:r>
            <a:r>
              <a:rPr lang="cs-CZ" altLang="cs-CZ" sz="2400" b="1">
                <a:latin typeface="Arial" charset="0"/>
              </a:rPr>
              <a:t>Péče, uspokojování potřeb</a:t>
            </a:r>
          </a:p>
          <a:p>
            <a:pPr marL="609600" indent="-609600">
              <a:lnSpc>
                <a:spcPct val="80000"/>
              </a:lnSpc>
              <a:buFont typeface="Arial" charset="0"/>
              <a:buNone/>
            </a:pPr>
            <a:r>
              <a:rPr lang="cs-CZ" altLang="cs-CZ" sz="2000">
                <a:latin typeface="Arial" charset="0"/>
              </a:rPr>
              <a:t>„Zázemí, poskytuje nám jídlo, bydlení“</a:t>
            </a:r>
          </a:p>
          <a:p>
            <a:pPr marL="609600" indent="-609600">
              <a:lnSpc>
                <a:spcPct val="80000"/>
              </a:lnSpc>
              <a:buFont typeface="Arial" charset="0"/>
              <a:buNone/>
            </a:pPr>
            <a:r>
              <a:rPr lang="cs-CZ" altLang="cs-CZ" sz="2000">
                <a:latin typeface="Arial" charset="0"/>
              </a:rPr>
              <a:t>„Stará se“</a:t>
            </a:r>
          </a:p>
          <a:p>
            <a:pPr marL="609600" indent="-609600">
              <a:lnSpc>
                <a:spcPct val="80000"/>
              </a:lnSpc>
              <a:buFont typeface="Arial" charset="0"/>
              <a:buNone/>
            </a:pPr>
            <a:r>
              <a:rPr lang="cs-CZ" altLang="cs-CZ" sz="2000">
                <a:latin typeface="Arial" charset="0"/>
              </a:rPr>
              <a:t>„Místo, kam se můžeme kdykoli vrátit“</a:t>
            </a:r>
          </a:p>
          <a:p>
            <a:pPr marL="609600" indent="-609600">
              <a:lnSpc>
                <a:spcPct val="80000"/>
              </a:lnSpc>
              <a:buFont typeface="Arial" charset="0"/>
              <a:buNone/>
            </a:pPr>
            <a:r>
              <a:rPr lang="cs-CZ" altLang="cs-CZ" sz="2400" b="1">
                <a:latin typeface="Arial" charset="0"/>
              </a:rPr>
              <a:t>3. Emoční podpora</a:t>
            </a:r>
          </a:p>
          <a:p>
            <a:pPr marL="609600" indent="-609600">
              <a:lnSpc>
                <a:spcPct val="80000"/>
              </a:lnSpc>
              <a:buFont typeface="Arial" charset="0"/>
              <a:buNone/>
            </a:pPr>
            <a:r>
              <a:rPr lang="cs-CZ" altLang="cs-CZ" sz="2000">
                <a:latin typeface="Arial" charset="0"/>
              </a:rPr>
              <a:t>„Měli by se mít rádit a vždycky se podržet“</a:t>
            </a:r>
          </a:p>
          <a:p>
            <a:pPr marL="609600" indent="-609600">
              <a:lnSpc>
                <a:spcPct val="80000"/>
              </a:lnSpc>
              <a:buFont typeface="Arial" charset="0"/>
              <a:buNone/>
            </a:pPr>
            <a:r>
              <a:rPr lang="cs-CZ" altLang="cs-CZ" sz="2000">
                <a:latin typeface="Arial" charset="0"/>
              </a:rPr>
              <a:t>„Zlepšuje nám náladu, člověk se cítí dobře v rodině“</a:t>
            </a:r>
          </a:p>
          <a:p>
            <a:pPr marL="609600" indent="-609600">
              <a:lnSpc>
                <a:spcPct val="80000"/>
              </a:lnSpc>
              <a:buFont typeface="Arial" charset="0"/>
              <a:buNone/>
            </a:pPr>
            <a:r>
              <a:rPr lang="cs-CZ" altLang="cs-CZ" sz="2000">
                <a:latin typeface="Arial" charset="0"/>
              </a:rPr>
              <a:t>„Lidi, na které se můžeme spolehnout, můžeme si postěžovat“</a:t>
            </a:r>
          </a:p>
          <a:p>
            <a:pPr marL="609600" indent="-609600">
              <a:lnSpc>
                <a:spcPct val="80000"/>
              </a:lnSpc>
              <a:buFont typeface="Arial" charset="0"/>
              <a:buNone/>
            </a:pPr>
            <a:r>
              <a:rPr lang="cs-CZ" altLang="cs-CZ" sz="2000" b="1">
                <a:latin typeface="Arial" charset="0"/>
              </a:rPr>
              <a:t>4.</a:t>
            </a:r>
            <a:r>
              <a:rPr lang="cs-CZ" altLang="cs-CZ" sz="2000">
                <a:latin typeface="Arial" charset="0"/>
              </a:rPr>
              <a:t> </a:t>
            </a:r>
            <a:r>
              <a:rPr lang="cs-CZ" altLang="cs-CZ" sz="2400" b="1">
                <a:latin typeface="Arial" charset="0"/>
              </a:rPr>
              <a:t>Vedení, výchova, učení</a:t>
            </a:r>
          </a:p>
          <a:p>
            <a:pPr marL="609600" indent="-609600">
              <a:lnSpc>
                <a:spcPct val="80000"/>
              </a:lnSpc>
              <a:buFont typeface="Arial" charset="0"/>
              <a:buNone/>
            </a:pPr>
            <a:r>
              <a:rPr lang="cs-CZ" altLang="cs-CZ" sz="2000">
                <a:latin typeface="Arial" charset="0"/>
              </a:rPr>
              <a:t>„Rodina nás učí, jak se chovat“</a:t>
            </a:r>
          </a:p>
          <a:p>
            <a:pPr marL="609600" indent="-609600">
              <a:lnSpc>
                <a:spcPct val="80000"/>
              </a:lnSpc>
              <a:buFont typeface="Arial" charset="0"/>
              <a:buNone/>
            </a:pPr>
            <a:r>
              <a:rPr lang="cs-CZ" altLang="cs-CZ" sz="2000">
                <a:latin typeface="Arial" charset="0"/>
              </a:rPr>
              <a:t>„Utváří náš charakter“</a:t>
            </a:r>
          </a:p>
          <a:p>
            <a:pPr marL="609600" indent="-609600">
              <a:lnSpc>
                <a:spcPct val="80000"/>
              </a:lnSpc>
              <a:buFont typeface="Arial" charset="0"/>
              <a:buAutoNum type="arabicPeriod"/>
            </a:pPr>
            <a:endParaRPr lang="cs-CZ" altLang="cs-CZ" sz="2000">
              <a:latin typeface="Arial" charset="0"/>
            </a:endParaRPr>
          </a:p>
          <a:p>
            <a:pPr marL="609600" indent="-609600">
              <a:lnSpc>
                <a:spcPct val="80000"/>
              </a:lnSpc>
              <a:buFont typeface="Arial" charset="0"/>
              <a:buAutoNum type="arabicPeriod"/>
            </a:pPr>
            <a:endParaRPr lang="cs-CZ" altLang="cs-CZ" sz="2000">
              <a:latin typeface="Arial" charset="0"/>
            </a:endParaRPr>
          </a:p>
          <a:p>
            <a:pPr marL="609600" indent="-609600">
              <a:lnSpc>
                <a:spcPct val="80000"/>
              </a:lnSpc>
              <a:buFont typeface="Arial" charset="0"/>
              <a:buAutoNum type="arabicPeriod"/>
            </a:pPr>
            <a:endParaRPr lang="cs-CZ" altLang="cs-CZ" sz="2000">
              <a:latin typeface="Arial" charset="0"/>
            </a:endParaRPr>
          </a:p>
        </p:txBody>
      </p:sp>
    </p:spTree>
    <p:extLst>
      <p:ext uri="{BB962C8B-B14F-4D97-AF65-F5344CB8AC3E}">
        <p14:creationId xmlns:p14="http://schemas.microsoft.com/office/powerpoint/2010/main" val="2629334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 calcmode="lin" valueType="num">
                                      <p:cBhvr additive="base">
                                        <p:cTn id="7" dur="500" fill="hold"/>
                                        <p:tgtEl>
                                          <p:spTgt spid="788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885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8851">
                                            <p:txEl>
                                              <p:pRg st="1" end="1"/>
                                            </p:txEl>
                                          </p:spTgt>
                                        </p:tgtEl>
                                        <p:attrNameLst>
                                          <p:attrName>style.visibility</p:attrName>
                                        </p:attrNameLst>
                                      </p:cBhvr>
                                      <p:to>
                                        <p:strVal val="visible"/>
                                      </p:to>
                                    </p:set>
                                    <p:anim calcmode="lin" valueType="num">
                                      <p:cBhvr additive="base">
                                        <p:cTn id="11" dur="500" fill="hold"/>
                                        <p:tgtEl>
                                          <p:spTgt spid="7885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88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78851">
                                            <p:txEl>
                                              <p:pRg st="2" end="2"/>
                                            </p:txEl>
                                          </p:spTgt>
                                        </p:tgtEl>
                                        <p:attrNameLst>
                                          <p:attrName>style.visibility</p:attrName>
                                        </p:attrNameLst>
                                      </p:cBhvr>
                                      <p:to>
                                        <p:strVal val="visible"/>
                                      </p:to>
                                    </p:set>
                                    <p:anim calcmode="lin" valueType="num">
                                      <p:cBhvr additive="base">
                                        <p:cTn id="17" dur="500" fill="hold"/>
                                        <p:tgtEl>
                                          <p:spTgt spid="7885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8851">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8851">
                                            <p:txEl>
                                              <p:pRg st="3" end="3"/>
                                            </p:txEl>
                                          </p:spTgt>
                                        </p:tgtEl>
                                        <p:attrNameLst>
                                          <p:attrName>style.visibility</p:attrName>
                                        </p:attrNameLst>
                                      </p:cBhvr>
                                      <p:to>
                                        <p:strVal val="visible"/>
                                      </p:to>
                                    </p:set>
                                    <p:anim calcmode="lin" valueType="num">
                                      <p:cBhvr additive="base">
                                        <p:cTn id="21" dur="500" fill="hold"/>
                                        <p:tgtEl>
                                          <p:spTgt spid="7885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8851">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8851">
                                            <p:txEl>
                                              <p:pRg st="4" end="4"/>
                                            </p:txEl>
                                          </p:spTgt>
                                        </p:tgtEl>
                                        <p:attrNameLst>
                                          <p:attrName>style.visibility</p:attrName>
                                        </p:attrNameLst>
                                      </p:cBhvr>
                                      <p:to>
                                        <p:strVal val="visible"/>
                                      </p:to>
                                    </p:set>
                                    <p:anim calcmode="lin" valueType="num">
                                      <p:cBhvr additive="base">
                                        <p:cTn id="25" dur="500" fill="hold"/>
                                        <p:tgtEl>
                                          <p:spTgt spid="7885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8851">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8851">
                                            <p:txEl>
                                              <p:pRg st="5" end="5"/>
                                            </p:txEl>
                                          </p:spTgt>
                                        </p:tgtEl>
                                        <p:attrNameLst>
                                          <p:attrName>style.visibility</p:attrName>
                                        </p:attrNameLst>
                                      </p:cBhvr>
                                      <p:to>
                                        <p:strVal val="visible"/>
                                      </p:to>
                                    </p:set>
                                    <p:anim calcmode="lin" valueType="num">
                                      <p:cBhvr additive="base">
                                        <p:cTn id="29" dur="500" fill="hold"/>
                                        <p:tgtEl>
                                          <p:spTgt spid="78851">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885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78851">
                                            <p:txEl>
                                              <p:pRg st="6" end="6"/>
                                            </p:txEl>
                                          </p:spTgt>
                                        </p:tgtEl>
                                        <p:attrNameLst>
                                          <p:attrName>style.visibility</p:attrName>
                                        </p:attrNameLst>
                                      </p:cBhvr>
                                      <p:to>
                                        <p:strVal val="visible"/>
                                      </p:to>
                                    </p:set>
                                    <p:anim calcmode="lin" valueType="num">
                                      <p:cBhvr additive="base">
                                        <p:cTn id="35" dur="500" fill="hold"/>
                                        <p:tgtEl>
                                          <p:spTgt spid="78851">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8851">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8851">
                                            <p:txEl>
                                              <p:pRg st="7" end="7"/>
                                            </p:txEl>
                                          </p:spTgt>
                                        </p:tgtEl>
                                        <p:attrNameLst>
                                          <p:attrName>style.visibility</p:attrName>
                                        </p:attrNameLst>
                                      </p:cBhvr>
                                      <p:to>
                                        <p:strVal val="visible"/>
                                      </p:to>
                                    </p:set>
                                    <p:anim calcmode="lin" valueType="num">
                                      <p:cBhvr additive="base">
                                        <p:cTn id="39" dur="500" fill="hold"/>
                                        <p:tgtEl>
                                          <p:spTgt spid="78851">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8851">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8851">
                                            <p:txEl>
                                              <p:pRg st="8" end="8"/>
                                            </p:txEl>
                                          </p:spTgt>
                                        </p:tgtEl>
                                        <p:attrNameLst>
                                          <p:attrName>style.visibility</p:attrName>
                                        </p:attrNameLst>
                                      </p:cBhvr>
                                      <p:to>
                                        <p:strVal val="visible"/>
                                      </p:to>
                                    </p:set>
                                    <p:anim calcmode="lin" valueType="num">
                                      <p:cBhvr additive="base">
                                        <p:cTn id="43" dur="500" fill="hold"/>
                                        <p:tgtEl>
                                          <p:spTgt spid="78851">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8851">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8851">
                                            <p:txEl>
                                              <p:pRg st="9" end="9"/>
                                            </p:txEl>
                                          </p:spTgt>
                                        </p:tgtEl>
                                        <p:attrNameLst>
                                          <p:attrName>style.visibility</p:attrName>
                                        </p:attrNameLst>
                                      </p:cBhvr>
                                      <p:to>
                                        <p:strVal val="visible"/>
                                      </p:to>
                                    </p:set>
                                    <p:anim calcmode="lin" valueType="num">
                                      <p:cBhvr additive="base">
                                        <p:cTn id="47" dur="500" fill="hold"/>
                                        <p:tgtEl>
                                          <p:spTgt spid="78851">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8851">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8851">
                                            <p:txEl>
                                              <p:pRg st="10" end="10"/>
                                            </p:txEl>
                                          </p:spTgt>
                                        </p:tgtEl>
                                        <p:attrNameLst>
                                          <p:attrName>style.visibility</p:attrName>
                                        </p:attrNameLst>
                                      </p:cBhvr>
                                      <p:to>
                                        <p:strVal val="visible"/>
                                      </p:to>
                                    </p:set>
                                    <p:anim calcmode="lin" valueType="num">
                                      <p:cBhvr additive="base">
                                        <p:cTn id="51" dur="500" fill="hold"/>
                                        <p:tgtEl>
                                          <p:spTgt spid="78851">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8851">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8851">
                                            <p:txEl>
                                              <p:pRg st="11" end="11"/>
                                            </p:txEl>
                                          </p:spTgt>
                                        </p:tgtEl>
                                        <p:attrNameLst>
                                          <p:attrName>style.visibility</p:attrName>
                                        </p:attrNameLst>
                                      </p:cBhvr>
                                      <p:to>
                                        <p:strVal val="visible"/>
                                      </p:to>
                                    </p:set>
                                    <p:anim calcmode="lin" valueType="num">
                                      <p:cBhvr additive="base">
                                        <p:cTn id="55" dur="500" fill="hold"/>
                                        <p:tgtEl>
                                          <p:spTgt spid="78851">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8851">
                                            <p:txEl>
                                              <p:pRg st="11" end="11"/>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8851">
                                            <p:txEl>
                                              <p:pRg st="12" end="12"/>
                                            </p:txEl>
                                          </p:spTgt>
                                        </p:tgtEl>
                                        <p:attrNameLst>
                                          <p:attrName>style.visibility</p:attrName>
                                        </p:attrNameLst>
                                      </p:cBhvr>
                                      <p:to>
                                        <p:strVal val="visible"/>
                                      </p:to>
                                    </p:set>
                                    <p:anim calcmode="lin" valueType="num">
                                      <p:cBhvr additive="base">
                                        <p:cTn id="59" dur="500" fill="hold"/>
                                        <p:tgtEl>
                                          <p:spTgt spid="78851">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8851">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p:cNvSpPr>
          <p:nvPr>
            <p:ph type="body" idx="1"/>
          </p:nvPr>
        </p:nvSpPr>
        <p:spPr/>
        <p:txBody>
          <a:bodyPr/>
          <a:lstStyle/>
          <a:p>
            <a:pPr>
              <a:buFont typeface="Arial" charset="0"/>
              <a:buNone/>
            </a:pPr>
            <a:r>
              <a:rPr lang="cs-CZ" altLang="cs-CZ">
                <a:latin typeface="Arial" charset="0"/>
              </a:rPr>
              <a:t>1. Co je to rodina</a:t>
            </a:r>
          </a:p>
          <a:p>
            <a:pPr>
              <a:buFont typeface="Arial" charset="0"/>
              <a:buNone/>
            </a:pPr>
            <a:r>
              <a:rPr lang="cs-CZ" altLang="cs-CZ" sz="4000" b="1">
                <a:latin typeface="Arial" charset="0"/>
              </a:rPr>
              <a:t>2.</a:t>
            </a:r>
            <a:r>
              <a:rPr lang="cs-CZ" altLang="cs-CZ">
                <a:latin typeface="Arial" charset="0"/>
              </a:rPr>
              <a:t> </a:t>
            </a:r>
            <a:r>
              <a:rPr lang="cs-CZ" altLang="cs-CZ" sz="4000" b="1">
                <a:latin typeface="Arial" charset="0"/>
              </a:rPr>
              <a:t>Jak děti vidí svou budoucnost</a:t>
            </a:r>
          </a:p>
          <a:p>
            <a:pPr>
              <a:buFont typeface="Arial" charset="0"/>
              <a:buNone/>
            </a:pPr>
            <a:r>
              <a:rPr lang="cs-CZ" altLang="cs-CZ">
                <a:latin typeface="Arial" charset="0"/>
              </a:rPr>
              <a:t>3. Role v rodině</a:t>
            </a:r>
          </a:p>
          <a:p>
            <a:pPr>
              <a:buFont typeface="Arial" charset="0"/>
              <a:buNone/>
            </a:pPr>
            <a:r>
              <a:rPr lang="cs-CZ" altLang="cs-CZ">
                <a:latin typeface="Arial" charset="0"/>
              </a:rPr>
              <a:t>4. Konflikty v rodině</a:t>
            </a:r>
          </a:p>
          <a:p>
            <a:pPr>
              <a:buFont typeface="Arial" charset="0"/>
              <a:buNone/>
            </a:pPr>
            <a:r>
              <a:rPr lang="cs-CZ" altLang="cs-CZ">
                <a:latin typeface="Arial" charset="0"/>
              </a:rPr>
              <a:t>5. Co děti dělají, o čem rozhodují</a:t>
            </a:r>
          </a:p>
          <a:p>
            <a:pPr>
              <a:buFont typeface="Arial" charset="0"/>
              <a:buNone/>
            </a:pPr>
            <a:r>
              <a:rPr lang="cs-CZ" altLang="cs-CZ">
                <a:latin typeface="Arial" charset="0"/>
              </a:rPr>
              <a:t>6. Blízcí lidé</a:t>
            </a:r>
          </a:p>
        </p:txBody>
      </p:sp>
    </p:spTree>
    <p:extLst>
      <p:ext uri="{BB962C8B-B14F-4D97-AF65-F5344CB8AC3E}">
        <p14:creationId xmlns:p14="http://schemas.microsoft.com/office/powerpoint/2010/main" val="4228739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p:cNvSpPr>
          <p:nvPr>
            <p:ph type="title"/>
          </p:nvPr>
        </p:nvSpPr>
        <p:spPr/>
        <p:txBody>
          <a:bodyPr/>
          <a:lstStyle/>
          <a:p>
            <a:pPr eaLnBrk="1" hangingPunct="1"/>
            <a:r>
              <a:rPr lang="cs-CZ" altLang="cs-CZ" sz="3200" b="1"/>
              <a:t>Třetí třídy (9-10 let) a sedmé třídy (13-14) </a:t>
            </a:r>
            <a:br>
              <a:rPr lang="cs-CZ" altLang="cs-CZ" sz="3200" b="1"/>
            </a:br>
            <a:r>
              <a:rPr lang="cs-CZ" altLang="cs-CZ" sz="3200" b="1" i="1"/>
              <a:t>časové osy</a:t>
            </a:r>
          </a:p>
        </p:txBody>
      </p:sp>
      <p:sp>
        <p:nvSpPr>
          <p:cNvPr id="11267" name="Rectangle 3"/>
          <p:cNvSpPr>
            <a:spLocks noGrp="1"/>
          </p:cNvSpPr>
          <p:nvPr>
            <p:ph type="body" idx="1"/>
          </p:nvPr>
        </p:nvSpPr>
        <p:spPr/>
        <p:txBody>
          <a:bodyPr/>
          <a:lstStyle/>
          <a:p>
            <a:pPr eaLnBrk="1" hangingPunct="1"/>
            <a:r>
              <a:rPr lang="cs-CZ" altLang="cs-CZ" b="1"/>
              <a:t>Umisťování událostí vlastního života na časovou osu</a:t>
            </a:r>
          </a:p>
          <a:p>
            <a:pPr eaLnBrk="1" hangingPunct="1">
              <a:buFont typeface="Arial" charset="0"/>
              <a:buNone/>
            </a:pPr>
            <a:endParaRPr lang="cs-CZ" altLang="cs-CZ" b="1"/>
          </a:p>
          <a:p>
            <a:pPr eaLnBrk="1" hangingPunct="1"/>
            <a:r>
              <a:rPr lang="cs-CZ" altLang="cs-CZ" b="1"/>
              <a:t>Moje budoucí rodina </a:t>
            </a:r>
          </a:p>
          <a:p>
            <a:pPr eaLnBrk="1" hangingPunct="1">
              <a:buFont typeface="Wingdings" pitchFamily="2" charset="2"/>
              <a:buChar char="Ø"/>
            </a:pPr>
            <a:r>
              <a:rPr lang="cs-CZ" altLang="cs-CZ"/>
              <a:t>mladší děti – obrázek s popiskem</a:t>
            </a:r>
          </a:p>
          <a:p>
            <a:pPr eaLnBrk="1" hangingPunct="1">
              <a:buFont typeface="Wingdings" pitchFamily="2" charset="2"/>
              <a:buChar char="Ø"/>
            </a:pPr>
            <a:r>
              <a:rPr lang="cs-CZ" altLang="cs-CZ"/>
              <a:t>starší děti – slohová práce</a:t>
            </a:r>
          </a:p>
          <a:p>
            <a:pPr eaLnBrk="1" hangingPunct="1"/>
            <a:endParaRPr lang="cs-CZ" altLang="cs-CZ"/>
          </a:p>
          <a:p>
            <a:pPr eaLnBrk="1" hangingPunct="1">
              <a:buFont typeface="Arial" charset="0"/>
              <a:buNone/>
            </a:pPr>
            <a:endParaRPr lang="cs-CZ" altLang="cs-CZ"/>
          </a:p>
        </p:txBody>
      </p:sp>
    </p:spTree>
    <p:extLst>
      <p:ext uri="{BB962C8B-B14F-4D97-AF65-F5344CB8AC3E}">
        <p14:creationId xmlns:p14="http://schemas.microsoft.com/office/powerpoint/2010/main" val="1914747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HILIPPE-ARIES-LENFANT-ET-LA-VIE-FAMILIALE-SOUS-LANCIEN-REGIME-19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343" y="1874501"/>
            <a:ext cx="2678698" cy="4320480"/>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3491880" y="1772816"/>
            <a:ext cx="5400600" cy="2246769"/>
          </a:xfrm>
          <a:prstGeom prst="rect">
            <a:avLst/>
          </a:prstGeom>
        </p:spPr>
        <p:txBody>
          <a:bodyPr wrap="square">
            <a:spAutoFit/>
          </a:bodyPr>
          <a:lstStyle/>
          <a:p>
            <a:r>
              <a:rPr lang="cs-CZ" sz="2000" dirty="0"/>
              <a:t>Ve středověku bylo dětství nedůležitou a krátkou fází lidského života. Jakmile se dítě naučilo chodit a mluvit, bylo začleňováno do společnosti dospělých. </a:t>
            </a:r>
          </a:p>
          <a:p>
            <a:endParaRPr lang="cs-CZ" sz="2000" dirty="0"/>
          </a:p>
          <a:p>
            <a:r>
              <a:rPr lang="cs-CZ" sz="2000" dirty="0"/>
              <a:t>To, co dnes vnímáme jako „dětství“, je vynálezem moderní doby.</a:t>
            </a:r>
          </a:p>
        </p:txBody>
      </p:sp>
      <p:sp>
        <p:nvSpPr>
          <p:cNvPr id="3" name="Nadpis 2"/>
          <p:cNvSpPr>
            <a:spLocks noGrp="1"/>
          </p:cNvSpPr>
          <p:nvPr>
            <p:ph type="title"/>
          </p:nvPr>
        </p:nvSpPr>
        <p:spPr/>
        <p:txBody>
          <a:bodyPr/>
          <a:lstStyle/>
          <a:p>
            <a:r>
              <a:rPr lang="cs-CZ" dirty="0"/>
              <a:t>Sociologický zájem o dětství</a:t>
            </a:r>
          </a:p>
        </p:txBody>
      </p:sp>
      <p:pic>
        <p:nvPicPr>
          <p:cNvPr id="7" name="Picture 4" descr="pg 148 boy in dress.bmp"/>
          <p:cNvPicPr>
            <a:picLocks noChangeAspect="1" noChangeArrowheads="1"/>
          </p:cNvPicPr>
          <p:nvPr/>
        </p:nvPicPr>
        <p:blipFill>
          <a:blip r:embed="rId3"/>
          <a:srcRect t="5659" r="6973" b="12933"/>
          <a:stretch>
            <a:fillRect/>
          </a:stretch>
        </p:blipFill>
        <p:spPr bwMode="auto">
          <a:xfrm>
            <a:off x="5652120" y="4214322"/>
            <a:ext cx="3127648" cy="2173450"/>
          </a:xfrm>
          <a:prstGeom prst="rect">
            <a:avLst/>
          </a:prstGeom>
          <a:solidFill>
            <a:srgbClr val="000000"/>
          </a:solidFill>
          <a:ln w="444500" cap="sq">
            <a:solidFill>
              <a:srgbClr val="000000"/>
            </a:solidFill>
            <a:miter lim="800000"/>
            <a:headEnd/>
            <a:tailEnd/>
          </a:ln>
          <a:effectLst>
            <a:outerShdw dist="190500" dir="2700000" sy="89999" algn="bl" rotWithShape="0">
              <a:srgbClr val="000000">
                <a:alpha val="39998"/>
              </a:srgbClr>
            </a:outerShdw>
          </a:effectLst>
        </p:spPr>
      </p:pic>
    </p:spTree>
    <p:extLst>
      <p:ext uri="{BB962C8B-B14F-4D97-AF65-F5344CB8AC3E}">
        <p14:creationId xmlns:p14="http://schemas.microsoft.com/office/powerpoint/2010/main" val="2221385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0"/>
            <a:ext cx="8785225"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3500438"/>
            <a:ext cx="8785225"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6842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9000"/>
            <a:ext cx="9144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6170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p:cNvSpPr>
          <p:nvPr>
            <p:ph type="title"/>
          </p:nvPr>
        </p:nvSpPr>
        <p:spPr/>
        <p:txBody>
          <a:bodyPr>
            <a:normAutofit fontScale="90000"/>
          </a:bodyPr>
          <a:lstStyle/>
          <a:p>
            <a:r>
              <a:rPr lang="cs-CZ" altLang="cs-CZ" sz="4000">
                <a:latin typeface="Arial" charset="0"/>
              </a:rPr>
              <a:t>Představy o budoucnosti v obrázcích a slohových pracech</a:t>
            </a:r>
          </a:p>
        </p:txBody>
      </p:sp>
      <p:sp>
        <p:nvSpPr>
          <p:cNvPr id="62467" name="Rectangle 3"/>
          <p:cNvSpPr>
            <a:spLocks noGrp="1"/>
          </p:cNvSpPr>
          <p:nvPr>
            <p:ph type="body" idx="1"/>
          </p:nvPr>
        </p:nvSpPr>
        <p:spPr>
          <a:xfrm>
            <a:off x="457200" y="1700213"/>
            <a:ext cx="8229600" cy="4425950"/>
          </a:xfrm>
        </p:spPr>
        <p:txBody>
          <a:bodyPr/>
          <a:lstStyle/>
          <a:p>
            <a:pPr>
              <a:lnSpc>
                <a:spcPct val="80000"/>
              </a:lnSpc>
            </a:pPr>
            <a:r>
              <a:rPr lang="cs-CZ" altLang="cs-CZ" sz="2000">
                <a:latin typeface="Arial" charset="0"/>
              </a:rPr>
              <a:t>Výrazně rodinné plány</a:t>
            </a:r>
          </a:p>
          <a:p>
            <a:pPr>
              <a:lnSpc>
                <a:spcPct val="80000"/>
              </a:lnSpc>
            </a:pPr>
            <a:r>
              <a:rPr lang="cs-CZ" altLang="cs-CZ" sz="2000">
                <a:latin typeface="Arial" charset="0"/>
              </a:rPr>
              <a:t>Materialistické symboly úspěchu (dům, auta, zahrada, bazén)</a:t>
            </a:r>
          </a:p>
          <a:p>
            <a:pPr>
              <a:lnSpc>
                <a:spcPct val="80000"/>
              </a:lnSpc>
            </a:pPr>
            <a:r>
              <a:rPr lang="cs-CZ" altLang="cs-CZ" sz="2000">
                <a:latin typeface="Arial" charset="0"/>
              </a:rPr>
              <a:t>Užívání života s rodinou (cestování, hry)</a:t>
            </a:r>
          </a:p>
          <a:p>
            <a:pPr eaLnBrk="1" hangingPunct="1">
              <a:lnSpc>
                <a:spcPct val="80000"/>
              </a:lnSpc>
              <a:buFont typeface="Wingdings" pitchFamily="2" charset="2"/>
              <a:buChar char="Ø"/>
            </a:pPr>
            <a:r>
              <a:rPr lang="cs-CZ" altLang="cs-CZ" sz="2000">
                <a:latin typeface="Arial" charset="0"/>
              </a:rPr>
              <a:t>vlastnosti manžela </a:t>
            </a:r>
            <a:r>
              <a:rPr lang="cs-CZ" altLang="cs-CZ" sz="2000"/>
              <a:t>–</a:t>
            </a:r>
            <a:r>
              <a:rPr lang="cs-CZ" altLang="cs-CZ" sz="2000">
                <a:latin typeface="Arial" charset="0"/>
              </a:rPr>
              <a:t> hodný, neutr</a:t>
            </a:r>
            <a:r>
              <a:rPr lang="cs-CZ" altLang="cs-CZ" sz="2000"/>
              <a:t>á</a:t>
            </a:r>
            <a:r>
              <a:rPr lang="cs-CZ" altLang="cs-CZ" sz="2000">
                <a:latin typeface="Arial" charset="0"/>
              </a:rPr>
              <a:t>cet, nep</a:t>
            </a:r>
            <a:r>
              <a:rPr lang="cs-CZ" altLang="cs-CZ" sz="2000"/>
              <a:t>í</a:t>
            </a:r>
            <a:r>
              <a:rPr lang="cs-CZ" altLang="cs-CZ" sz="2000">
                <a:latin typeface="Arial" charset="0"/>
              </a:rPr>
              <a:t>t, hezký, černovlasý, hnědooký, hnědovlasý, milý, chytrý, vzdělaný</a:t>
            </a:r>
          </a:p>
          <a:p>
            <a:pPr eaLnBrk="1" hangingPunct="1">
              <a:lnSpc>
                <a:spcPct val="80000"/>
              </a:lnSpc>
              <a:buFont typeface="Wingdings" pitchFamily="2" charset="2"/>
              <a:buChar char="Ø"/>
            </a:pPr>
            <a:r>
              <a:rPr lang="cs-CZ" altLang="cs-CZ" sz="2000">
                <a:latin typeface="Arial" charset="0"/>
              </a:rPr>
              <a:t>vlastnosti manželky </a:t>
            </a:r>
            <a:r>
              <a:rPr lang="cs-CZ" altLang="cs-CZ" sz="2000"/>
              <a:t>–</a:t>
            </a:r>
            <a:r>
              <a:rPr lang="cs-CZ" altLang="cs-CZ" sz="2000">
                <a:latin typeface="Arial" charset="0"/>
              </a:rPr>
              <a:t> hodn</a:t>
            </a:r>
            <a:r>
              <a:rPr lang="cs-CZ" altLang="cs-CZ" sz="2000"/>
              <a:t>á</a:t>
            </a:r>
            <a:r>
              <a:rPr lang="cs-CZ" altLang="cs-CZ" sz="2000">
                <a:latin typeface="Arial" charset="0"/>
              </a:rPr>
              <a:t>, hezk</a:t>
            </a:r>
            <a:r>
              <a:rPr lang="cs-CZ" altLang="cs-CZ" sz="2000"/>
              <a:t>á</a:t>
            </a:r>
            <a:endParaRPr lang="cs-CZ" altLang="cs-CZ" sz="2000">
              <a:latin typeface="Arial" charset="0"/>
            </a:endParaRPr>
          </a:p>
          <a:p>
            <a:pPr eaLnBrk="1" hangingPunct="1">
              <a:lnSpc>
                <a:spcPct val="80000"/>
              </a:lnSpc>
              <a:buFont typeface="Wingdings" pitchFamily="2" charset="2"/>
              <a:buChar char="Ø"/>
            </a:pPr>
            <a:r>
              <a:rPr lang="cs-CZ" altLang="cs-CZ" sz="2000">
                <a:latin typeface="Arial" charset="0"/>
              </a:rPr>
              <a:t>d</a:t>
            </a:r>
            <a:r>
              <a:rPr lang="cs-CZ" altLang="cs-CZ" sz="2000"/>
              <a:t>í</a:t>
            </a:r>
            <a:r>
              <a:rPr lang="cs-CZ" altLang="cs-CZ" sz="2000">
                <a:latin typeface="Arial" charset="0"/>
              </a:rPr>
              <a:t>vky </a:t>
            </a:r>
            <a:r>
              <a:rPr lang="cs-CZ" altLang="cs-CZ" sz="2000"/>
              <a:t>–</a:t>
            </a:r>
            <a:r>
              <a:rPr lang="cs-CZ" altLang="cs-CZ" sz="2000">
                <a:latin typeface="Arial" charset="0"/>
              </a:rPr>
              <a:t> přesněj</a:t>
            </a:r>
            <a:r>
              <a:rPr lang="cs-CZ" altLang="cs-CZ" sz="2000"/>
              <a:t>ší</a:t>
            </a:r>
            <a:r>
              <a:rPr lang="cs-CZ" altLang="cs-CZ" sz="2000">
                <a:latin typeface="Arial" charset="0"/>
              </a:rPr>
              <a:t> představy o rodině (jm</a:t>
            </a:r>
            <a:r>
              <a:rPr lang="cs-CZ" altLang="cs-CZ" sz="2000"/>
              <a:t>é</a:t>
            </a:r>
            <a:r>
              <a:rPr lang="cs-CZ" altLang="cs-CZ" sz="2000">
                <a:latin typeface="Arial" charset="0"/>
              </a:rPr>
              <a:t>na dět</a:t>
            </a:r>
            <a:r>
              <a:rPr lang="cs-CZ" altLang="cs-CZ" sz="2000"/>
              <a:t>í</a:t>
            </a:r>
            <a:r>
              <a:rPr lang="cs-CZ" altLang="cs-CZ" sz="2000">
                <a:latin typeface="Arial" charset="0"/>
              </a:rPr>
              <a:t>, ale i např. dom</a:t>
            </a:r>
            <a:r>
              <a:rPr lang="cs-CZ" altLang="cs-CZ" sz="2000"/>
              <a:t>á</a:t>
            </a:r>
            <a:r>
              <a:rPr lang="cs-CZ" altLang="cs-CZ" sz="2000">
                <a:latin typeface="Arial" charset="0"/>
              </a:rPr>
              <a:t>c</a:t>
            </a:r>
            <a:r>
              <a:rPr lang="cs-CZ" altLang="cs-CZ" sz="2000"/>
              <a:t>í</a:t>
            </a:r>
            <a:r>
              <a:rPr lang="cs-CZ" altLang="cs-CZ" sz="2000">
                <a:latin typeface="Arial" charset="0"/>
              </a:rPr>
              <a:t>ch zv</a:t>
            </a:r>
            <a:r>
              <a:rPr lang="cs-CZ" altLang="cs-CZ" sz="2000"/>
              <a:t>í</a:t>
            </a:r>
            <a:r>
              <a:rPr lang="cs-CZ" altLang="cs-CZ" sz="2000">
                <a:latin typeface="Arial" charset="0"/>
              </a:rPr>
              <a:t>řat) a vybaven</a:t>
            </a:r>
            <a:r>
              <a:rPr lang="cs-CZ" altLang="cs-CZ" sz="2000"/>
              <a:t>í</a:t>
            </a:r>
            <a:r>
              <a:rPr lang="cs-CZ" altLang="cs-CZ" sz="2000">
                <a:latin typeface="Arial" charset="0"/>
              </a:rPr>
              <a:t> domu</a:t>
            </a:r>
          </a:p>
          <a:p>
            <a:pPr eaLnBrk="1" hangingPunct="1">
              <a:lnSpc>
                <a:spcPct val="80000"/>
              </a:lnSpc>
              <a:buFont typeface="Wingdings" pitchFamily="2" charset="2"/>
              <a:buChar char="Ø"/>
            </a:pPr>
            <a:r>
              <a:rPr lang="cs-CZ" altLang="cs-CZ" sz="2000">
                <a:latin typeface="Arial" charset="0"/>
              </a:rPr>
              <a:t>kluci </a:t>
            </a:r>
            <a:r>
              <a:rPr lang="cs-CZ" altLang="cs-CZ" sz="2000"/>
              <a:t>–</a:t>
            </a:r>
            <a:r>
              <a:rPr lang="cs-CZ" altLang="cs-CZ" sz="2000">
                <a:latin typeface="Arial" charset="0"/>
              </a:rPr>
              <a:t> častěj</a:t>
            </a:r>
            <a:r>
              <a:rPr lang="cs-CZ" altLang="cs-CZ" sz="2000"/>
              <a:t>ší</a:t>
            </a:r>
            <a:r>
              <a:rPr lang="cs-CZ" altLang="cs-CZ" sz="2000">
                <a:latin typeface="Arial" charset="0"/>
              </a:rPr>
              <a:t> představy o tom, č</a:t>
            </a:r>
            <a:r>
              <a:rPr lang="cs-CZ" altLang="cs-CZ" sz="2000"/>
              <a:t>í</a:t>
            </a:r>
            <a:r>
              <a:rPr lang="cs-CZ" altLang="cs-CZ" sz="2000">
                <a:latin typeface="Arial" charset="0"/>
              </a:rPr>
              <a:t>m se budou zabývat sami </a:t>
            </a:r>
            <a:r>
              <a:rPr lang="cs-CZ" altLang="cs-CZ" sz="2000"/>
              <a:t>–</a:t>
            </a:r>
            <a:r>
              <a:rPr lang="cs-CZ" altLang="cs-CZ" sz="2000">
                <a:latin typeface="Arial" charset="0"/>
              </a:rPr>
              <a:t> v pr</a:t>
            </a:r>
            <a:r>
              <a:rPr lang="cs-CZ" altLang="cs-CZ" sz="2000"/>
              <a:t>á</a:t>
            </a:r>
            <a:r>
              <a:rPr lang="cs-CZ" altLang="cs-CZ" sz="2000">
                <a:latin typeface="Arial" charset="0"/>
              </a:rPr>
              <a:t>ci i ve voln</a:t>
            </a:r>
            <a:r>
              <a:rPr lang="cs-CZ" altLang="cs-CZ" sz="2000"/>
              <a:t>é</a:t>
            </a:r>
            <a:r>
              <a:rPr lang="cs-CZ" altLang="cs-CZ" sz="2000">
                <a:latin typeface="Arial" charset="0"/>
              </a:rPr>
              <a:t>m čase (hr</a:t>
            </a:r>
            <a:r>
              <a:rPr lang="cs-CZ" altLang="cs-CZ" sz="2000"/>
              <a:t>á</a:t>
            </a:r>
            <a:r>
              <a:rPr lang="cs-CZ" altLang="cs-CZ" sz="2000">
                <a:latin typeface="Arial" charset="0"/>
              </a:rPr>
              <a:t>t fotbal, být program</a:t>
            </a:r>
            <a:r>
              <a:rPr lang="cs-CZ" altLang="cs-CZ" sz="2000"/>
              <a:t>á</a:t>
            </a:r>
            <a:r>
              <a:rPr lang="cs-CZ" altLang="cs-CZ" sz="2000">
                <a:latin typeface="Arial" charset="0"/>
              </a:rPr>
              <a:t>tor, jezdit na kole, m</a:t>
            </a:r>
            <a:r>
              <a:rPr lang="cs-CZ" altLang="cs-CZ" sz="2000"/>
              <a:t>í</a:t>
            </a:r>
            <a:r>
              <a:rPr lang="cs-CZ" altLang="cs-CZ" sz="2000">
                <a:latin typeface="Arial" charset="0"/>
              </a:rPr>
              <a:t>t motorku</a:t>
            </a:r>
            <a:r>
              <a:rPr lang="cs-CZ" altLang="cs-CZ" sz="2000"/>
              <a:t>…</a:t>
            </a:r>
            <a:r>
              <a:rPr lang="cs-CZ" altLang="cs-CZ" sz="2000">
                <a:latin typeface="Arial" charset="0"/>
              </a:rPr>
              <a:t>)</a:t>
            </a:r>
          </a:p>
          <a:p>
            <a:pPr>
              <a:lnSpc>
                <a:spcPct val="80000"/>
              </a:lnSpc>
            </a:pPr>
            <a:endParaRPr lang="cs-CZ" altLang="cs-CZ" sz="2000">
              <a:latin typeface="Arial" charset="0"/>
            </a:endParaRPr>
          </a:p>
          <a:p>
            <a:pPr>
              <a:lnSpc>
                <a:spcPct val="80000"/>
              </a:lnSpc>
            </a:pPr>
            <a:r>
              <a:rPr lang="cs-CZ" altLang="cs-CZ" sz="2000">
                <a:latin typeface="Arial" charset="0"/>
              </a:rPr>
              <a:t>Plány pro děti – typické dívčí a klučičí záliby</a:t>
            </a:r>
          </a:p>
          <a:p>
            <a:pPr>
              <a:lnSpc>
                <a:spcPct val="80000"/>
              </a:lnSpc>
            </a:pPr>
            <a:r>
              <a:rPr lang="cs-CZ" altLang="cs-CZ" sz="2000">
                <a:latin typeface="Arial" charset="0"/>
              </a:rPr>
              <a:t>Výjimky – plán na adopci afrického dítěte, svobodné mateřství, život s rodiči, samostatný život</a:t>
            </a:r>
          </a:p>
          <a:p>
            <a:pPr>
              <a:lnSpc>
                <a:spcPct val="80000"/>
              </a:lnSpc>
            </a:pPr>
            <a:endParaRPr lang="cs-CZ" altLang="cs-CZ" sz="2800">
              <a:latin typeface="Arial" charset="0"/>
            </a:endParaRPr>
          </a:p>
        </p:txBody>
      </p:sp>
    </p:spTree>
    <p:extLst>
      <p:ext uri="{BB962C8B-B14F-4D97-AF65-F5344CB8AC3E}">
        <p14:creationId xmlns:p14="http://schemas.microsoft.com/office/powerpoint/2010/main" val="2596816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additive="base">
                                        <p:cTn id="7" dur="500" fill="hold"/>
                                        <p:tgtEl>
                                          <p:spTgt spid="624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4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2467">
                                            <p:txEl>
                                              <p:pRg st="1" end="1"/>
                                            </p:txEl>
                                          </p:spTgt>
                                        </p:tgtEl>
                                        <p:attrNameLst>
                                          <p:attrName>style.visibility</p:attrName>
                                        </p:attrNameLst>
                                      </p:cBhvr>
                                      <p:to>
                                        <p:strVal val="visible"/>
                                      </p:to>
                                    </p:set>
                                    <p:anim calcmode="lin" valueType="num">
                                      <p:cBhvr additive="base">
                                        <p:cTn id="13" dur="500" fill="hold"/>
                                        <p:tgtEl>
                                          <p:spTgt spid="624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4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2467">
                                            <p:txEl>
                                              <p:pRg st="2" end="2"/>
                                            </p:txEl>
                                          </p:spTgt>
                                        </p:tgtEl>
                                        <p:attrNameLst>
                                          <p:attrName>style.visibility</p:attrName>
                                        </p:attrNameLst>
                                      </p:cBhvr>
                                      <p:to>
                                        <p:strVal val="visible"/>
                                      </p:to>
                                    </p:set>
                                    <p:anim calcmode="lin" valueType="num">
                                      <p:cBhvr additive="base">
                                        <p:cTn id="19" dur="500" fill="hold"/>
                                        <p:tgtEl>
                                          <p:spTgt spid="624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24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2467">
                                            <p:txEl>
                                              <p:pRg st="3" end="3"/>
                                            </p:txEl>
                                          </p:spTgt>
                                        </p:tgtEl>
                                        <p:attrNameLst>
                                          <p:attrName>style.visibility</p:attrName>
                                        </p:attrNameLst>
                                      </p:cBhvr>
                                      <p:to>
                                        <p:strVal val="visible"/>
                                      </p:to>
                                    </p:set>
                                    <p:anim calcmode="lin" valueType="num">
                                      <p:cBhvr additive="base">
                                        <p:cTn id="25" dur="500" fill="hold"/>
                                        <p:tgtEl>
                                          <p:spTgt spid="624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24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2467">
                                            <p:txEl>
                                              <p:pRg st="4" end="4"/>
                                            </p:txEl>
                                          </p:spTgt>
                                        </p:tgtEl>
                                        <p:attrNameLst>
                                          <p:attrName>style.visibility</p:attrName>
                                        </p:attrNameLst>
                                      </p:cBhvr>
                                      <p:to>
                                        <p:strVal val="visible"/>
                                      </p:to>
                                    </p:set>
                                    <p:anim calcmode="lin" valueType="num">
                                      <p:cBhvr additive="base">
                                        <p:cTn id="31" dur="500" fill="hold"/>
                                        <p:tgtEl>
                                          <p:spTgt spid="624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24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2467">
                                            <p:txEl>
                                              <p:pRg st="5" end="5"/>
                                            </p:txEl>
                                          </p:spTgt>
                                        </p:tgtEl>
                                        <p:attrNameLst>
                                          <p:attrName>style.visibility</p:attrName>
                                        </p:attrNameLst>
                                      </p:cBhvr>
                                      <p:to>
                                        <p:strVal val="visible"/>
                                      </p:to>
                                    </p:set>
                                    <p:anim calcmode="lin" valueType="num">
                                      <p:cBhvr additive="base">
                                        <p:cTn id="37" dur="500" fill="hold"/>
                                        <p:tgtEl>
                                          <p:spTgt spid="624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24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62467">
                                            <p:txEl>
                                              <p:pRg st="6" end="6"/>
                                            </p:txEl>
                                          </p:spTgt>
                                        </p:tgtEl>
                                        <p:attrNameLst>
                                          <p:attrName>style.visibility</p:attrName>
                                        </p:attrNameLst>
                                      </p:cBhvr>
                                      <p:to>
                                        <p:strVal val="visible"/>
                                      </p:to>
                                    </p:set>
                                    <p:anim calcmode="lin" valueType="num">
                                      <p:cBhvr additive="base">
                                        <p:cTn id="43" dur="500" fill="hold"/>
                                        <p:tgtEl>
                                          <p:spTgt spid="6246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246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62467">
                                            <p:txEl>
                                              <p:pRg st="8" end="8"/>
                                            </p:txEl>
                                          </p:spTgt>
                                        </p:tgtEl>
                                        <p:attrNameLst>
                                          <p:attrName>style.visibility</p:attrName>
                                        </p:attrNameLst>
                                      </p:cBhvr>
                                      <p:to>
                                        <p:strVal val="visible"/>
                                      </p:to>
                                    </p:set>
                                    <p:anim calcmode="lin" valueType="num">
                                      <p:cBhvr additive="base">
                                        <p:cTn id="49" dur="500" fill="hold"/>
                                        <p:tgtEl>
                                          <p:spTgt spid="62467">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246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62467">
                                            <p:txEl>
                                              <p:pRg st="9" end="9"/>
                                            </p:txEl>
                                          </p:spTgt>
                                        </p:tgtEl>
                                        <p:attrNameLst>
                                          <p:attrName>style.visibility</p:attrName>
                                        </p:attrNameLst>
                                      </p:cBhvr>
                                      <p:to>
                                        <p:strVal val="visible"/>
                                      </p:to>
                                    </p:set>
                                    <p:anim calcmode="lin" valueType="num">
                                      <p:cBhvr additive="base">
                                        <p:cTn id="55" dur="500" fill="hold"/>
                                        <p:tgtEl>
                                          <p:spTgt spid="62467">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246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5"/>
          <p:cNvPicPr>
            <a:picLocks noChangeAspect="1" noChangeArrowheads="1"/>
          </p:cNvPicPr>
          <p:nvPr/>
        </p:nvPicPr>
        <p:blipFill>
          <a:blip r:embed="rId2">
            <a:extLst>
              <a:ext uri="{28A0092B-C50C-407E-A947-70E740481C1C}">
                <a14:useLocalDpi xmlns:a14="http://schemas.microsoft.com/office/drawing/2010/main" val="0"/>
              </a:ext>
            </a:extLst>
          </a:blip>
          <a:srcRect l="12500" t="11250" r="10429" b="5000"/>
          <a:stretch>
            <a:fillRect/>
          </a:stretch>
        </p:blipFill>
        <p:spPr bwMode="auto">
          <a:xfrm>
            <a:off x="0" y="647700"/>
            <a:ext cx="9144000" cy="621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7718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2">
            <a:extLst>
              <a:ext uri="{28A0092B-C50C-407E-A947-70E740481C1C}">
                <a14:useLocalDpi xmlns:a14="http://schemas.microsoft.com/office/drawing/2010/main" val="0"/>
              </a:ext>
            </a:extLst>
          </a:blip>
          <a:srcRect l="12500" t="10312" r="12500" b="5000"/>
          <a:stretch>
            <a:fillRect/>
          </a:stretch>
        </p:blipFill>
        <p:spPr bwMode="auto">
          <a:xfrm>
            <a:off x="0" y="404813"/>
            <a:ext cx="9144000" cy="645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5142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a:extLst>
              <a:ext uri="{28A0092B-C50C-407E-A947-70E740481C1C}">
                <a14:useLocalDpi xmlns:a14="http://schemas.microsoft.com/office/drawing/2010/main" val="0"/>
              </a:ext>
            </a:extLst>
          </a:blip>
          <a:srcRect l="12500" t="10312" r="12500" b="5000"/>
          <a:stretch>
            <a:fillRect/>
          </a:stretch>
        </p:blipFill>
        <p:spPr bwMode="auto">
          <a:xfrm>
            <a:off x="0" y="404813"/>
            <a:ext cx="9144000" cy="645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9276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2">
            <a:extLst>
              <a:ext uri="{28A0092B-C50C-407E-A947-70E740481C1C}">
                <a14:useLocalDpi xmlns:a14="http://schemas.microsoft.com/office/drawing/2010/main" val="0"/>
              </a:ext>
            </a:extLst>
          </a:blip>
          <a:srcRect l="32877" t="10312" r="31094" b="10042"/>
          <a:stretch>
            <a:fillRect/>
          </a:stretch>
        </p:blipFill>
        <p:spPr bwMode="auto">
          <a:xfrm>
            <a:off x="2195513" y="404813"/>
            <a:ext cx="4670425" cy="645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3463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a:extLst>
              <a:ext uri="{28A0092B-C50C-407E-A947-70E740481C1C}">
                <a14:useLocalDpi xmlns:a14="http://schemas.microsoft.com/office/drawing/2010/main" val="0"/>
              </a:ext>
            </a:extLst>
          </a:blip>
          <a:srcRect l="12500" t="11917" r="12500" b="5313"/>
          <a:stretch>
            <a:fillRect/>
          </a:stretch>
        </p:blipFill>
        <p:spPr bwMode="auto">
          <a:xfrm>
            <a:off x="0" y="146050"/>
            <a:ext cx="9144000" cy="630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8103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3"/>
          <p:cNvSpPr>
            <a:spLocks noGrp="1"/>
          </p:cNvSpPr>
          <p:nvPr>
            <p:ph type="body" idx="1"/>
          </p:nvPr>
        </p:nvSpPr>
        <p:spPr/>
        <p:txBody>
          <a:bodyPr/>
          <a:lstStyle/>
          <a:p>
            <a:pPr>
              <a:buFont typeface="Arial" charset="0"/>
              <a:buNone/>
            </a:pPr>
            <a:r>
              <a:rPr lang="cs-CZ" altLang="cs-CZ" dirty="0">
                <a:latin typeface="Arial" charset="0"/>
              </a:rPr>
              <a:t>1. Co je to rodina</a:t>
            </a:r>
          </a:p>
          <a:p>
            <a:pPr>
              <a:buFont typeface="Arial" charset="0"/>
              <a:buNone/>
            </a:pPr>
            <a:r>
              <a:rPr lang="cs-CZ" altLang="cs-CZ" dirty="0">
                <a:latin typeface="Arial" charset="0"/>
              </a:rPr>
              <a:t>2. Jak děti vidí svou budoucnost</a:t>
            </a:r>
          </a:p>
          <a:p>
            <a:pPr>
              <a:buFont typeface="Arial" charset="0"/>
              <a:buNone/>
            </a:pPr>
            <a:r>
              <a:rPr lang="cs-CZ" altLang="cs-CZ" sz="4000" b="1" dirty="0">
                <a:latin typeface="Arial" charset="0"/>
              </a:rPr>
              <a:t>3. Role v rodině</a:t>
            </a:r>
          </a:p>
          <a:p>
            <a:pPr>
              <a:buFont typeface="Arial" charset="0"/>
              <a:buNone/>
            </a:pPr>
            <a:r>
              <a:rPr lang="cs-CZ" altLang="cs-CZ" dirty="0">
                <a:latin typeface="Arial" charset="0"/>
              </a:rPr>
              <a:t>4. Konflikty v rodině</a:t>
            </a:r>
          </a:p>
          <a:p>
            <a:pPr>
              <a:buFont typeface="Arial" charset="0"/>
              <a:buNone/>
            </a:pPr>
            <a:r>
              <a:rPr lang="cs-CZ" altLang="cs-CZ" dirty="0">
                <a:latin typeface="Arial" charset="0"/>
              </a:rPr>
              <a:t>5. Co děti dělají, o čem rozhodují</a:t>
            </a:r>
          </a:p>
          <a:p>
            <a:pPr>
              <a:buFont typeface="Arial" charset="0"/>
              <a:buNone/>
            </a:pPr>
            <a:r>
              <a:rPr lang="cs-CZ" altLang="cs-CZ" dirty="0">
                <a:latin typeface="Arial" charset="0"/>
              </a:rPr>
              <a:t>6. Blízcí lidé</a:t>
            </a:r>
          </a:p>
        </p:txBody>
      </p:sp>
    </p:spTree>
    <p:extLst>
      <p:ext uri="{BB962C8B-B14F-4D97-AF65-F5344CB8AC3E}">
        <p14:creationId xmlns:p14="http://schemas.microsoft.com/office/powerpoint/2010/main" val="2631884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p:cNvSpPr>
          <p:nvPr>
            <p:ph type="title"/>
          </p:nvPr>
        </p:nvSpPr>
        <p:spPr/>
        <p:txBody>
          <a:bodyPr/>
          <a:lstStyle/>
          <a:p>
            <a:r>
              <a:rPr lang="cs-CZ" altLang="cs-CZ">
                <a:latin typeface="Arial" charset="0"/>
              </a:rPr>
              <a:t>Role v rodině</a:t>
            </a:r>
          </a:p>
        </p:txBody>
      </p:sp>
      <p:sp>
        <p:nvSpPr>
          <p:cNvPr id="72707" name="Rectangle 3"/>
          <p:cNvSpPr>
            <a:spLocks noGrp="1"/>
          </p:cNvSpPr>
          <p:nvPr>
            <p:ph type="body" idx="1"/>
          </p:nvPr>
        </p:nvSpPr>
        <p:spPr/>
        <p:txBody>
          <a:bodyPr/>
          <a:lstStyle/>
          <a:p>
            <a:pPr>
              <a:lnSpc>
                <a:spcPct val="80000"/>
              </a:lnSpc>
            </a:pPr>
            <a:r>
              <a:rPr lang="cs-CZ" altLang="cs-CZ" sz="2800">
                <a:latin typeface="Arial" charset="0"/>
              </a:rPr>
              <a:t>Metoda příběhů a diskusí</a:t>
            </a:r>
          </a:p>
          <a:p>
            <a:pPr>
              <a:lnSpc>
                <a:spcPct val="80000"/>
              </a:lnSpc>
            </a:pPr>
            <a:r>
              <a:rPr lang="cs-CZ" altLang="cs-CZ" sz="2800">
                <a:latin typeface="Arial" charset="0"/>
              </a:rPr>
              <a:t>Vědomí o rozdělení rolí a prací jako konfliktní sféry v rodině, realistické představy</a:t>
            </a:r>
          </a:p>
          <a:p>
            <a:pPr>
              <a:lnSpc>
                <a:spcPct val="80000"/>
              </a:lnSpc>
            </a:pPr>
            <a:r>
              <a:rPr lang="cs-CZ" altLang="cs-CZ" sz="2800">
                <a:latin typeface="Arial" charset="0"/>
              </a:rPr>
              <a:t>Důraz na společné trávení času v rodině (obecně ve výzkumu)</a:t>
            </a:r>
          </a:p>
          <a:p>
            <a:pPr>
              <a:lnSpc>
                <a:spcPct val="80000"/>
              </a:lnSpc>
            </a:pPr>
            <a:r>
              <a:rPr lang="cs-CZ" altLang="cs-CZ" sz="2800">
                <a:latin typeface="Arial" charset="0"/>
              </a:rPr>
              <a:t>Dívky ztotožnění se s „my“ (ženy) vs. „oni“ (muži)</a:t>
            </a:r>
          </a:p>
          <a:p>
            <a:pPr>
              <a:lnSpc>
                <a:spcPct val="80000"/>
              </a:lnSpc>
            </a:pPr>
            <a:r>
              <a:rPr lang="cs-CZ" altLang="cs-CZ" sz="2800">
                <a:latin typeface="Arial" charset="0"/>
              </a:rPr>
              <a:t>Představa neschopných mužů, kritický postoj k otcům</a:t>
            </a:r>
          </a:p>
          <a:p>
            <a:pPr>
              <a:lnSpc>
                <a:spcPct val="80000"/>
              </a:lnSpc>
            </a:pPr>
            <a:r>
              <a:rPr lang="cs-CZ" altLang="cs-CZ" sz="2800">
                <a:latin typeface="Arial" charset="0"/>
              </a:rPr>
              <a:t>Kluci – předvádění tradičních mužských schopností</a:t>
            </a:r>
          </a:p>
        </p:txBody>
      </p:sp>
    </p:spTree>
    <p:extLst>
      <p:ext uri="{BB962C8B-B14F-4D97-AF65-F5344CB8AC3E}">
        <p14:creationId xmlns:p14="http://schemas.microsoft.com/office/powerpoint/2010/main" val="1935969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 calcmode="lin" valueType="num">
                                      <p:cBhvr additive="base">
                                        <p:cTn id="7" dur="500" fill="hold"/>
                                        <p:tgtEl>
                                          <p:spTgt spid="727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27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2707">
                                            <p:txEl>
                                              <p:pRg st="1" end="1"/>
                                            </p:txEl>
                                          </p:spTgt>
                                        </p:tgtEl>
                                        <p:attrNameLst>
                                          <p:attrName>style.visibility</p:attrName>
                                        </p:attrNameLst>
                                      </p:cBhvr>
                                      <p:to>
                                        <p:strVal val="visible"/>
                                      </p:to>
                                    </p:set>
                                    <p:anim calcmode="lin" valueType="num">
                                      <p:cBhvr additive="base">
                                        <p:cTn id="13" dur="500" fill="hold"/>
                                        <p:tgtEl>
                                          <p:spTgt spid="727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27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2707">
                                            <p:txEl>
                                              <p:pRg st="2" end="2"/>
                                            </p:txEl>
                                          </p:spTgt>
                                        </p:tgtEl>
                                        <p:attrNameLst>
                                          <p:attrName>style.visibility</p:attrName>
                                        </p:attrNameLst>
                                      </p:cBhvr>
                                      <p:to>
                                        <p:strVal val="visible"/>
                                      </p:to>
                                    </p:set>
                                    <p:anim calcmode="lin" valueType="num">
                                      <p:cBhvr additive="base">
                                        <p:cTn id="19" dur="500" fill="hold"/>
                                        <p:tgtEl>
                                          <p:spTgt spid="727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27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2707">
                                            <p:txEl>
                                              <p:pRg st="3" end="3"/>
                                            </p:txEl>
                                          </p:spTgt>
                                        </p:tgtEl>
                                        <p:attrNameLst>
                                          <p:attrName>style.visibility</p:attrName>
                                        </p:attrNameLst>
                                      </p:cBhvr>
                                      <p:to>
                                        <p:strVal val="visible"/>
                                      </p:to>
                                    </p:set>
                                    <p:anim calcmode="lin" valueType="num">
                                      <p:cBhvr additive="base">
                                        <p:cTn id="25" dur="500" fill="hold"/>
                                        <p:tgtEl>
                                          <p:spTgt spid="727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27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2707">
                                            <p:txEl>
                                              <p:pRg st="4" end="4"/>
                                            </p:txEl>
                                          </p:spTgt>
                                        </p:tgtEl>
                                        <p:attrNameLst>
                                          <p:attrName>style.visibility</p:attrName>
                                        </p:attrNameLst>
                                      </p:cBhvr>
                                      <p:to>
                                        <p:strVal val="visible"/>
                                      </p:to>
                                    </p:set>
                                    <p:anim calcmode="lin" valueType="num">
                                      <p:cBhvr additive="base">
                                        <p:cTn id="31" dur="500" fill="hold"/>
                                        <p:tgtEl>
                                          <p:spTgt spid="7270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2707">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2707">
                                            <p:txEl>
                                              <p:pRg st="5" end="5"/>
                                            </p:txEl>
                                          </p:spTgt>
                                        </p:tgtEl>
                                        <p:attrNameLst>
                                          <p:attrName>style.visibility</p:attrName>
                                        </p:attrNameLst>
                                      </p:cBhvr>
                                      <p:to>
                                        <p:strVal val="visible"/>
                                      </p:to>
                                    </p:set>
                                    <p:anim calcmode="lin" valueType="num">
                                      <p:cBhvr additive="base">
                                        <p:cTn id="35" dur="500" fill="hold"/>
                                        <p:tgtEl>
                                          <p:spTgt spid="72707">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270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85000" lnSpcReduction="20000"/>
          </a:bodyPr>
          <a:lstStyle/>
          <a:p>
            <a:pPr marL="0" indent="0">
              <a:buNone/>
            </a:pPr>
            <a:r>
              <a:rPr lang="cs-CZ" dirty="0"/>
              <a:t>Ke změně tohoto sociálního chování podle Arise došlo až v prostředí aristokratů a městských elit v 16. a především na počátku 17. století v souvislosti s </a:t>
            </a:r>
            <a:r>
              <a:rPr lang="cs-CZ" b="1" dirty="0"/>
              <a:t>novým pojímáním vzdělání a výchovy jako procesů formujících lidskou osobnost v jejím nejranějším období vývoje.</a:t>
            </a:r>
            <a:r>
              <a:rPr lang="cs-CZ" dirty="0"/>
              <a:t> Jiní historici datují tyto změny až do 18. století. Hlavní příčinu oné sociální transformace tito historici současně nespatřovali v rovině vzdělání a výchovy, nýbrž v </a:t>
            </a:r>
            <a:r>
              <a:rPr lang="cs-CZ" b="1" dirty="0"/>
              <a:t>nástupu nového demografického trendu, spjatého s výrazným poklesem kojenecké a dětské úmrtnosti. </a:t>
            </a:r>
            <a:r>
              <a:rPr lang="cs-CZ" dirty="0"/>
              <a:t>Důležitým trendem, který měl vliv na pojetí dětství, byla také </a:t>
            </a:r>
            <a:r>
              <a:rPr lang="cs-CZ" b="1" dirty="0"/>
              <a:t>privatizace rodinného života – rodina se zmenšuje a uzavírá.</a:t>
            </a:r>
          </a:p>
        </p:txBody>
      </p:sp>
    </p:spTree>
    <p:extLst>
      <p:ext uri="{BB962C8B-B14F-4D97-AF65-F5344CB8AC3E}">
        <p14:creationId xmlns:p14="http://schemas.microsoft.com/office/powerpoint/2010/main" val="35317331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p:cNvSpPr>
          <p:nvPr>
            <p:ph type="title"/>
          </p:nvPr>
        </p:nvSpPr>
        <p:spPr/>
        <p:txBody>
          <a:bodyPr/>
          <a:lstStyle/>
          <a:p>
            <a:r>
              <a:rPr lang="cs-CZ" altLang="cs-CZ">
                <a:latin typeface="Arial" charset="0"/>
              </a:rPr>
              <a:t>Ženy mají na úklid instinkt</a:t>
            </a:r>
          </a:p>
        </p:txBody>
      </p:sp>
      <p:sp>
        <p:nvSpPr>
          <p:cNvPr id="22531" name="Rectangle 3"/>
          <p:cNvSpPr>
            <a:spLocks noGrp="1"/>
          </p:cNvSpPr>
          <p:nvPr>
            <p:ph type="body" idx="1"/>
          </p:nvPr>
        </p:nvSpPr>
        <p:spPr/>
        <p:txBody>
          <a:bodyPr/>
          <a:lstStyle/>
          <a:p>
            <a:pPr>
              <a:lnSpc>
                <a:spcPct val="90000"/>
              </a:lnSpc>
              <a:buFont typeface="Arial" charset="0"/>
              <a:buNone/>
            </a:pPr>
            <a:r>
              <a:rPr lang="cs-CZ" altLang="cs-CZ" sz="2400"/>
              <a:t>Dívka1: Tak oni mají takovej ten instinkt, vlastně, že to uklidí.</a:t>
            </a:r>
          </a:p>
          <a:p>
            <a:pPr>
              <a:lnSpc>
                <a:spcPct val="90000"/>
              </a:lnSpc>
              <a:buFont typeface="Arial" charset="0"/>
              <a:buNone/>
            </a:pPr>
            <a:r>
              <a:rPr lang="cs-CZ" altLang="cs-CZ" sz="2400"/>
              <a:t>Dívka2: Instinkt.</a:t>
            </a:r>
          </a:p>
          <a:p>
            <a:pPr>
              <a:lnSpc>
                <a:spcPct val="90000"/>
              </a:lnSpc>
              <a:buFont typeface="Arial" charset="0"/>
              <a:buNone/>
            </a:pPr>
            <a:r>
              <a:rPr lang="cs-CZ" altLang="cs-CZ" sz="2400"/>
              <a:t>Výzkumnice: Myslíte, že to je instinkt, že to je něco jako, přirozenýho.</a:t>
            </a:r>
          </a:p>
          <a:p>
            <a:pPr>
              <a:lnSpc>
                <a:spcPct val="90000"/>
              </a:lnSpc>
              <a:buFont typeface="Arial" charset="0"/>
              <a:buNone/>
            </a:pPr>
            <a:r>
              <a:rPr lang="cs-CZ" altLang="cs-CZ" sz="2400"/>
              <a:t>Dívka3: To, to je takový, další nepsaný pravidlo, že prostě ženský.</a:t>
            </a:r>
          </a:p>
          <a:p>
            <a:pPr>
              <a:lnSpc>
                <a:spcPct val="90000"/>
              </a:lnSpc>
              <a:buFont typeface="Arial" charset="0"/>
              <a:buNone/>
            </a:pPr>
            <a:r>
              <a:rPr lang="cs-CZ" altLang="cs-CZ" sz="2400"/>
              <a:t>Dívka3: No, nebo.</a:t>
            </a:r>
          </a:p>
          <a:p>
            <a:pPr>
              <a:lnSpc>
                <a:spcPct val="90000"/>
              </a:lnSpc>
              <a:buFont typeface="Arial" charset="0"/>
              <a:buNone/>
            </a:pPr>
            <a:r>
              <a:rPr lang="cs-CZ" altLang="cs-CZ" sz="2400"/>
              <a:t>Dívka2: Jako prostě. To je, vaří, všechno, tak prostě-</a:t>
            </a:r>
          </a:p>
          <a:p>
            <a:pPr>
              <a:lnSpc>
                <a:spcPct val="90000"/>
              </a:lnSpc>
              <a:buFont typeface="Arial" charset="0"/>
              <a:buNone/>
            </a:pPr>
            <a:r>
              <a:rPr lang="cs-CZ" altLang="cs-CZ" sz="2400"/>
              <a:t>Výzkumnice: Zvyk.</a:t>
            </a:r>
          </a:p>
          <a:p>
            <a:pPr>
              <a:lnSpc>
                <a:spcPct val="90000"/>
              </a:lnSpc>
              <a:buFont typeface="Arial" charset="0"/>
              <a:buNone/>
            </a:pPr>
            <a:r>
              <a:rPr lang="cs-CZ" altLang="cs-CZ" sz="2400"/>
              <a:t>Dívka2: Jo. Oni si sednou, prostě vaří, na oběd,  oni odejdou, všichni zas, ženský to zas všechno uklidí, že?</a:t>
            </a:r>
          </a:p>
        </p:txBody>
      </p:sp>
    </p:spTree>
    <p:extLst>
      <p:ext uri="{BB962C8B-B14F-4D97-AF65-F5344CB8AC3E}">
        <p14:creationId xmlns:p14="http://schemas.microsoft.com/office/powerpoint/2010/main" val="3382919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a:lstStyle/>
          <a:p>
            <a:r>
              <a:rPr lang="cs-CZ" altLang="cs-CZ"/>
              <a:t>Muži a ženy přemýšlejí jinak</a:t>
            </a:r>
          </a:p>
        </p:txBody>
      </p:sp>
      <p:sp>
        <p:nvSpPr>
          <p:cNvPr id="76803" name="Rectangle 3"/>
          <p:cNvSpPr>
            <a:spLocks noGrp="1"/>
          </p:cNvSpPr>
          <p:nvPr>
            <p:ph type="body" idx="1"/>
          </p:nvPr>
        </p:nvSpPr>
        <p:spPr>
          <a:xfrm>
            <a:off x="250825" y="1557338"/>
            <a:ext cx="8229600" cy="4525962"/>
          </a:xfrm>
        </p:spPr>
        <p:txBody>
          <a:bodyPr/>
          <a:lstStyle/>
          <a:p>
            <a:pPr>
              <a:lnSpc>
                <a:spcPct val="80000"/>
              </a:lnSpc>
              <a:buFont typeface="Arial" charset="0"/>
              <a:buNone/>
            </a:pPr>
            <a:r>
              <a:rPr lang="cs-CZ" altLang="cs-CZ" sz="2800"/>
              <a:t>Výzkumnice: - si myslíte, že by to tolik nezvládl, jak ta, jak ta ženská?</a:t>
            </a:r>
          </a:p>
          <a:p>
            <a:pPr>
              <a:lnSpc>
                <a:spcPct val="80000"/>
              </a:lnSpc>
              <a:buFont typeface="Arial" charset="0"/>
              <a:buNone/>
            </a:pPr>
            <a:r>
              <a:rPr lang="cs-CZ" altLang="cs-CZ" sz="2800"/>
              <a:t>Dívka1: ((nesouhlasně)) M-mm.</a:t>
            </a:r>
          </a:p>
          <a:p>
            <a:pPr>
              <a:lnSpc>
                <a:spcPct val="80000"/>
              </a:lnSpc>
              <a:buFont typeface="Arial" charset="0"/>
              <a:buNone/>
            </a:pPr>
            <a:r>
              <a:rPr lang="cs-CZ" altLang="cs-CZ" sz="2800"/>
              <a:t>Výzkumnice: Co myslíte?</a:t>
            </a:r>
          </a:p>
          <a:p>
            <a:pPr>
              <a:lnSpc>
                <a:spcPct val="80000"/>
              </a:lnSpc>
              <a:buFont typeface="Arial" charset="0"/>
              <a:buNone/>
            </a:pPr>
            <a:r>
              <a:rPr lang="cs-CZ" altLang="cs-CZ" sz="2800"/>
              <a:t>Dívka1: Tak jako kdy, když třeba dá to dítě spat, tak může uklízet, ale on se beztak jde dívat hnedka na televizi. Jsou takoví jiní</a:t>
            </a:r>
            <a:r>
              <a:rPr lang="cs-CZ" altLang="cs-CZ" sz="2800" u="sng"/>
              <a:t>. Oni oni přemýšlí chlapi úplně jinak než my.</a:t>
            </a:r>
          </a:p>
          <a:p>
            <a:pPr>
              <a:lnSpc>
                <a:spcPct val="80000"/>
              </a:lnSpc>
              <a:buFont typeface="Arial" charset="0"/>
              <a:buNone/>
            </a:pPr>
            <a:r>
              <a:rPr lang="cs-CZ" altLang="cs-CZ" sz="2800" u="sng"/>
              <a:t>……………………</a:t>
            </a:r>
          </a:p>
          <a:p>
            <a:pPr>
              <a:lnSpc>
                <a:spcPct val="80000"/>
              </a:lnSpc>
              <a:buFont typeface="Arial" charset="0"/>
              <a:buNone/>
            </a:pPr>
            <a:r>
              <a:rPr lang="cs-CZ" altLang="cs-CZ" sz="2800"/>
              <a:t>Dívka3:  Taťka je takovej taťkovitej, leží na gauči. Vstát a popadnout žehličku, to by ho nenapadlo.</a:t>
            </a:r>
          </a:p>
        </p:txBody>
      </p:sp>
    </p:spTree>
    <p:extLst>
      <p:ext uri="{BB962C8B-B14F-4D97-AF65-F5344CB8AC3E}">
        <p14:creationId xmlns:p14="http://schemas.microsoft.com/office/powerpoint/2010/main" val="3109604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6803">
                                            <p:txEl>
                                              <p:pRg st="5" end="5"/>
                                            </p:txEl>
                                          </p:spTgt>
                                        </p:tgtEl>
                                        <p:attrNameLst>
                                          <p:attrName>style.visibility</p:attrName>
                                        </p:attrNameLst>
                                      </p:cBhvr>
                                      <p:to>
                                        <p:strVal val="visible"/>
                                      </p:to>
                                    </p:set>
                                    <p:anim calcmode="lin" valueType="num">
                                      <p:cBhvr additive="base">
                                        <p:cTn id="7" dur="500" fill="hold"/>
                                        <p:tgtEl>
                                          <p:spTgt spid="7680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80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p:cNvSpPr>
          <p:nvPr>
            <p:ph type="title"/>
          </p:nvPr>
        </p:nvSpPr>
        <p:spPr/>
        <p:txBody>
          <a:bodyPr/>
          <a:lstStyle/>
          <a:p>
            <a:r>
              <a:rPr lang="cs-CZ" altLang="cs-CZ"/>
              <a:t>Muži jsou neschopní</a:t>
            </a:r>
          </a:p>
        </p:txBody>
      </p:sp>
      <p:sp>
        <p:nvSpPr>
          <p:cNvPr id="75779" name="Rectangle 3"/>
          <p:cNvSpPr>
            <a:spLocks noGrp="1"/>
          </p:cNvSpPr>
          <p:nvPr>
            <p:ph type="body" idx="1"/>
          </p:nvPr>
        </p:nvSpPr>
        <p:spPr/>
        <p:txBody>
          <a:bodyPr/>
          <a:lstStyle/>
          <a:p>
            <a:pPr marL="609600" indent="-609600">
              <a:lnSpc>
                <a:spcPct val="80000"/>
              </a:lnSpc>
              <a:buFont typeface="Arial" charset="0"/>
              <a:buNone/>
            </a:pPr>
            <a:r>
              <a:rPr lang="cs-CZ" altLang="cs-CZ" sz="2400"/>
              <a:t>Výzkumnice:  Takže když je s tím dítětem doma tatínek, tak to nemůže tak dobře zvládnout?</a:t>
            </a:r>
          </a:p>
          <a:p>
            <a:pPr marL="609600" indent="-609600">
              <a:lnSpc>
                <a:spcPct val="80000"/>
              </a:lnSpc>
              <a:buFont typeface="Arial" charset="0"/>
              <a:buNone/>
            </a:pPr>
            <a:r>
              <a:rPr lang="cs-CZ" altLang="cs-CZ" sz="2400"/>
              <a:t>Eva: Je to takoví prostě jinačí.Jsou neschopní.</a:t>
            </a:r>
          </a:p>
          <a:p>
            <a:pPr marL="609600" indent="-609600">
              <a:lnSpc>
                <a:spcPct val="80000"/>
              </a:lnSpc>
              <a:buFont typeface="Arial" charset="0"/>
              <a:buNone/>
            </a:pPr>
            <a:r>
              <a:rPr lang="cs-CZ" altLang="cs-CZ" sz="2400"/>
              <a:t>……………….</a:t>
            </a:r>
          </a:p>
          <a:p>
            <a:pPr marL="609600" indent="-609600">
              <a:lnSpc>
                <a:spcPct val="80000"/>
              </a:lnSpc>
              <a:buFont typeface="Arial" charset="0"/>
              <a:buNone/>
            </a:pPr>
            <a:r>
              <a:rPr lang="cs-CZ" altLang="cs-CZ" sz="2400"/>
              <a:t>Výzkumnice (k chlapci): mh mh a ty si myslíš, že kdybys třeba žehlil, že by to bylo pod tvou úroveň? </a:t>
            </a:r>
          </a:p>
          <a:p>
            <a:pPr marL="609600" indent="-609600">
              <a:lnSpc>
                <a:spcPct val="80000"/>
              </a:lnSpc>
              <a:buFont typeface="Arial" charset="0"/>
              <a:buNone/>
            </a:pPr>
            <a:r>
              <a:rPr lang="cs-CZ" altLang="cs-CZ" sz="2400"/>
              <a:t>Petra: </a:t>
            </a:r>
            <a:r>
              <a:rPr lang="cs-CZ" altLang="cs-CZ" sz="2400" u="sng"/>
              <a:t>on by to všechno spálil</a:t>
            </a:r>
          </a:p>
          <a:p>
            <a:pPr marL="609600" indent="-609600">
              <a:lnSpc>
                <a:spcPct val="80000"/>
              </a:lnSpc>
              <a:buFont typeface="Arial" charset="0"/>
              <a:buNone/>
            </a:pPr>
            <a:r>
              <a:rPr lang="cs-CZ" altLang="cs-CZ" sz="2400" u="sng"/>
              <a:t>……………….</a:t>
            </a:r>
          </a:p>
          <a:p>
            <a:pPr marL="609600" indent="-609600">
              <a:lnSpc>
                <a:spcPct val="80000"/>
              </a:lnSpc>
              <a:buFont typeface="Arial" charset="0"/>
              <a:buNone/>
            </a:pPr>
            <a:r>
              <a:rPr lang="cs-CZ" altLang="cs-CZ" sz="2400"/>
              <a:t>Dívka2: Chlapi neví co s tím.</a:t>
            </a:r>
          </a:p>
          <a:p>
            <a:pPr marL="609600" indent="-609600">
              <a:lnSpc>
                <a:spcPct val="80000"/>
              </a:lnSpc>
              <a:buFont typeface="Arial" charset="0"/>
              <a:buNone/>
            </a:pPr>
            <a:r>
              <a:rPr lang="cs-CZ" altLang="cs-CZ" sz="2400"/>
              <a:t>Dívka3: Ne, ehm, já nevim, tak... nevim.</a:t>
            </a:r>
          </a:p>
          <a:p>
            <a:pPr marL="609600" indent="-609600">
              <a:lnSpc>
                <a:spcPct val="80000"/>
              </a:lnSpc>
              <a:buFont typeface="Arial" charset="0"/>
              <a:buNone/>
            </a:pPr>
            <a:r>
              <a:rPr lang="cs-CZ" altLang="cs-CZ" sz="2400"/>
              <a:t>Dívka1: Oni neví, co s tím, prostě ((lehce se zasměje)). Asi ty maminky mají takovej nějakej vrozenej instinkt, no prostě, že se o to děcko víc prostě starají.</a:t>
            </a:r>
          </a:p>
        </p:txBody>
      </p:sp>
    </p:spTree>
    <p:extLst>
      <p:ext uri="{BB962C8B-B14F-4D97-AF65-F5344CB8AC3E}">
        <p14:creationId xmlns:p14="http://schemas.microsoft.com/office/powerpoint/2010/main" val="4128254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5779">
                                            <p:txEl>
                                              <p:pRg st="3" end="3"/>
                                            </p:txEl>
                                          </p:spTgt>
                                        </p:tgtEl>
                                        <p:attrNameLst>
                                          <p:attrName>style.visibility</p:attrName>
                                        </p:attrNameLst>
                                      </p:cBhvr>
                                      <p:to>
                                        <p:strVal val="visible"/>
                                      </p:to>
                                    </p:set>
                                    <p:anim calcmode="lin" valueType="num">
                                      <p:cBhvr additive="base">
                                        <p:cTn id="7" dur="500" fill="hold"/>
                                        <p:tgtEl>
                                          <p:spTgt spid="7577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79">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5779">
                                            <p:txEl>
                                              <p:pRg st="4" end="4"/>
                                            </p:txEl>
                                          </p:spTgt>
                                        </p:tgtEl>
                                        <p:attrNameLst>
                                          <p:attrName>style.visibility</p:attrName>
                                        </p:attrNameLst>
                                      </p:cBhvr>
                                      <p:to>
                                        <p:strVal val="visible"/>
                                      </p:to>
                                    </p:set>
                                    <p:anim calcmode="lin" valueType="num">
                                      <p:cBhvr additive="base">
                                        <p:cTn id="11" dur="500" fill="hold"/>
                                        <p:tgtEl>
                                          <p:spTgt spid="75779">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57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75779">
                                            <p:txEl>
                                              <p:pRg st="6" end="6"/>
                                            </p:txEl>
                                          </p:spTgt>
                                        </p:tgtEl>
                                        <p:attrNameLst>
                                          <p:attrName>style.visibility</p:attrName>
                                        </p:attrNameLst>
                                      </p:cBhvr>
                                      <p:to>
                                        <p:strVal val="visible"/>
                                      </p:to>
                                    </p:set>
                                    <p:anim calcmode="lin" valueType="num">
                                      <p:cBhvr additive="base">
                                        <p:cTn id="17" dur="500" fill="hold"/>
                                        <p:tgtEl>
                                          <p:spTgt spid="75779">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5779">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5779">
                                            <p:txEl>
                                              <p:pRg st="7" end="7"/>
                                            </p:txEl>
                                          </p:spTgt>
                                        </p:tgtEl>
                                        <p:attrNameLst>
                                          <p:attrName>style.visibility</p:attrName>
                                        </p:attrNameLst>
                                      </p:cBhvr>
                                      <p:to>
                                        <p:strVal val="visible"/>
                                      </p:to>
                                    </p:set>
                                    <p:anim calcmode="lin" valueType="num">
                                      <p:cBhvr additive="base">
                                        <p:cTn id="21" dur="500" fill="hold"/>
                                        <p:tgtEl>
                                          <p:spTgt spid="75779">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5779">
                                            <p:txEl>
                                              <p:pRg st="7" end="7"/>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5779">
                                            <p:txEl>
                                              <p:pRg st="8" end="8"/>
                                            </p:txEl>
                                          </p:spTgt>
                                        </p:tgtEl>
                                        <p:attrNameLst>
                                          <p:attrName>style.visibility</p:attrName>
                                        </p:attrNameLst>
                                      </p:cBhvr>
                                      <p:to>
                                        <p:strVal val="visible"/>
                                      </p:to>
                                    </p:set>
                                    <p:anim calcmode="lin" valueType="num">
                                      <p:cBhvr additive="base">
                                        <p:cTn id="25" dur="500" fill="hold"/>
                                        <p:tgtEl>
                                          <p:spTgt spid="75779">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577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p:cNvSpPr>
          <p:nvPr>
            <p:ph type="title"/>
          </p:nvPr>
        </p:nvSpPr>
        <p:spPr/>
        <p:txBody>
          <a:bodyPr>
            <a:normAutofit fontScale="90000"/>
          </a:bodyPr>
          <a:lstStyle/>
          <a:p>
            <a:r>
              <a:rPr lang="cs-CZ" altLang="cs-CZ" sz="4000"/>
              <a:t>Kluci jako „drsňáci“, odpor k péči o malé děti</a:t>
            </a:r>
          </a:p>
        </p:txBody>
      </p:sp>
      <p:sp>
        <p:nvSpPr>
          <p:cNvPr id="74755" name="Rectangle 3"/>
          <p:cNvSpPr>
            <a:spLocks noGrp="1"/>
          </p:cNvSpPr>
          <p:nvPr>
            <p:ph type="body" idx="1"/>
          </p:nvPr>
        </p:nvSpPr>
        <p:spPr/>
        <p:txBody>
          <a:bodyPr/>
          <a:lstStyle/>
          <a:p>
            <a:pPr marL="609600" indent="-609600">
              <a:lnSpc>
                <a:spcPct val="80000"/>
              </a:lnSpc>
              <a:buFont typeface="Arial" charset="0"/>
              <a:buNone/>
            </a:pPr>
            <a:r>
              <a:rPr lang="cs-CZ" altLang="cs-CZ" sz="2000"/>
              <a:t>Výzkumnice: a proč ne teda, proč byste nechtěli být taťkové třeba na rodičovské nebo jo?</a:t>
            </a:r>
          </a:p>
          <a:p>
            <a:pPr marL="609600" indent="-609600">
              <a:lnSpc>
                <a:spcPct val="80000"/>
              </a:lnSpc>
              <a:buFont typeface="Arial" charset="0"/>
              <a:buNone/>
            </a:pPr>
            <a:r>
              <a:rPr lang="cs-CZ" altLang="cs-CZ" sz="2000"/>
              <a:t>Vašek: ne </a:t>
            </a:r>
          </a:p>
          <a:p>
            <a:pPr marL="609600" indent="-609600">
              <a:lnSpc>
                <a:spcPct val="80000"/>
              </a:lnSpc>
              <a:buFont typeface="Arial" charset="0"/>
              <a:buNone/>
            </a:pPr>
            <a:r>
              <a:rPr lang="cs-CZ" altLang="cs-CZ" sz="2000"/>
              <a:t>Výzkumnice: no tak povídej proč ne? </a:t>
            </a:r>
          </a:p>
          <a:p>
            <a:pPr marL="609600" indent="-609600">
              <a:lnSpc>
                <a:spcPct val="80000"/>
              </a:lnSpc>
              <a:buFont typeface="Arial" charset="0"/>
              <a:buNone/>
            </a:pPr>
            <a:r>
              <a:rPr lang="cs-CZ" altLang="cs-CZ" sz="2000"/>
              <a:t>Vašek: no, já nevím</a:t>
            </a:r>
          </a:p>
          <a:p>
            <a:pPr marL="609600" indent="-609600">
              <a:lnSpc>
                <a:spcPct val="80000"/>
              </a:lnSpc>
              <a:buFont typeface="Arial" charset="0"/>
              <a:buNone/>
            </a:pPr>
            <a:r>
              <a:rPr lang="cs-CZ" altLang="cs-CZ" sz="2000"/>
              <a:t>Petr: </a:t>
            </a:r>
            <a:r>
              <a:rPr lang="cs-CZ" altLang="cs-CZ" sz="2000" u="sng"/>
              <a:t>protože děcko řve a pokakává se a tak</a:t>
            </a:r>
            <a:r>
              <a:rPr lang="cs-CZ" altLang="cs-CZ" sz="2000"/>
              <a:t> </a:t>
            </a:r>
          </a:p>
          <a:p>
            <a:pPr marL="609600" indent="-609600">
              <a:lnSpc>
                <a:spcPct val="80000"/>
              </a:lnSpc>
              <a:buFont typeface="Arial" charset="0"/>
              <a:buNone/>
            </a:pPr>
            <a:r>
              <a:rPr lang="cs-CZ" altLang="cs-CZ" sz="2000"/>
              <a:t>Vašek: spíš je to ženská práce</a:t>
            </a:r>
          </a:p>
          <a:p>
            <a:pPr marL="609600" indent="-609600">
              <a:lnSpc>
                <a:spcPct val="80000"/>
              </a:lnSpc>
              <a:buFont typeface="Arial" charset="0"/>
              <a:buNone/>
            </a:pPr>
            <a:r>
              <a:rPr lang="cs-CZ" altLang="cs-CZ" sz="2000"/>
              <a:t>………………………..</a:t>
            </a:r>
          </a:p>
          <a:p>
            <a:pPr marL="609600" indent="-609600">
              <a:lnSpc>
                <a:spcPct val="80000"/>
              </a:lnSpc>
              <a:buFont typeface="Arial" charset="0"/>
              <a:buNone/>
            </a:pPr>
            <a:r>
              <a:rPr lang="cs-CZ" altLang="cs-CZ" sz="2000"/>
              <a:t>Jasně že ho nemůžou mít nafurt, kdo by ho kojil (důrazně)?</a:t>
            </a:r>
            <a:endParaRPr lang="cs-CZ" altLang="cs-CZ" sz="2000" i="1"/>
          </a:p>
          <a:p>
            <a:pPr marL="609600" indent="-609600">
              <a:lnSpc>
                <a:spcPct val="80000"/>
              </a:lnSpc>
              <a:buFont typeface="Arial" charset="0"/>
              <a:buNone/>
            </a:pPr>
            <a:r>
              <a:rPr lang="cs-CZ" altLang="cs-CZ" sz="2000" i="1"/>
              <a:t>Třeba ho nekojí.</a:t>
            </a:r>
            <a:endParaRPr lang="cs-CZ" altLang="cs-CZ" sz="2000"/>
          </a:p>
          <a:p>
            <a:pPr marL="609600" indent="-609600">
              <a:lnSpc>
                <a:spcPct val="80000"/>
              </a:lnSpc>
              <a:buFont typeface="Arial" charset="0"/>
              <a:buNone/>
            </a:pPr>
            <a:r>
              <a:rPr lang="cs-CZ" altLang="cs-CZ" sz="2000"/>
              <a:t>A proč je na tom záchodě, o něho se někdo musí starat, to je takový čuně malý (všeobecný smích).</a:t>
            </a:r>
            <a:endParaRPr lang="cs-CZ" altLang="cs-CZ" sz="2000" i="1"/>
          </a:p>
          <a:p>
            <a:pPr marL="609600" indent="-609600">
              <a:lnSpc>
                <a:spcPct val="80000"/>
              </a:lnSpc>
              <a:buFont typeface="Arial" charset="0"/>
              <a:buNone/>
            </a:pPr>
            <a:r>
              <a:rPr lang="cs-CZ" altLang="cs-CZ" sz="2000" i="1"/>
              <a:t>A tatínek se o něho nemůže starat?</a:t>
            </a:r>
            <a:endParaRPr lang="cs-CZ" altLang="cs-CZ" sz="2000"/>
          </a:p>
          <a:p>
            <a:pPr marL="609600" indent="-609600">
              <a:lnSpc>
                <a:spcPct val="80000"/>
              </a:lnSpc>
              <a:buFont typeface="Arial" charset="0"/>
              <a:buNone/>
            </a:pPr>
            <a:r>
              <a:rPr lang="cs-CZ" altLang="cs-CZ" sz="2000"/>
              <a:t>Nemůže, nemá prsa (zase důrazně, jako „kojil“). Následuje smích.</a:t>
            </a:r>
          </a:p>
        </p:txBody>
      </p:sp>
    </p:spTree>
    <p:extLst>
      <p:ext uri="{BB962C8B-B14F-4D97-AF65-F5344CB8AC3E}">
        <p14:creationId xmlns:p14="http://schemas.microsoft.com/office/powerpoint/2010/main" val="73308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4755">
                                            <p:txEl>
                                              <p:pRg st="7" end="7"/>
                                            </p:txEl>
                                          </p:spTgt>
                                        </p:tgtEl>
                                        <p:attrNameLst>
                                          <p:attrName>style.visibility</p:attrName>
                                        </p:attrNameLst>
                                      </p:cBhvr>
                                      <p:to>
                                        <p:strVal val="visible"/>
                                      </p:to>
                                    </p:set>
                                    <p:anim calcmode="lin" valueType="num">
                                      <p:cBhvr additive="base">
                                        <p:cTn id="7" dur="500" fill="hold"/>
                                        <p:tgtEl>
                                          <p:spTgt spid="74755">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755">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4755">
                                            <p:txEl>
                                              <p:pRg st="8" end="8"/>
                                            </p:txEl>
                                          </p:spTgt>
                                        </p:tgtEl>
                                        <p:attrNameLst>
                                          <p:attrName>style.visibility</p:attrName>
                                        </p:attrNameLst>
                                      </p:cBhvr>
                                      <p:to>
                                        <p:strVal val="visible"/>
                                      </p:to>
                                    </p:set>
                                    <p:anim calcmode="lin" valueType="num">
                                      <p:cBhvr additive="base">
                                        <p:cTn id="11" dur="500" fill="hold"/>
                                        <p:tgtEl>
                                          <p:spTgt spid="74755">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4755">
                                            <p:txEl>
                                              <p:pRg st="8" end="8"/>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4755">
                                            <p:txEl>
                                              <p:pRg st="9" end="9"/>
                                            </p:txEl>
                                          </p:spTgt>
                                        </p:tgtEl>
                                        <p:attrNameLst>
                                          <p:attrName>style.visibility</p:attrName>
                                        </p:attrNameLst>
                                      </p:cBhvr>
                                      <p:to>
                                        <p:strVal val="visible"/>
                                      </p:to>
                                    </p:set>
                                    <p:anim calcmode="lin" valueType="num">
                                      <p:cBhvr additive="base">
                                        <p:cTn id="15" dur="500" fill="hold"/>
                                        <p:tgtEl>
                                          <p:spTgt spid="74755">
                                            <p:txEl>
                                              <p:pRg st="9" end="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4755">
                                            <p:txEl>
                                              <p:pRg st="9" end="9"/>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4755">
                                            <p:txEl>
                                              <p:pRg st="10" end="10"/>
                                            </p:txEl>
                                          </p:spTgt>
                                        </p:tgtEl>
                                        <p:attrNameLst>
                                          <p:attrName>style.visibility</p:attrName>
                                        </p:attrNameLst>
                                      </p:cBhvr>
                                      <p:to>
                                        <p:strVal val="visible"/>
                                      </p:to>
                                    </p:set>
                                    <p:anim calcmode="lin" valueType="num">
                                      <p:cBhvr additive="base">
                                        <p:cTn id="19" dur="500" fill="hold"/>
                                        <p:tgtEl>
                                          <p:spTgt spid="74755">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4755">
                                            <p:txEl>
                                              <p:pRg st="10" end="1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4755">
                                            <p:txEl>
                                              <p:pRg st="11" end="11"/>
                                            </p:txEl>
                                          </p:spTgt>
                                        </p:tgtEl>
                                        <p:attrNameLst>
                                          <p:attrName>style.visibility</p:attrName>
                                        </p:attrNameLst>
                                      </p:cBhvr>
                                      <p:to>
                                        <p:strVal val="visible"/>
                                      </p:to>
                                    </p:set>
                                    <p:anim calcmode="lin" valueType="num">
                                      <p:cBhvr additive="base">
                                        <p:cTn id="23" dur="500" fill="hold"/>
                                        <p:tgtEl>
                                          <p:spTgt spid="74755">
                                            <p:txEl>
                                              <p:pRg st="11" end="1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475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p:cNvSpPr>
          <p:nvPr>
            <p:ph type="title"/>
          </p:nvPr>
        </p:nvSpPr>
        <p:spPr/>
        <p:txBody>
          <a:bodyPr/>
          <a:lstStyle/>
          <a:p>
            <a:r>
              <a:rPr lang="cs-CZ" altLang="cs-CZ"/>
              <a:t>Domácí práce jen v krajní nouzi</a:t>
            </a:r>
          </a:p>
        </p:txBody>
      </p:sp>
      <p:sp>
        <p:nvSpPr>
          <p:cNvPr id="77827" name="Rectangle 3"/>
          <p:cNvSpPr>
            <a:spLocks noGrp="1"/>
          </p:cNvSpPr>
          <p:nvPr>
            <p:ph type="body" idx="1"/>
          </p:nvPr>
        </p:nvSpPr>
        <p:spPr>
          <a:xfrm>
            <a:off x="539750" y="1600200"/>
            <a:ext cx="8147050" cy="4525963"/>
          </a:xfrm>
        </p:spPr>
        <p:txBody>
          <a:bodyPr/>
          <a:lstStyle/>
          <a:p>
            <a:pPr>
              <a:lnSpc>
                <a:spcPct val="80000"/>
              </a:lnSpc>
              <a:buFont typeface="Arial" charset="0"/>
              <a:buNone/>
            </a:pPr>
            <a:r>
              <a:rPr lang="cs-CZ" altLang="cs-CZ" sz="1800"/>
              <a:t>Tom: já nevařím, já jenom někdy </a:t>
            </a:r>
            <a:r>
              <a:rPr lang="cs-CZ" altLang="cs-CZ" sz="1800" u="sng"/>
              <a:t>pomůžu</a:t>
            </a:r>
            <a:endParaRPr lang="cs-CZ" altLang="cs-CZ" sz="1800"/>
          </a:p>
          <a:p>
            <a:pPr>
              <a:lnSpc>
                <a:spcPct val="80000"/>
              </a:lnSpc>
              <a:buFont typeface="Arial" charset="0"/>
              <a:buNone/>
            </a:pPr>
            <a:r>
              <a:rPr lang="cs-CZ" altLang="cs-CZ" sz="1800"/>
              <a:t>Lukáš</a:t>
            </a:r>
            <a:r>
              <a:rPr lang="cs-CZ" altLang="cs-CZ" sz="1800" u="sng"/>
              <a:t>: já jenom když mám hládeček, tak si něco uvařím</a:t>
            </a:r>
          </a:p>
          <a:p>
            <a:pPr>
              <a:lnSpc>
                <a:spcPct val="80000"/>
              </a:lnSpc>
              <a:buFont typeface="Arial" charset="0"/>
              <a:buNone/>
            </a:pPr>
            <a:r>
              <a:rPr lang="cs-CZ" altLang="cs-CZ" sz="1800" u="sng"/>
              <a:t>Jeník: já si něco udělám, když třeba mamka není doma</a:t>
            </a:r>
          </a:p>
          <a:p>
            <a:pPr>
              <a:lnSpc>
                <a:spcPct val="80000"/>
              </a:lnSpc>
              <a:buFont typeface="Arial" charset="0"/>
              <a:buNone/>
            </a:pPr>
            <a:r>
              <a:rPr lang="cs-CZ" altLang="cs-CZ" sz="1800"/>
              <a:t>…………………….</a:t>
            </a:r>
          </a:p>
          <a:p>
            <a:pPr>
              <a:lnSpc>
                <a:spcPct val="80000"/>
              </a:lnSpc>
              <a:buFont typeface="Arial" charset="0"/>
              <a:buNone/>
            </a:pPr>
            <a:r>
              <a:rPr lang="cs-CZ" altLang="cs-CZ" sz="1800"/>
              <a:t>Lukáš: moje sestra pořád žehlí</a:t>
            </a:r>
            <a:endParaRPr lang="cs-CZ" altLang="cs-CZ" sz="1800" i="1"/>
          </a:p>
          <a:p>
            <a:pPr>
              <a:lnSpc>
                <a:spcPct val="80000"/>
              </a:lnSpc>
              <a:buFont typeface="Arial" charset="0"/>
              <a:buNone/>
            </a:pPr>
            <a:r>
              <a:rPr lang="cs-CZ" altLang="cs-CZ" sz="1800" i="1"/>
              <a:t>nesrozumitelné</a:t>
            </a:r>
            <a:endParaRPr lang="cs-CZ" altLang="cs-CZ" sz="1800"/>
          </a:p>
          <a:p>
            <a:pPr>
              <a:lnSpc>
                <a:spcPct val="80000"/>
              </a:lnSpc>
              <a:buFont typeface="Arial" charset="0"/>
              <a:buNone/>
            </a:pPr>
            <a:r>
              <a:rPr lang="cs-CZ" altLang="cs-CZ" sz="1800"/>
              <a:t>Tom: </a:t>
            </a:r>
            <a:r>
              <a:rPr lang="cs-CZ" altLang="cs-CZ" sz="1800" u="sng"/>
              <a:t>ještě zalívám kytky, protože to se může postříkat listy některý a to mě baví</a:t>
            </a:r>
          </a:p>
          <a:p>
            <a:pPr>
              <a:lnSpc>
                <a:spcPct val="80000"/>
              </a:lnSpc>
              <a:buFont typeface="Arial" charset="0"/>
              <a:buNone/>
            </a:pPr>
            <a:r>
              <a:rPr lang="cs-CZ" altLang="cs-CZ" sz="1800"/>
              <a:t>…………………………</a:t>
            </a:r>
          </a:p>
          <a:p>
            <a:pPr>
              <a:lnSpc>
                <a:spcPct val="80000"/>
              </a:lnSpc>
              <a:buFont typeface="Arial" charset="0"/>
              <a:buNone/>
            </a:pPr>
            <a:r>
              <a:rPr lang="cs-CZ" altLang="cs-CZ" sz="1800"/>
              <a:t>Výzkumnice: (kdyby maminka řekla)  tak je ti třináct, jsi velký chlap a ode dneška si budeš žehlit sám</a:t>
            </a:r>
          </a:p>
          <a:p>
            <a:pPr>
              <a:lnSpc>
                <a:spcPct val="80000"/>
              </a:lnSpc>
              <a:buFont typeface="Arial" charset="0"/>
              <a:buNone/>
            </a:pPr>
            <a:r>
              <a:rPr lang="cs-CZ" altLang="cs-CZ" sz="1800"/>
              <a:t>Vašek: mh</a:t>
            </a:r>
          </a:p>
          <a:p>
            <a:pPr>
              <a:lnSpc>
                <a:spcPct val="80000"/>
              </a:lnSpc>
              <a:buFont typeface="Arial" charset="0"/>
              <a:buNone/>
            </a:pPr>
            <a:r>
              <a:rPr lang="cs-CZ" altLang="cs-CZ" sz="1800"/>
              <a:t>Výzkumnice: šlo by to? </a:t>
            </a:r>
          </a:p>
          <a:p>
            <a:pPr>
              <a:lnSpc>
                <a:spcPct val="80000"/>
              </a:lnSpc>
              <a:buFont typeface="Arial" charset="0"/>
              <a:buNone/>
            </a:pPr>
            <a:r>
              <a:rPr lang="cs-CZ" altLang="cs-CZ" sz="1800"/>
              <a:t>Vašek: ne</a:t>
            </a:r>
          </a:p>
          <a:p>
            <a:pPr>
              <a:lnSpc>
                <a:spcPct val="80000"/>
              </a:lnSpc>
              <a:buFont typeface="Arial" charset="0"/>
              <a:buNone/>
            </a:pPr>
            <a:r>
              <a:rPr lang="cs-CZ" altLang="cs-CZ" sz="1800"/>
              <a:t>Výzkumnice: takže bys chodil nevyžehlenej nebo co? </a:t>
            </a:r>
          </a:p>
          <a:p>
            <a:pPr>
              <a:lnSpc>
                <a:spcPct val="80000"/>
              </a:lnSpc>
              <a:buFont typeface="Arial" charset="0"/>
              <a:buNone/>
            </a:pPr>
            <a:r>
              <a:rPr lang="cs-CZ" altLang="cs-CZ" sz="1800"/>
              <a:t>Vašek: ne, ona by to žehlila mamka, já bych řekl, že ne a ona by to asi žehlila</a:t>
            </a:r>
          </a:p>
          <a:p>
            <a:pPr>
              <a:lnSpc>
                <a:spcPct val="80000"/>
              </a:lnSpc>
              <a:buFont typeface="Arial" charset="0"/>
              <a:buNone/>
            </a:pPr>
            <a:r>
              <a:rPr lang="cs-CZ" altLang="cs-CZ" sz="1800"/>
              <a:t>Petr: </a:t>
            </a:r>
            <a:r>
              <a:rPr lang="cs-CZ" altLang="cs-CZ" sz="1800" u="sng"/>
              <a:t>aby to nenechala ležet</a:t>
            </a:r>
          </a:p>
        </p:txBody>
      </p:sp>
    </p:spTree>
    <p:extLst>
      <p:ext uri="{BB962C8B-B14F-4D97-AF65-F5344CB8AC3E}">
        <p14:creationId xmlns:p14="http://schemas.microsoft.com/office/powerpoint/2010/main" val="1593020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7827">
                                            <p:txEl>
                                              <p:pRg st="4" end="4"/>
                                            </p:txEl>
                                          </p:spTgt>
                                        </p:tgtEl>
                                        <p:attrNameLst>
                                          <p:attrName>style.visibility</p:attrName>
                                        </p:attrNameLst>
                                      </p:cBhvr>
                                      <p:to>
                                        <p:strVal val="visible"/>
                                      </p:to>
                                    </p:set>
                                    <p:anim calcmode="lin" valueType="num">
                                      <p:cBhvr additive="base">
                                        <p:cTn id="7" dur="500" fill="hold"/>
                                        <p:tgtEl>
                                          <p:spTgt spid="77827">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827">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7827">
                                            <p:txEl>
                                              <p:pRg st="5" end="5"/>
                                            </p:txEl>
                                          </p:spTgt>
                                        </p:tgtEl>
                                        <p:attrNameLst>
                                          <p:attrName>style.visibility</p:attrName>
                                        </p:attrNameLst>
                                      </p:cBhvr>
                                      <p:to>
                                        <p:strVal val="visible"/>
                                      </p:to>
                                    </p:set>
                                    <p:anim calcmode="lin" valueType="num">
                                      <p:cBhvr additive="base">
                                        <p:cTn id="11" dur="500" fill="hold"/>
                                        <p:tgtEl>
                                          <p:spTgt spid="77827">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7827">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7827">
                                            <p:txEl>
                                              <p:pRg st="6" end="6"/>
                                            </p:txEl>
                                          </p:spTgt>
                                        </p:tgtEl>
                                        <p:attrNameLst>
                                          <p:attrName>style.visibility</p:attrName>
                                        </p:attrNameLst>
                                      </p:cBhvr>
                                      <p:to>
                                        <p:strVal val="visible"/>
                                      </p:to>
                                    </p:set>
                                    <p:anim calcmode="lin" valueType="num">
                                      <p:cBhvr additive="base">
                                        <p:cTn id="15" dur="500" fill="hold"/>
                                        <p:tgtEl>
                                          <p:spTgt spid="77827">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782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77827">
                                            <p:txEl>
                                              <p:pRg st="8" end="8"/>
                                            </p:txEl>
                                          </p:spTgt>
                                        </p:tgtEl>
                                        <p:attrNameLst>
                                          <p:attrName>style.visibility</p:attrName>
                                        </p:attrNameLst>
                                      </p:cBhvr>
                                      <p:to>
                                        <p:strVal val="visible"/>
                                      </p:to>
                                    </p:set>
                                    <p:anim calcmode="lin" valueType="num">
                                      <p:cBhvr additive="base">
                                        <p:cTn id="21" dur="500" fill="hold"/>
                                        <p:tgtEl>
                                          <p:spTgt spid="77827">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7827">
                                            <p:txEl>
                                              <p:pRg st="8" end="8"/>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7827">
                                            <p:txEl>
                                              <p:pRg st="9" end="9"/>
                                            </p:txEl>
                                          </p:spTgt>
                                        </p:tgtEl>
                                        <p:attrNameLst>
                                          <p:attrName>style.visibility</p:attrName>
                                        </p:attrNameLst>
                                      </p:cBhvr>
                                      <p:to>
                                        <p:strVal val="visible"/>
                                      </p:to>
                                    </p:set>
                                    <p:anim calcmode="lin" valueType="num">
                                      <p:cBhvr additive="base">
                                        <p:cTn id="25" dur="500" fill="hold"/>
                                        <p:tgtEl>
                                          <p:spTgt spid="77827">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7827">
                                            <p:txEl>
                                              <p:pRg st="9" end="9"/>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7827">
                                            <p:txEl>
                                              <p:pRg st="10" end="10"/>
                                            </p:txEl>
                                          </p:spTgt>
                                        </p:tgtEl>
                                        <p:attrNameLst>
                                          <p:attrName>style.visibility</p:attrName>
                                        </p:attrNameLst>
                                      </p:cBhvr>
                                      <p:to>
                                        <p:strVal val="visible"/>
                                      </p:to>
                                    </p:set>
                                    <p:anim calcmode="lin" valueType="num">
                                      <p:cBhvr additive="base">
                                        <p:cTn id="29" dur="500" fill="hold"/>
                                        <p:tgtEl>
                                          <p:spTgt spid="77827">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7827">
                                            <p:txEl>
                                              <p:pRg st="10" end="1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7827">
                                            <p:txEl>
                                              <p:pRg st="11" end="11"/>
                                            </p:txEl>
                                          </p:spTgt>
                                        </p:tgtEl>
                                        <p:attrNameLst>
                                          <p:attrName>style.visibility</p:attrName>
                                        </p:attrNameLst>
                                      </p:cBhvr>
                                      <p:to>
                                        <p:strVal val="visible"/>
                                      </p:to>
                                    </p:set>
                                    <p:anim calcmode="lin" valueType="num">
                                      <p:cBhvr additive="base">
                                        <p:cTn id="33" dur="500" fill="hold"/>
                                        <p:tgtEl>
                                          <p:spTgt spid="77827">
                                            <p:txEl>
                                              <p:pRg st="11" end="1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7827">
                                            <p:txEl>
                                              <p:pRg st="11" end="1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7827">
                                            <p:txEl>
                                              <p:pRg st="12" end="12"/>
                                            </p:txEl>
                                          </p:spTgt>
                                        </p:tgtEl>
                                        <p:attrNameLst>
                                          <p:attrName>style.visibility</p:attrName>
                                        </p:attrNameLst>
                                      </p:cBhvr>
                                      <p:to>
                                        <p:strVal val="visible"/>
                                      </p:to>
                                    </p:set>
                                    <p:anim calcmode="lin" valueType="num">
                                      <p:cBhvr additive="base">
                                        <p:cTn id="37" dur="500" fill="hold"/>
                                        <p:tgtEl>
                                          <p:spTgt spid="77827">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7827">
                                            <p:txEl>
                                              <p:pRg st="12" end="1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7827">
                                            <p:txEl>
                                              <p:pRg st="13" end="13"/>
                                            </p:txEl>
                                          </p:spTgt>
                                        </p:tgtEl>
                                        <p:attrNameLst>
                                          <p:attrName>style.visibility</p:attrName>
                                        </p:attrNameLst>
                                      </p:cBhvr>
                                      <p:to>
                                        <p:strVal val="visible"/>
                                      </p:to>
                                    </p:set>
                                    <p:anim calcmode="lin" valueType="num">
                                      <p:cBhvr additive="base">
                                        <p:cTn id="41" dur="500" fill="hold"/>
                                        <p:tgtEl>
                                          <p:spTgt spid="77827">
                                            <p:txEl>
                                              <p:pRg st="13" end="1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7827">
                                            <p:txEl>
                                              <p:pRg st="13" end="13"/>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77827">
                                            <p:txEl>
                                              <p:pRg st="14" end="14"/>
                                            </p:txEl>
                                          </p:spTgt>
                                        </p:tgtEl>
                                        <p:attrNameLst>
                                          <p:attrName>style.visibility</p:attrName>
                                        </p:attrNameLst>
                                      </p:cBhvr>
                                      <p:to>
                                        <p:strVal val="visible"/>
                                      </p:to>
                                    </p:set>
                                    <p:anim calcmode="lin" valueType="num">
                                      <p:cBhvr additive="base">
                                        <p:cTn id="45" dur="500" fill="hold"/>
                                        <p:tgtEl>
                                          <p:spTgt spid="77827">
                                            <p:txEl>
                                              <p:pRg st="14" end="1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7827">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7" name="Rectangle 3"/>
          <p:cNvSpPr>
            <a:spLocks noGrp="1"/>
          </p:cNvSpPr>
          <p:nvPr>
            <p:ph type="body" idx="4294967295"/>
          </p:nvPr>
        </p:nvSpPr>
        <p:spPr/>
        <p:txBody>
          <a:bodyPr/>
          <a:lstStyle/>
          <a:p>
            <a:pPr>
              <a:buFont typeface="Arial" charset="0"/>
              <a:buNone/>
            </a:pPr>
            <a:r>
              <a:rPr lang="cs-CZ" altLang="cs-CZ" dirty="0">
                <a:latin typeface="Arial" charset="0"/>
              </a:rPr>
              <a:t>1. Co je to rodina</a:t>
            </a:r>
          </a:p>
          <a:p>
            <a:pPr>
              <a:buFont typeface="Arial" charset="0"/>
              <a:buNone/>
            </a:pPr>
            <a:r>
              <a:rPr lang="cs-CZ" altLang="cs-CZ" dirty="0">
                <a:latin typeface="Arial" charset="0"/>
              </a:rPr>
              <a:t>2. Jak děti vidí svou budoucnost</a:t>
            </a:r>
          </a:p>
          <a:p>
            <a:pPr>
              <a:buFont typeface="Arial" charset="0"/>
              <a:buNone/>
            </a:pPr>
            <a:r>
              <a:rPr lang="cs-CZ" altLang="cs-CZ" dirty="0">
                <a:latin typeface="Arial" charset="0"/>
              </a:rPr>
              <a:t>3. Role v rodině</a:t>
            </a:r>
          </a:p>
          <a:p>
            <a:pPr>
              <a:buFont typeface="Arial" charset="0"/>
              <a:buNone/>
            </a:pPr>
            <a:r>
              <a:rPr lang="cs-CZ" altLang="cs-CZ" sz="4000" dirty="0">
                <a:latin typeface="Arial" charset="0"/>
              </a:rPr>
              <a:t>4.</a:t>
            </a:r>
            <a:r>
              <a:rPr lang="cs-CZ" altLang="cs-CZ" dirty="0">
                <a:latin typeface="Arial" charset="0"/>
              </a:rPr>
              <a:t> </a:t>
            </a:r>
            <a:r>
              <a:rPr lang="cs-CZ" altLang="cs-CZ" sz="4000" b="1" dirty="0">
                <a:latin typeface="Arial" charset="0"/>
              </a:rPr>
              <a:t>Konflikty v rodině</a:t>
            </a:r>
          </a:p>
          <a:p>
            <a:pPr>
              <a:buFont typeface="Arial" charset="0"/>
              <a:buNone/>
            </a:pPr>
            <a:r>
              <a:rPr lang="cs-CZ" altLang="cs-CZ" dirty="0">
                <a:latin typeface="Arial" charset="0"/>
              </a:rPr>
              <a:t>5. Co děti dělají, o čem rozhodují</a:t>
            </a:r>
          </a:p>
          <a:p>
            <a:pPr>
              <a:buFont typeface="Arial" charset="0"/>
              <a:buNone/>
            </a:pPr>
            <a:r>
              <a:rPr lang="cs-CZ" altLang="cs-CZ" dirty="0">
                <a:latin typeface="Arial" charset="0"/>
              </a:rPr>
              <a:t>6. Blízcí lidé</a:t>
            </a:r>
          </a:p>
        </p:txBody>
      </p:sp>
    </p:spTree>
    <p:extLst>
      <p:ext uri="{BB962C8B-B14F-4D97-AF65-F5344CB8AC3E}">
        <p14:creationId xmlns:p14="http://schemas.microsoft.com/office/powerpoint/2010/main" val="7573091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Nadpis 1"/>
          <p:cNvSpPr>
            <a:spLocks noGrp="1"/>
          </p:cNvSpPr>
          <p:nvPr>
            <p:ph type="title"/>
          </p:nvPr>
        </p:nvSpPr>
        <p:spPr/>
        <p:txBody>
          <a:bodyPr/>
          <a:lstStyle/>
          <a:p>
            <a:r>
              <a:rPr lang="cs-CZ" altLang="cs-CZ"/>
              <a:t>Konflikty v rodině</a:t>
            </a:r>
          </a:p>
        </p:txBody>
      </p:sp>
      <p:sp>
        <p:nvSpPr>
          <p:cNvPr id="27651" name="Zástupný symbol pro obsah 2"/>
          <p:cNvSpPr>
            <a:spLocks noGrp="1"/>
          </p:cNvSpPr>
          <p:nvPr>
            <p:ph idx="1"/>
          </p:nvPr>
        </p:nvSpPr>
        <p:spPr/>
        <p:txBody>
          <a:bodyPr/>
          <a:lstStyle/>
          <a:p>
            <a:r>
              <a:rPr lang="cs-CZ" altLang="cs-CZ"/>
              <a:t>Metoda obrázků a scénáře</a:t>
            </a:r>
          </a:p>
          <a:p>
            <a:r>
              <a:rPr lang="cs-CZ" altLang="cs-CZ"/>
              <a:t>Primární příčinou konfliktů je nevěra (muže)</a:t>
            </a:r>
          </a:p>
          <a:p>
            <a:r>
              <a:rPr lang="cs-CZ" altLang="cs-CZ"/>
              <a:t>Dalšími příčinami nespolehlivost a alkoholismus (muže), konflikty ohledně dětí a jejich školních výkonů a peněz</a:t>
            </a:r>
          </a:p>
        </p:txBody>
      </p:sp>
    </p:spTree>
    <p:extLst>
      <p:ext uri="{BB962C8B-B14F-4D97-AF65-F5344CB8AC3E}">
        <p14:creationId xmlns:p14="http://schemas.microsoft.com/office/powerpoint/2010/main" val="18682126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Zástupný symbol pro obsah 2"/>
          <p:cNvSpPr>
            <a:spLocks noGrp="1"/>
          </p:cNvSpPr>
          <p:nvPr>
            <p:ph idx="1"/>
          </p:nvPr>
        </p:nvSpPr>
        <p:spPr>
          <a:xfrm>
            <a:off x="468313" y="404813"/>
            <a:ext cx="8229600" cy="5792787"/>
          </a:xfrm>
        </p:spPr>
        <p:txBody>
          <a:bodyPr/>
          <a:lstStyle/>
          <a:p>
            <a:pPr>
              <a:buFont typeface="Arial" charset="0"/>
              <a:buNone/>
            </a:pPr>
            <a:r>
              <a:rPr lang="cs-CZ" altLang="cs-CZ" sz="2000"/>
              <a:t>Jakub, 3. třída: (čte) </a:t>
            </a:r>
            <a:r>
              <a:rPr lang="cs-CZ" altLang="cs-CZ" sz="2000" i="1"/>
              <a:t>Rozvod. Naštvali se, pohádali se kvůli tomu, že se manžel vyspal s jinou ženou,  několik…měli by se usmířit.</a:t>
            </a:r>
          </a:p>
          <a:p>
            <a:pPr>
              <a:buFont typeface="Arial" charset="0"/>
              <a:buNone/>
            </a:pPr>
            <a:endParaRPr lang="cs-CZ" altLang="cs-CZ" sz="2000" i="1"/>
          </a:p>
          <a:p>
            <a:pPr>
              <a:buFont typeface="Arial" charset="0"/>
              <a:buNone/>
            </a:pPr>
            <a:r>
              <a:rPr lang="cs-CZ" altLang="cs-CZ" sz="2000"/>
              <a:t>Klárka (3. třída): </a:t>
            </a:r>
            <a:r>
              <a:rPr lang="cs-CZ" altLang="cs-CZ" sz="2000" i="1"/>
              <a:t>Dítě se dívá přes sklo a máma říká tomu tátovi: Vypadni, už tě nikdy nechci vidět.</a:t>
            </a:r>
          </a:p>
          <a:p>
            <a:pPr>
              <a:buFont typeface="Arial" charset="0"/>
              <a:buNone/>
            </a:pPr>
            <a:r>
              <a:rPr lang="cs-CZ" altLang="cs-CZ" sz="2000"/>
              <a:t>Výzkumnice: Teda. Proč mu to řekla?</a:t>
            </a:r>
          </a:p>
          <a:p>
            <a:pPr>
              <a:buFont typeface="Arial" charset="0"/>
              <a:buNone/>
            </a:pPr>
            <a:r>
              <a:rPr lang="cs-CZ" altLang="cs-CZ" sz="2000"/>
              <a:t>Karolínka: </a:t>
            </a:r>
            <a:r>
              <a:rPr lang="cs-CZ" altLang="cs-CZ" sz="2000" i="1"/>
              <a:t>Jak to mám vědět?</a:t>
            </a:r>
          </a:p>
          <a:p>
            <a:pPr>
              <a:buFont typeface="Arial" charset="0"/>
              <a:buNone/>
            </a:pPr>
            <a:r>
              <a:rPr lang="cs-CZ" altLang="cs-CZ" sz="2000"/>
              <a:t>Výzkumnice: Co myslíš, dovedeš si představit nějaký důvod, proč by člověk řekl už tě nikdy nechci vidět?</a:t>
            </a:r>
          </a:p>
          <a:p>
            <a:pPr>
              <a:buFont typeface="Arial" charset="0"/>
              <a:buNone/>
            </a:pPr>
            <a:r>
              <a:rPr lang="cs-CZ" altLang="cs-CZ" sz="2000"/>
              <a:t>Kristýnka: </a:t>
            </a:r>
            <a:r>
              <a:rPr lang="cs-CZ" altLang="cs-CZ" sz="2000" i="1"/>
              <a:t>Protože ona byla ve městě a najednou viděla toho svýho manžela s nějakou jinou holkou v restauraci.</a:t>
            </a:r>
          </a:p>
          <a:p>
            <a:pPr>
              <a:buFont typeface="Arial" charset="0"/>
              <a:buNone/>
            </a:pPr>
            <a:r>
              <a:rPr lang="cs-CZ" altLang="cs-CZ" sz="2000"/>
              <a:t>……………</a:t>
            </a:r>
          </a:p>
          <a:p>
            <a:pPr>
              <a:buFont typeface="Arial" charset="0"/>
              <a:buNone/>
            </a:pPr>
            <a:r>
              <a:rPr lang="cs-CZ" altLang="cs-CZ" sz="2000"/>
              <a:t>Marek (3. třída): </a:t>
            </a:r>
            <a:r>
              <a:rPr lang="cs-CZ" altLang="cs-CZ" sz="2000" i="1"/>
              <a:t>Důvod? Že ten táta pořád fetuje, vydělá prachy, hnedka jde do hospody, dvacet balíčků cigaret a všechny je vykouří najednou.</a:t>
            </a:r>
          </a:p>
          <a:p>
            <a:pPr>
              <a:buFont typeface="Arial" charset="0"/>
              <a:buNone/>
            </a:pPr>
            <a:endParaRPr lang="cs-CZ" altLang="cs-CZ" i="1"/>
          </a:p>
          <a:p>
            <a:endParaRPr lang="cs-CZ" altLang="cs-CZ" i="1"/>
          </a:p>
          <a:p>
            <a:endParaRPr lang="cs-CZ" altLang="cs-CZ"/>
          </a:p>
        </p:txBody>
      </p:sp>
    </p:spTree>
    <p:extLst>
      <p:ext uri="{BB962C8B-B14F-4D97-AF65-F5344CB8AC3E}">
        <p14:creationId xmlns:p14="http://schemas.microsoft.com/office/powerpoint/2010/main" val="768617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4">
                                            <p:txEl>
                                              <p:pRg st="2" end="2"/>
                                            </p:txEl>
                                          </p:spTgt>
                                        </p:tgtEl>
                                        <p:attrNameLst>
                                          <p:attrName>style.visibility</p:attrName>
                                        </p:attrNameLst>
                                      </p:cBhvr>
                                      <p:to>
                                        <p:strVal val="visible"/>
                                      </p:to>
                                    </p:set>
                                    <p:anim calcmode="lin" valueType="num">
                                      <p:cBhvr additive="base">
                                        <p:cTn id="7" dur="500" fill="hold"/>
                                        <p:tgtEl>
                                          <p:spTgt spid="1843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434">
                                            <p:txEl>
                                              <p:pRg st="3" end="3"/>
                                            </p:txEl>
                                          </p:spTgt>
                                        </p:tgtEl>
                                        <p:attrNameLst>
                                          <p:attrName>style.visibility</p:attrName>
                                        </p:attrNameLst>
                                      </p:cBhvr>
                                      <p:to>
                                        <p:strVal val="visible"/>
                                      </p:to>
                                    </p:set>
                                    <p:anim calcmode="lin" valueType="num">
                                      <p:cBhvr additive="base">
                                        <p:cTn id="11" dur="500" fill="hold"/>
                                        <p:tgtEl>
                                          <p:spTgt spid="1843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434">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434">
                                            <p:txEl>
                                              <p:pRg st="4" end="4"/>
                                            </p:txEl>
                                          </p:spTgt>
                                        </p:tgtEl>
                                        <p:attrNameLst>
                                          <p:attrName>style.visibility</p:attrName>
                                        </p:attrNameLst>
                                      </p:cBhvr>
                                      <p:to>
                                        <p:strVal val="visible"/>
                                      </p:to>
                                    </p:set>
                                    <p:anim calcmode="lin" valueType="num">
                                      <p:cBhvr additive="base">
                                        <p:cTn id="15" dur="500" fill="hold"/>
                                        <p:tgtEl>
                                          <p:spTgt spid="18434">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8434">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434">
                                            <p:txEl>
                                              <p:pRg st="5" end="5"/>
                                            </p:txEl>
                                          </p:spTgt>
                                        </p:tgtEl>
                                        <p:attrNameLst>
                                          <p:attrName>style.visibility</p:attrName>
                                        </p:attrNameLst>
                                      </p:cBhvr>
                                      <p:to>
                                        <p:strVal val="visible"/>
                                      </p:to>
                                    </p:set>
                                    <p:anim calcmode="lin" valueType="num">
                                      <p:cBhvr additive="base">
                                        <p:cTn id="19" dur="500" fill="hold"/>
                                        <p:tgtEl>
                                          <p:spTgt spid="1843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4">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8434">
                                            <p:txEl>
                                              <p:pRg st="6" end="6"/>
                                            </p:txEl>
                                          </p:spTgt>
                                        </p:tgtEl>
                                        <p:attrNameLst>
                                          <p:attrName>style.visibility</p:attrName>
                                        </p:attrNameLst>
                                      </p:cBhvr>
                                      <p:to>
                                        <p:strVal val="visible"/>
                                      </p:to>
                                    </p:set>
                                    <p:anim calcmode="lin" valueType="num">
                                      <p:cBhvr additive="base">
                                        <p:cTn id="23" dur="500" fill="hold"/>
                                        <p:tgtEl>
                                          <p:spTgt spid="18434">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843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8434">
                                            <p:txEl>
                                              <p:pRg st="8" end="8"/>
                                            </p:txEl>
                                          </p:spTgt>
                                        </p:tgtEl>
                                        <p:attrNameLst>
                                          <p:attrName>style.visibility</p:attrName>
                                        </p:attrNameLst>
                                      </p:cBhvr>
                                      <p:to>
                                        <p:strVal val="visible"/>
                                      </p:to>
                                    </p:set>
                                    <p:anim calcmode="lin" valueType="num">
                                      <p:cBhvr additive="base">
                                        <p:cTn id="29" dur="500" fill="hold"/>
                                        <p:tgtEl>
                                          <p:spTgt spid="18434">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843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Zástupný symbol pro obsah 2"/>
          <p:cNvSpPr>
            <a:spLocks noGrp="1"/>
          </p:cNvSpPr>
          <p:nvPr>
            <p:ph idx="1"/>
          </p:nvPr>
        </p:nvSpPr>
        <p:spPr>
          <a:xfrm>
            <a:off x="457200" y="476250"/>
            <a:ext cx="8229600" cy="5649913"/>
          </a:xfrm>
        </p:spPr>
        <p:txBody>
          <a:bodyPr/>
          <a:lstStyle/>
          <a:p>
            <a:pPr>
              <a:buFont typeface="Arial" charset="0"/>
              <a:buNone/>
            </a:pPr>
            <a:r>
              <a:rPr lang="cs-CZ" altLang="cs-CZ" sz="2400"/>
              <a:t>Jakub: </a:t>
            </a:r>
            <a:r>
              <a:rPr lang="cs-CZ" altLang="cs-CZ" sz="2400" i="1"/>
              <a:t>Podle mě ten tatínek křičí na mámu protože on ju učit nemůže protože je celej den v práci, máma je na mateřské, má malou holčičku a starší, starší dostal pětku, tatínek na maminku křičí proč ji víc neučíš a maminka na něho taky křičí protože je na mateřský a tak dále.</a:t>
            </a:r>
          </a:p>
          <a:p>
            <a:pPr>
              <a:buFont typeface="Arial" charset="0"/>
              <a:buNone/>
            </a:pPr>
            <a:r>
              <a:rPr lang="cs-CZ" altLang="cs-CZ" sz="2400" i="1"/>
              <a:t>………………</a:t>
            </a:r>
          </a:p>
          <a:p>
            <a:pPr>
              <a:buFont typeface="Arial" charset="0"/>
              <a:buNone/>
            </a:pPr>
            <a:r>
              <a:rPr lang="cs-CZ" altLang="cs-CZ" sz="2400"/>
              <a:t>Výzkumnice k Otovi (7. třída): </a:t>
            </a:r>
            <a:r>
              <a:rPr lang="cs-CZ" altLang="cs-CZ" sz="2400" i="1"/>
              <a:t>Kdy bys jim poradil aby se rozvedli, za jakých okolností?</a:t>
            </a:r>
          </a:p>
          <a:p>
            <a:pPr>
              <a:buFont typeface="Arial" charset="0"/>
              <a:buNone/>
            </a:pPr>
            <a:r>
              <a:rPr lang="cs-CZ" altLang="cs-CZ" sz="2400"/>
              <a:t>Ota: </a:t>
            </a:r>
            <a:r>
              <a:rPr lang="cs-CZ" altLang="cs-CZ" sz="2400" i="1"/>
              <a:t>Když by to byla pravda (že je jí manžel nevěrný, pozn.), když by si tím byla jistá.</a:t>
            </a:r>
          </a:p>
          <a:p>
            <a:pPr>
              <a:buFont typeface="Arial" charset="0"/>
              <a:buNone/>
            </a:pPr>
            <a:r>
              <a:rPr lang="cs-CZ" altLang="cs-CZ" sz="2400"/>
              <a:t>Výzkumnice: </a:t>
            </a:r>
            <a:r>
              <a:rPr lang="cs-CZ" altLang="cs-CZ" sz="2400" i="1"/>
              <a:t>Tak potom je to důvod k rozvodu, jo?</a:t>
            </a:r>
          </a:p>
          <a:p>
            <a:pPr>
              <a:buFont typeface="Arial" charset="0"/>
              <a:buNone/>
            </a:pPr>
            <a:r>
              <a:rPr lang="cs-CZ" altLang="cs-CZ" sz="2400"/>
              <a:t>Ondra: </a:t>
            </a:r>
            <a:r>
              <a:rPr lang="cs-CZ" altLang="cs-CZ" sz="2400" i="1"/>
              <a:t>Jo.</a:t>
            </a:r>
            <a:endParaRPr lang="cs-CZ" altLang="cs-CZ" sz="2400"/>
          </a:p>
        </p:txBody>
      </p:sp>
    </p:spTree>
    <p:extLst>
      <p:ext uri="{BB962C8B-B14F-4D97-AF65-F5344CB8AC3E}">
        <p14:creationId xmlns:p14="http://schemas.microsoft.com/office/powerpoint/2010/main" val="1176362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458">
                                            <p:txEl>
                                              <p:pRg st="2" end="2"/>
                                            </p:txEl>
                                          </p:spTgt>
                                        </p:tgtEl>
                                        <p:attrNameLst>
                                          <p:attrName>style.visibility</p:attrName>
                                        </p:attrNameLst>
                                      </p:cBhvr>
                                      <p:to>
                                        <p:strVal val="visible"/>
                                      </p:to>
                                    </p:set>
                                    <p:anim calcmode="lin" valueType="num">
                                      <p:cBhvr additive="base">
                                        <p:cTn id="7" dur="500" fill="hold"/>
                                        <p:tgtEl>
                                          <p:spTgt spid="1945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8">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458">
                                            <p:txEl>
                                              <p:pRg st="3" end="3"/>
                                            </p:txEl>
                                          </p:spTgt>
                                        </p:tgtEl>
                                        <p:attrNameLst>
                                          <p:attrName>style.visibility</p:attrName>
                                        </p:attrNameLst>
                                      </p:cBhvr>
                                      <p:to>
                                        <p:strVal val="visible"/>
                                      </p:to>
                                    </p:set>
                                    <p:anim calcmode="lin" valueType="num">
                                      <p:cBhvr additive="base">
                                        <p:cTn id="11" dur="500" fill="hold"/>
                                        <p:tgtEl>
                                          <p:spTgt spid="19458">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458">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9458">
                                            <p:txEl>
                                              <p:pRg st="4" end="4"/>
                                            </p:txEl>
                                          </p:spTgt>
                                        </p:tgtEl>
                                        <p:attrNameLst>
                                          <p:attrName>style.visibility</p:attrName>
                                        </p:attrNameLst>
                                      </p:cBhvr>
                                      <p:to>
                                        <p:strVal val="visible"/>
                                      </p:to>
                                    </p:set>
                                    <p:anim calcmode="lin" valueType="num">
                                      <p:cBhvr additive="base">
                                        <p:cTn id="15" dur="500" fill="hold"/>
                                        <p:tgtEl>
                                          <p:spTgt spid="19458">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9458">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9458">
                                            <p:txEl>
                                              <p:pRg st="5" end="5"/>
                                            </p:txEl>
                                          </p:spTgt>
                                        </p:tgtEl>
                                        <p:attrNameLst>
                                          <p:attrName>style.visibility</p:attrName>
                                        </p:attrNameLst>
                                      </p:cBhvr>
                                      <p:to>
                                        <p:strVal val="visible"/>
                                      </p:to>
                                    </p:set>
                                    <p:anim calcmode="lin" valueType="num">
                                      <p:cBhvr additive="base">
                                        <p:cTn id="19" dur="500" fill="hold"/>
                                        <p:tgtEl>
                                          <p:spTgt spid="19458">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Nadpis 1"/>
          <p:cNvSpPr>
            <a:spLocks noGrp="1"/>
          </p:cNvSpPr>
          <p:nvPr>
            <p:ph type="title"/>
          </p:nvPr>
        </p:nvSpPr>
        <p:spPr/>
        <p:txBody>
          <a:bodyPr/>
          <a:lstStyle/>
          <a:p>
            <a:r>
              <a:rPr lang="cs-CZ" altLang="cs-CZ"/>
              <a:t>Představy o rozvodu</a:t>
            </a:r>
          </a:p>
        </p:txBody>
      </p:sp>
      <p:sp>
        <p:nvSpPr>
          <p:cNvPr id="31747" name="Zástupný symbol pro obsah 2"/>
          <p:cNvSpPr>
            <a:spLocks noGrp="1"/>
          </p:cNvSpPr>
          <p:nvPr>
            <p:ph idx="1"/>
          </p:nvPr>
        </p:nvSpPr>
        <p:spPr>
          <a:xfrm>
            <a:off x="530225" y="1266825"/>
            <a:ext cx="4402138" cy="4857750"/>
          </a:xfrm>
        </p:spPr>
        <p:txBody>
          <a:bodyPr>
            <a:normAutofit lnSpcReduction="10000"/>
          </a:bodyPr>
          <a:lstStyle/>
          <a:p>
            <a:pPr>
              <a:buFont typeface="Arial" charset="0"/>
              <a:buNone/>
            </a:pPr>
            <a:r>
              <a:rPr lang="cs-CZ" altLang="cs-CZ" sz="2000"/>
              <a:t>3. třída</a:t>
            </a:r>
          </a:p>
          <a:p>
            <a:pPr>
              <a:buFont typeface="Arial" charset="0"/>
              <a:buNone/>
            </a:pPr>
            <a:r>
              <a:rPr lang="cs-CZ" altLang="cs-CZ" sz="2000"/>
              <a:t>Výzkumnice: A to už je potom rozvod?</a:t>
            </a:r>
          </a:p>
          <a:p>
            <a:pPr>
              <a:buFont typeface="Arial" charset="0"/>
              <a:buNone/>
            </a:pPr>
            <a:r>
              <a:rPr lang="cs-CZ" altLang="cs-CZ" sz="2000"/>
              <a:t>Tadeáš: Ještě ne, ale už skoro je.</a:t>
            </a:r>
          </a:p>
          <a:p>
            <a:pPr>
              <a:buFont typeface="Arial" charset="0"/>
              <a:buNone/>
            </a:pPr>
            <a:r>
              <a:rPr lang="cs-CZ" altLang="cs-CZ" sz="2000"/>
              <a:t>Výzkumnice: Už to skoro je rozvod. Děcka, víte co všechno musí člověk udělat, aby se rozvedl?</a:t>
            </a:r>
          </a:p>
          <a:p>
            <a:pPr>
              <a:buFont typeface="Arial" charset="0"/>
              <a:buNone/>
            </a:pPr>
            <a:r>
              <a:rPr lang="cs-CZ" altLang="cs-CZ" sz="2000"/>
              <a:t>Martin: Jít k soudu.</a:t>
            </a:r>
          </a:p>
          <a:p>
            <a:pPr>
              <a:buFont typeface="Arial" charset="0"/>
              <a:buNone/>
            </a:pPr>
            <a:r>
              <a:rPr lang="cs-CZ" altLang="cs-CZ" sz="2000"/>
              <a:t>Jakub: Podepsat rozvod, papíry.</a:t>
            </a:r>
          </a:p>
          <a:p>
            <a:pPr>
              <a:buFont typeface="Arial" charset="0"/>
              <a:buNone/>
            </a:pPr>
            <a:r>
              <a:rPr lang="cs-CZ" altLang="cs-CZ" sz="2000"/>
              <a:t>Tadeáš: A škrtnout podpis ze svatby.</a:t>
            </a:r>
          </a:p>
          <a:p>
            <a:pPr>
              <a:buFont typeface="Arial" charset="0"/>
              <a:buNone/>
            </a:pPr>
            <a:r>
              <a:rPr lang="cs-CZ" altLang="cs-CZ" sz="2000"/>
              <a:t>Katka: A rozloučit se s dětma.</a:t>
            </a:r>
          </a:p>
          <a:p>
            <a:pPr>
              <a:buFont typeface="Arial" charset="0"/>
              <a:buNone/>
            </a:pPr>
            <a:r>
              <a:rPr lang="cs-CZ" altLang="cs-CZ" sz="2000"/>
              <a:t>Marek: Nee, ty děti, rozdá ten soudce, komu ty děti budou patřit.</a:t>
            </a:r>
          </a:p>
          <a:p>
            <a:pPr>
              <a:buFont typeface="Arial" charset="0"/>
              <a:buNone/>
            </a:pPr>
            <a:r>
              <a:rPr lang="cs-CZ" altLang="cs-CZ" sz="2000"/>
              <a:t>Výzkumnice: A můžou patřit oběma rodičům?</a:t>
            </a:r>
          </a:p>
          <a:p>
            <a:pPr>
              <a:buFont typeface="Arial" charset="0"/>
              <a:buNone/>
            </a:pPr>
            <a:endParaRPr lang="cs-CZ" altLang="cs-CZ"/>
          </a:p>
          <a:p>
            <a:endParaRPr lang="cs-CZ" altLang="cs-CZ"/>
          </a:p>
        </p:txBody>
      </p:sp>
      <p:sp>
        <p:nvSpPr>
          <p:cNvPr id="4" name="TextovéPole 3"/>
          <p:cNvSpPr txBox="1"/>
          <p:nvPr/>
        </p:nvSpPr>
        <p:spPr>
          <a:xfrm>
            <a:off x="4932363" y="1341438"/>
            <a:ext cx="3887787" cy="4708525"/>
          </a:xfrm>
          <a:prstGeom prst="rect">
            <a:avLst/>
          </a:prstGeom>
          <a:noFill/>
        </p:spPr>
        <p:txBody>
          <a:bodyPr>
            <a:spAutoFit/>
          </a:bodyPr>
          <a:lstStyle/>
          <a:p>
            <a:pPr>
              <a:defRPr/>
            </a:pPr>
            <a:r>
              <a:rPr lang="cs-CZ" sz="2000" dirty="0">
                <a:latin typeface="+mn-lt"/>
              </a:rPr>
              <a:t>7. třída</a:t>
            </a:r>
          </a:p>
          <a:p>
            <a:pPr>
              <a:defRPr/>
            </a:pPr>
            <a:r>
              <a:rPr lang="cs-CZ" sz="2000" dirty="0">
                <a:latin typeface="+mn-lt"/>
              </a:rPr>
              <a:t>Výzkumnice: Takže je tomu </a:t>
            </a:r>
            <a:r>
              <a:rPr lang="cs-CZ" sz="2000" dirty="0" err="1">
                <a:latin typeface="+mn-lt"/>
              </a:rPr>
              <a:t>děcku</a:t>
            </a:r>
            <a:r>
              <a:rPr lang="cs-CZ" sz="2000" dirty="0">
                <a:latin typeface="+mn-lt"/>
              </a:rPr>
              <a:t> líp s těma </a:t>
            </a:r>
            <a:r>
              <a:rPr lang="cs-CZ" sz="2000" dirty="0" err="1">
                <a:latin typeface="+mn-lt"/>
              </a:rPr>
              <a:t>rodičema</a:t>
            </a:r>
            <a:r>
              <a:rPr lang="cs-CZ" sz="2000" dirty="0">
                <a:latin typeface="+mn-lt"/>
              </a:rPr>
              <a:t>,co se hádají, nebo s tím jedním rodičem?</a:t>
            </a:r>
          </a:p>
          <a:p>
            <a:pPr>
              <a:defRPr/>
            </a:pPr>
            <a:r>
              <a:rPr lang="cs-CZ" sz="2000" dirty="0">
                <a:latin typeface="+mn-lt"/>
              </a:rPr>
              <a:t>Eva: Jak kdy. S tím jedním.</a:t>
            </a:r>
          </a:p>
          <a:p>
            <a:pPr>
              <a:defRPr/>
            </a:pPr>
            <a:r>
              <a:rPr lang="cs-CZ" sz="2000" dirty="0">
                <a:latin typeface="+mn-lt"/>
              </a:rPr>
              <a:t>Výzkumnice: S tím jedním, jo? A co když nemají peníze?</a:t>
            </a:r>
          </a:p>
          <a:p>
            <a:pPr>
              <a:defRPr/>
            </a:pPr>
            <a:r>
              <a:rPr lang="cs-CZ" sz="2000" dirty="0">
                <a:latin typeface="+mn-lt"/>
              </a:rPr>
              <a:t>Vincenc: No u soudu to musí vyhrát.</a:t>
            </a:r>
          </a:p>
          <a:p>
            <a:pPr>
              <a:defRPr/>
            </a:pPr>
            <a:r>
              <a:rPr lang="cs-CZ" sz="2000" dirty="0">
                <a:latin typeface="+mn-lt"/>
              </a:rPr>
              <a:t>Výzkumnice: Vyhrát? Dá se rozvod vyhrát?</a:t>
            </a:r>
          </a:p>
          <a:p>
            <a:pPr>
              <a:defRPr/>
            </a:pPr>
            <a:r>
              <a:rPr lang="cs-CZ" sz="2000" dirty="0">
                <a:latin typeface="+mn-lt"/>
              </a:rPr>
              <a:t>Vincenc. Jo. Jakože ty love mu dá, prostě barák, auto. A ten chlap půjde ven, pryč půjde prostě.</a:t>
            </a:r>
          </a:p>
          <a:p>
            <a:pPr>
              <a:defRPr/>
            </a:pPr>
            <a:r>
              <a:rPr lang="cs-CZ" sz="2000" dirty="0">
                <a:latin typeface="+mn-lt"/>
              </a:rPr>
              <a:t>(smích).</a:t>
            </a:r>
          </a:p>
        </p:txBody>
      </p:sp>
    </p:spTree>
    <p:extLst>
      <p:ext uri="{BB962C8B-B14F-4D97-AF65-F5344CB8AC3E}">
        <p14:creationId xmlns:p14="http://schemas.microsoft.com/office/powerpoint/2010/main" val="28672909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Elisabeth </a:t>
            </a:r>
            <a:r>
              <a:rPr lang="cs-CZ" dirty="0" err="1"/>
              <a:t>Badinter</a:t>
            </a:r>
            <a:r>
              <a:rPr lang="cs-CZ" dirty="0"/>
              <a:t>: Mateřská láska</a:t>
            </a:r>
          </a:p>
        </p:txBody>
      </p:sp>
      <p:pic>
        <p:nvPicPr>
          <p:cNvPr id="4" name="Picture 4" descr="http://ecx.images-amazon.com/images/I/411FV45AWAL._AC_UL320_SR194,320_.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58062" y="1487659"/>
            <a:ext cx="3054097" cy="5037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285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3"/>
          <p:cNvSpPr>
            <a:spLocks noGrp="1"/>
          </p:cNvSpPr>
          <p:nvPr>
            <p:ph type="body" idx="1"/>
          </p:nvPr>
        </p:nvSpPr>
        <p:spPr/>
        <p:txBody>
          <a:bodyPr/>
          <a:lstStyle/>
          <a:p>
            <a:pPr>
              <a:buFont typeface="Arial" charset="0"/>
              <a:buNone/>
            </a:pPr>
            <a:r>
              <a:rPr lang="cs-CZ" altLang="cs-CZ" dirty="0">
                <a:latin typeface="Arial" charset="0"/>
              </a:rPr>
              <a:t>1. Co je to rodina</a:t>
            </a:r>
          </a:p>
          <a:p>
            <a:pPr>
              <a:buFont typeface="Arial" charset="0"/>
              <a:buNone/>
            </a:pPr>
            <a:r>
              <a:rPr lang="cs-CZ" altLang="cs-CZ" dirty="0">
                <a:latin typeface="Arial" charset="0"/>
              </a:rPr>
              <a:t>2. Jak děti vidí svou budoucnost</a:t>
            </a:r>
          </a:p>
          <a:p>
            <a:pPr>
              <a:buFont typeface="Arial" charset="0"/>
              <a:buNone/>
            </a:pPr>
            <a:r>
              <a:rPr lang="cs-CZ" altLang="cs-CZ" dirty="0">
                <a:latin typeface="Arial" charset="0"/>
              </a:rPr>
              <a:t>3. Role v rodině</a:t>
            </a:r>
          </a:p>
          <a:p>
            <a:pPr>
              <a:buFont typeface="Arial" charset="0"/>
              <a:buNone/>
            </a:pPr>
            <a:r>
              <a:rPr lang="cs-CZ" altLang="cs-CZ" dirty="0">
                <a:latin typeface="Arial" charset="0"/>
              </a:rPr>
              <a:t>4. Konflikty v rodině</a:t>
            </a:r>
          </a:p>
          <a:p>
            <a:pPr>
              <a:buFont typeface="Arial" charset="0"/>
              <a:buNone/>
            </a:pPr>
            <a:r>
              <a:rPr lang="cs-CZ" altLang="cs-CZ" sz="4000" b="1" dirty="0">
                <a:latin typeface="Arial" charset="0"/>
              </a:rPr>
              <a:t>5.</a:t>
            </a:r>
            <a:r>
              <a:rPr lang="cs-CZ" altLang="cs-CZ" dirty="0">
                <a:latin typeface="Arial" charset="0"/>
              </a:rPr>
              <a:t> </a:t>
            </a:r>
            <a:r>
              <a:rPr lang="cs-CZ" altLang="cs-CZ" sz="4000" b="1" dirty="0">
                <a:latin typeface="Arial" charset="0"/>
              </a:rPr>
              <a:t>Co děti dělají, o čem rozhodují</a:t>
            </a:r>
          </a:p>
          <a:p>
            <a:pPr>
              <a:buFont typeface="Arial" charset="0"/>
              <a:buNone/>
            </a:pPr>
            <a:r>
              <a:rPr lang="cs-CZ" altLang="cs-CZ" dirty="0">
                <a:latin typeface="Arial" charset="0"/>
              </a:rPr>
              <a:t>6. Blízcí lidé</a:t>
            </a:r>
          </a:p>
        </p:txBody>
      </p:sp>
    </p:spTree>
    <p:extLst>
      <p:ext uri="{BB962C8B-B14F-4D97-AF65-F5344CB8AC3E}">
        <p14:creationId xmlns:p14="http://schemas.microsoft.com/office/powerpoint/2010/main" val="12157743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p:cNvSpPr>
          <p:nvPr>
            <p:ph type="title"/>
          </p:nvPr>
        </p:nvSpPr>
        <p:spPr/>
        <p:txBody>
          <a:bodyPr/>
          <a:lstStyle/>
          <a:p>
            <a:r>
              <a:rPr lang="cs-CZ" altLang="cs-CZ">
                <a:latin typeface="Arial" charset="0"/>
              </a:rPr>
              <a:t>Co děti doma dělají</a:t>
            </a:r>
          </a:p>
        </p:txBody>
      </p:sp>
      <p:sp>
        <p:nvSpPr>
          <p:cNvPr id="33795" name="Rectangle 3"/>
          <p:cNvSpPr>
            <a:spLocks noGrp="1"/>
          </p:cNvSpPr>
          <p:nvPr>
            <p:ph type="body" idx="1"/>
          </p:nvPr>
        </p:nvSpPr>
        <p:spPr/>
        <p:txBody>
          <a:bodyPr/>
          <a:lstStyle/>
          <a:p>
            <a:r>
              <a:rPr lang="cs-CZ" altLang="cs-CZ">
                <a:latin typeface="Arial" charset="0"/>
              </a:rPr>
              <a:t>Dívky pomáhají mamince, kluci tatínkovi</a:t>
            </a:r>
          </a:p>
          <a:p>
            <a:r>
              <a:rPr lang="cs-CZ" altLang="cs-CZ">
                <a:latin typeface="Arial" charset="0"/>
              </a:rPr>
              <a:t>Typické dětské práce – péče o domácího mazlíčka, o kytky, péče o sourozence, drobný úklid, prádlo, odpadky, specifické úkoly (dekorace zahrady, prostírání atd.)</a:t>
            </a:r>
          </a:p>
          <a:p>
            <a:endParaRPr lang="cs-CZ" altLang="cs-CZ">
              <a:latin typeface="Arial" charset="0"/>
            </a:endParaRPr>
          </a:p>
        </p:txBody>
      </p:sp>
    </p:spTree>
    <p:extLst>
      <p:ext uri="{BB962C8B-B14F-4D97-AF65-F5344CB8AC3E}">
        <p14:creationId xmlns:p14="http://schemas.microsoft.com/office/powerpoint/2010/main" val="4443099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p:cNvSpPr>
          <p:nvPr>
            <p:ph type="title"/>
          </p:nvPr>
        </p:nvSpPr>
        <p:spPr/>
        <p:txBody>
          <a:bodyPr/>
          <a:lstStyle/>
          <a:p>
            <a:r>
              <a:rPr lang="cs-CZ" altLang="cs-CZ">
                <a:latin typeface="Arial" charset="0"/>
              </a:rPr>
              <a:t>O čem děti rozhodují?</a:t>
            </a:r>
          </a:p>
        </p:txBody>
      </p:sp>
      <p:sp>
        <p:nvSpPr>
          <p:cNvPr id="34819" name="Rectangle 3"/>
          <p:cNvSpPr>
            <a:spLocks noGrp="1"/>
          </p:cNvSpPr>
          <p:nvPr>
            <p:ph type="body" idx="1"/>
          </p:nvPr>
        </p:nvSpPr>
        <p:spPr/>
        <p:txBody>
          <a:bodyPr/>
          <a:lstStyle/>
          <a:p>
            <a:pPr marL="609600" indent="-609600">
              <a:lnSpc>
                <a:spcPct val="90000"/>
              </a:lnSpc>
              <a:buFont typeface="Arial" charset="0"/>
              <a:buAutoNum type="arabicPeriod"/>
            </a:pPr>
            <a:r>
              <a:rPr lang="cs-CZ" altLang="cs-CZ">
                <a:latin typeface="Arial" charset="0"/>
              </a:rPr>
              <a:t>Svůj denní režim - kdy si budu hrát, kdy budu jíst, kdy půjdu na wc</a:t>
            </a:r>
          </a:p>
          <a:p>
            <a:pPr marL="609600" indent="-609600">
              <a:lnSpc>
                <a:spcPct val="90000"/>
              </a:lnSpc>
              <a:buFont typeface="Arial" charset="0"/>
              <a:buAutoNum type="arabicPeriod"/>
            </a:pPr>
            <a:r>
              <a:rPr lang="cs-CZ" altLang="cs-CZ">
                <a:latin typeface="Arial" charset="0"/>
              </a:rPr>
              <a:t>Svoje věci – co si obleču, moje postel, moje šufle, pc, hračky</a:t>
            </a:r>
          </a:p>
          <a:p>
            <a:pPr marL="609600" indent="-609600">
              <a:lnSpc>
                <a:spcPct val="90000"/>
              </a:lnSpc>
              <a:buFont typeface="Arial" charset="0"/>
              <a:buAutoNum type="arabicPeriod"/>
            </a:pPr>
            <a:r>
              <a:rPr lang="cs-CZ" altLang="cs-CZ">
                <a:latin typeface="Arial" charset="0"/>
              </a:rPr>
              <a:t>Jídlo – co bude k večeři, co chci na svačinu</a:t>
            </a:r>
          </a:p>
          <a:p>
            <a:pPr marL="609600" indent="-609600">
              <a:lnSpc>
                <a:spcPct val="90000"/>
              </a:lnSpc>
              <a:buFont typeface="Arial" charset="0"/>
              <a:buAutoNum type="arabicPeriod"/>
            </a:pPr>
            <a:r>
              <a:rPr lang="cs-CZ" altLang="cs-CZ">
                <a:latin typeface="Arial" charset="0"/>
              </a:rPr>
              <a:t>Záležitosti celé rodiny – kam se pojede na výlet, na co se budeme dívat v tv, jaká hra se bude hrát</a:t>
            </a:r>
          </a:p>
        </p:txBody>
      </p:sp>
    </p:spTree>
    <p:extLst>
      <p:ext uri="{BB962C8B-B14F-4D97-AF65-F5344CB8AC3E}">
        <p14:creationId xmlns:p14="http://schemas.microsoft.com/office/powerpoint/2010/main" val="17416200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p:cNvSpPr>
          <p:nvPr>
            <p:ph type="title"/>
          </p:nvPr>
        </p:nvSpPr>
        <p:spPr/>
        <p:txBody>
          <a:bodyPr/>
          <a:lstStyle/>
          <a:p>
            <a:r>
              <a:rPr lang="cs-CZ" altLang="cs-CZ">
                <a:latin typeface="Arial" charset="0"/>
              </a:rPr>
              <a:t>O čem by chtěli rozhodovat?</a:t>
            </a:r>
          </a:p>
        </p:txBody>
      </p:sp>
      <p:sp>
        <p:nvSpPr>
          <p:cNvPr id="35843" name="Rectangle 3"/>
          <p:cNvSpPr>
            <a:spLocks noGrp="1"/>
          </p:cNvSpPr>
          <p:nvPr>
            <p:ph type="body" sz="half" idx="1"/>
          </p:nvPr>
        </p:nvSpPr>
        <p:spPr>
          <a:xfrm>
            <a:off x="457200" y="1600200"/>
            <a:ext cx="3754438" cy="4525963"/>
          </a:xfrm>
        </p:spPr>
        <p:txBody>
          <a:bodyPr/>
          <a:lstStyle/>
          <a:p>
            <a:pPr>
              <a:buFont typeface="Arial" charset="0"/>
              <a:buNone/>
            </a:pPr>
            <a:r>
              <a:rPr lang="cs-CZ" altLang="cs-CZ" sz="2000">
                <a:latin typeface="Arial" charset="0"/>
              </a:rPr>
              <a:t>Utopické nápady</a:t>
            </a:r>
          </a:p>
          <a:p>
            <a:pPr>
              <a:buFont typeface="Arial" charset="0"/>
              <a:buNone/>
            </a:pPr>
            <a:r>
              <a:rPr lang="cs-CZ" altLang="cs-CZ" sz="2000">
                <a:latin typeface="Arial" charset="0"/>
              </a:rPr>
              <a:t>-  Kdy půjdu do školy</a:t>
            </a:r>
          </a:p>
          <a:p>
            <a:pPr>
              <a:buFontTx/>
              <a:buChar char="-"/>
            </a:pPr>
            <a:r>
              <a:rPr lang="cs-CZ" altLang="cs-CZ" sz="2000">
                <a:latin typeface="Arial" charset="0"/>
              </a:rPr>
              <a:t>Aby mi koupili všechno na světě</a:t>
            </a:r>
          </a:p>
          <a:p>
            <a:pPr>
              <a:buFontTx/>
              <a:buChar char="-"/>
            </a:pPr>
            <a:r>
              <a:rPr lang="cs-CZ" altLang="cs-CZ" sz="2000">
                <a:latin typeface="Arial" charset="0"/>
              </a:rPr>
              <a:t>Řídit auto</a:t>
            </a:r>
          </a:p>
          <a:p>
            <a:pPr>
              <a:buFontTx/>
              <a:buChar char="-"/>
            </a:pPr>
            <a:r>
              <a:rPr lang="cs-CZ" altLang="cs-CZ" sz="2000">
                <a:latin typeface="Arial" charset="0"/>
              </a:rPr>
              <a:t>Být adminem na pc</a:t>
            </a:r>
          </a:p>
          <a:p>
            <a:pPr>
              <a:buFontTx/>
              <a:buChar char="-"/>
            </a:pPr>
            <a:endParaRPr lang="cs-CZ" altLang="cs-CZ" sz="2000">
              <a:latin typeface="Arial" charset="0"/>
            </a:endParaRPr>
          </a:p>
          <a:p>
            <a:pPr>
              <a:buFontTx/>
              <a:buChar char="-"/>
            </a:pPr>
            <a:endParaRPr lang="cs-CZ" altLang="cs-CZ" sz="2000">
              <a:latin typeface="Arial" charset="0"/>
            </a:endParaRPr>
          </a:p>
          <a:p>
            <a:pPr>
              <a:buFontTx/>
              <a:buChar char="-"/>
            </a:pPr>
            <a:r>
              <a:rPr lang="cs-CZ" altLang="cs-CZ" sz="2000">
                <a:latin typeface="Arial" charset="0"/>
              </a:rPr>
              <a:t>Co se bude jíst</a:t>
            </a:r>
          </a:p>
          <a:p>
            <a:pPr>
              <a:buFontTx/>
              <a:buChar char="-"/>
            </a:pPr>
            <a:r>
              <a:rPr lang="cs-CZ" altLang="cs-CZ" sz="2000">
                <a:latin typeface="Arial" charset="0"/>
              </a:rPr>
              <a:t>Kam se pojede</a:t>
            </a:r>
          </a:p>
          <a:p>
            <a:pPr>
              <a:buFontTx/>
              <a:buChar char="-"/>
            </a:pPr>
            <a:r>
              <a:rPr lang="cs-CZ" altLang="cs-CZ" sz="2000">
                <a:latin typeface="Arial" charset="0"/>
              </a:rPr>
              <a:t>O umývání nádobí</a:t>
            </a:r>
          </a:p>
          <a:p>
            <a:pPr>
              <a:buFontTx/>
              <a:buNone/>
            </a:pPr>
            <a:endParaRPr lang="cs-CZ" altLang="cs-CZ" sz="2800">
              <a:latin typeface="Arial" charset="0"/>
            </a:endParaRPr>
          </a:p>
        </p:txBody>
      </p:sp>
      <p:graphicFrame>
        <p:nvGraphicFramePr>
          <p:cNvPr id="81948" name="Group 28"/>
          <p:cNvGraphicFramePr>
            <a:graphicFrameLocks noGrp="1"/>
          </p:cNvGraphicFramePr>
          <p:nvPr>
            <p:ph sz="quarter" idx="3"/>
          </p:nvPr>
        </p:nvGraphicFramePr>
        <p:xfrm>
          <a:off x="4648200" y="3938588"/>
          <a:ext cx="4038600" cy="2187575"/>
        </p:xfrm>
        <a:graphic>
          <a:graphicData uri="http://schemas.openxmlformats.org/drawingml/2006/table">
            <a:tbl>
              <a:tblPr/>
              <a:tblGrid>
                <a:gridCol w="4038600">
                  <a:extLst>
                    <a:ext uri="{9D8B030D-6E8A-4147-A177-3AD203B41FA5}">
                      <a16:colId xmlns:a16="http://schemas.microsoft.com/office/drawing/2014/main" val="20000"/>
                    </a:ext>
                  </a:extLst>
                </a:gridCol>
              </a:tblGrid>
              <a:tr h="2187575">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endParaRPr>
                    </a:p>
                  </a:txBody>
                  <a:tcPr anchor="b"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5846" name="Text Box 31"/>
          <p:cNvSpPr txBox="1">
            <a:spLocks noChangeArrowheads="1"/>
          </p:cNvSpPr>
          <p:nvPr/>
        </p:nvSpPr>
        <p:spPr bwMode="auto">
          <a:xfrm>
            <a:off x="5416550" y="2224088"/>
            <a:ext cx="2324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cs-CZ" altLang="cs-CZ"/>
          </a:p>
        </p:txBody>
      </p:sp>
      <p:sp>
        <p:nvSpPr>
          <p:cNvPr id="35847" name="Text Box 32"/>
          <p:cNvSpPr txBox="1">
            <a:spLocks noChangeArrowheads="1"/>
          </p:cNvSpPr>
          <p:nvPr/>
        </p:nvSpPr>
        <p:spPr bwMode="auto">
          <a:xfrm>
            <a:off x="5127625" y="1936750"/>
            <a:ext cx="2397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cs-CZ" altLang="cs-CZ"/>
          </a:p>
        </p:txBody>
      </p:sp>
      <p:sp>
        <p:nvSpPr>
          <p:cNvPr id="35848" name="Text Box 33"/>
          <p:cNvSpPr txBox="1">
            <a:spLocks noChangeArrowheads="1"/>
          </p:cNvSpPr>
          <p:nvPr/>
        </p:nvSpPr>
        <p:spPr bwMode="auto">
          <a:xfrm>
            <a:off x="4572000" y="2276475"/>
            <a:ext cx="338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cs-CZ" altLang="cs-CZ"/>
          </a:p>
        </p:txBody>
      </p:sp>
      <p:graphicFrame>
        <p:nvGraphicFramePr>
          <p:cNvPr id="81996" name="Group 76"/>
          <p:cNvGraphicFramePr>
            <a:graphicFrameLocks noGrp="1"/>
          </p:cNvGraphicFramePr>
          <p:nvPr>
            <p:ph sz="quarter" idx="2"/>
          </p:nvPr>
        </p:nvGraphicFramePr>
        <p:xfrm>
          <a:off x="4648200" y="1600200"/>
          <a:ext cx="4038600" cy="4572000"/>
        </p:xfrm>
        <a:graphic>
          <a:graphicData uri="http://schemas.openxmlformats.org/drawingml/2006/table">
            <a:tbl>
              <a:tblPr/>
              <a:tblGrid>
                <a:gridCol w="4038600">
                  <a:extLst>
                    <a:ext uri="{9D8B030D-6E8A-4147-A177-3AD203B41FA5}">
                      <a16:colId xmlns:a16="http://schemas.microsoft.com/office/drawing/2014/main" val="20000"/>
                    </a:ext>
                  </a:extLst>
                </a:gridCol>
              </a:tblGrid>
              <a:tr h="8001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2400" b="0" i="0" u="none" strike="noStrike" cap="none" normalizeH="0" baseline="0">
                          <a:ln>
                            <a:noFill/>
                          </a:ln>
                          <a:solidFill>
                            <a:schemeClr val="tx1"/>
                          </a:solidFill>
                          <a:effectLst/>
                          <a:latin typeface="Arial" charset="0"/>
                          <a:cs typeface="Arial" charset="0"/>
                        </a:rPr>
                        <a:t>„že nemůžu sama chodit do školy</a:t>
                      </a:r>
                      <a:endParaRPr kumimoji="0" lang="cs-CZ" sz="2400" b="0" i="0" u="none" strike="noStrike" cap="none" normalizeH="0" baseline="0">
                        <a:ln>
                          <a:noFill/>
                        </a:ln>
                        <a:solidFill>
                          <a:schemeClr val="tx1"/>
                        </a:solidFill>
                        <a:effectLst/>
                        <a:latin typeface="Arial" charset="0"/>
                      </a:endParaRPr>
                    </a:p>
                  </a:txBody>
                  <a:tcPr anchor="b"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762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2400" b="0" i="0" u="none" strike="noStrike" cap="none" normalizeH="0" baseline="0">
                          <a:ln>
                            <a:noFill/>
                          </a:ln>
                          <a:solidFill>
                            <a:schemeClr val="tx1"/>
                          </a:solidFill>
                          <a:effectLst/>
                          <a:latin typeface="Arial" charset="0"/>
                          <a:cs typeface="Arial" charset="0"/>
                        </a:rPr>
                        <a:t>a chodit ven</a:t>
                      </a:r>
                      <a:endParaRPr kumimoji="0" lang="cs-CZ" sz="2400" b="0" i="0" u="none" strike="noStrike" cap="none" normalizeH="0" baseline="0">
                        <a:ln>
                          <a:noFill/>
                        </a:ln>
                        <a:solidFill>
                          <a:schemeClr val="tx1"/>
                        </a:solidFill>
                        <a:effectLst/>
                        <a:latin typeface="Arial" charset="0"/>
                      </a:endParaRPr>
                    </a:p>
                  </a:txBody>
                  <a:tcPr anchor="b"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2778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2400" b="0" i="0" u="none" strike="noStrike" cap="none" normalizeH="0" baseline="0">
                          <a:ln>
                            <a:noFill/>
                          </a:ln>
                          <a:solidFill>
                            <a:schemeClr val="tx1"/>
                          </a:solidFill>
                          <a:effectLst/>
                          <a:latin typeface="Arial" charset="0"/>
                          <a:cs typeface="Arial" charset="0"/>
                        </a:rPr>
                        <a:t>a mít krysu</a:t>
                      </a:r>
                      <a:endParaRPr kumimoji="0" lang="cs-CZ" sz="2400" b="0" i="0" u="none" strike="noStrike" cap="none" normalizeH="0" baseline="0">
                        <a:ln>
                          <a:noFill/>
                        </a:ln>
                        <a:solidFill>
                          <a:schemeClr val="tx1"/>
                        </a:solidFill>
                        <a:effectLst/>
                        <a:latin typeface="Arial" charset="0"/>
                      </a:endParaRPr>
                    </a:p>
                  </a:txBody>
                  <a:tcPr anchor="b"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2778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2400" b="0" i="0" u="none" strike="noStrike" cap="none" normalizeH="0" baseline="0">
                          <a:ln>
                            <a:noFill/>
                          </a:ln>
                          <a:solidFill>
                            <a:schemeClr val="tx1"/>
                          </a:solidFill>
                          <a:effectLst/>
                          <a:latin typeface="Arial" charset="0"/>
                          <a:cs typeface="Arial" charset="0"/>
                        </a:rPr>
                        <a:t>a myš</a:t>
                      </a:r>
                      <a:endParaRPr kumimoji="0" lang="cs-CZ" sz="2400" b="0" i="0" u="none" strike="noStrike" cap="none" normalizeH="0" baseline="0">
                        <a:ln>
                          <a:noFill/>
                        </a:ln>
                        <a:solidFill>
                          <a:schemeClr val="tx1"/>
                        </a:solidFill>
                        <a:effectLst/>
                        <a:latin typeface="Arial" charset="0"/>
                      </a:endParaRPr>
                    </a:p>
                  </a:txBody>
                  <a:tcPr anchor="b"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2762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2400" b="0" i="0" u="none" strike="noStrike" cap="none" normalizeH="0" baseline="0">
                          <a:ln>
                            <a:noFill/>
                          </a:ln>
                          <a:solidFill>
                            <a:schemeClr val="tx1"/>
                          </a:solidFill>
                          <a:effectLst/>
                          <a:latin typeface="Arial" charset="0"/>
                          <a:cs typeface="Arial" charset="0"/>
                        </a:rPr>
                        <a:t>a potkana</a:t>
                      </a:r>
                      <a:endParaRPr kumimoji="0" lang="cs-CZ" sz="2400" b="0" i="0" u="none" strike="noStrike" cap="none" normalizeH="0" baseline="0">
                        <a:ln>
                          <a:noFill/>
                        </a:ln>
                        <a:solidFill>
                          <a:schemeClr val="tx1"/>
                        </a:solidFill>
                        <a:effectLst/>
                        <a:latin typeface="Arial" charset="0"/>
                      </a:endParaRPr>
                    </a:p>
                  </a:txBody>
                  <a:tcPr anchor="b"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2778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cs-CZ" sz="2400" b="0" i="0" u="none" strike="noStrike" cap="none" normalizeH="0" baseline="0">
                          <a:ln>
                            <a:noFill/>
                          </a:ln>
                          <a:solidFill>
                            <a:schemeClr val="tx1"/>
                          </a:solidFill>
                          <a:effectLst/>
                          <a:latin typeface="Arial" charset="0"/>
                          <a:cs typeface="Arial" charset="0"/>
                        </a:rPr>
                        <a:t>a tarantuli“</a:t>
                      </a:r>
                    </a:p>
                    <a:p>
                      <a:pPr marL="0" marR="0" lvl="0" indent="0" algn="l" defTabSz="914400" rtl="0" eaLnBrk="0" fontAlgn="b" latinLnBrk="0" hangingPunct="0">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Arial" charset="0"/>
                        <a:cs typeface="Arial" charset="0"/>
                      </a:endParaRPr>
                    </a:p>
                    <a:p>
                      <a:pPr marL="0" marR="0" lvl="0" indent="0" algn="l" defTabSz="914400" rtl="0" eaLnBrk="0" fontAlgn="b" latinLnBrk="0" hangingPunct="0">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Arial" charset="0"/>
                        <a:cs typeface="Arial"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cs-CZ" sz="2400" b="0" i="0" u="none" strike="noStrike" cap="none" normalizeH="0" baseline="0">
                          <a:ln>
                            <a:noFill/>
                          </a:ln>
                          <a:solidFill>
                            <a:schemeClr val="tx1"/>
                          </a:solidFill>
                          <a:effectLst/>
                          <a:latin typeface="Arial" charset="0"/>
                          <a:cs typeface="Arial" charset="0"/>
                        </a:rPr>
                        <a:t>„Chtěl bych všechno co chci, ale nemůžu“</a:t>
                      </a:r>
                      <a:endParaRPr kumimoji="0" lang="cs-CZ" sz="2400" b="0" i="0" u="none" strike="noStrike" cap="none" normalizeH="0" baseline="0">
                        <a:ln>
                          <a:noFill/>
                        </a:ln>
                        <a:solidFill>
                          <a:schemeClr val="tx1"/>
                        </a:solidFill>
                        <a:effectLst/>
                        <a:latin typeface="Arial" charset="0"/>
                      </a:endParaRPr>
                    </a:p>
                  </a:txBody>
                  <a:tcPr anchor="b"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930469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7" name="Rectangle 3"/>
          <p:cNvSpPr>
            <a:spLocks noGrp="1"/>
          </p:cNvSpPr>
          <p:nvPr>
            <p:ph type="body" idx="1"/>
          </p:nvPr>
        </p:nvSpPr>
        <p:spPr/>
        <p:txBody>
          <a:bodyPr/>
          <a:lstStyle/>
          <a:p>
            <a:pPr>
              <a:buFont typeface="Arial" charset="0"/>
              <a:buNone/>
            </a:pPr>
            <a:r>
              <a:rPr lang="cs-CZ" altLang="cs-CZ">
                <a:latin typeface="Arial" charset="0"/>
              </a:rPr>
              <a:t>1. Co je to rodina</a:t>
            </a:r>
          </a:p>
          <a:p>
            <a:pPr>
              <a:buFont typeface="Arial" charset="0"/>
              <a:buNone/>
            </a:pPr>
            <a:r>
              <a:rPr lang="cs-CZ" altLang="cs-CZ">
                <a:latin typeface="Arial" charset="0"/>
              </a:rPr>
              <a:t>2. Jak děti vidí svou budoucnost</a:t>
            </a:r>
          </a:p>
          <a:p>
            <a:pPr>
              <a:buFont typeface="Arial" charset="0"/>
              <a:buNone/>
            </a:pPr>
            <a:r>
              <a:rPr lang="cs-CZ" altLang="cs-CZ">
                <a:latin typeface="Arial" charset="0"/>
              </a:rPr>
              <a:t>3. Role v rodině</a:t>
            </a:r>
          </a:p>
          <a:p>
            <a:pPr>
              <a:buFont typeface="Arial" charset="0"/>
              <a:buNone/>
            </a:pPr>
            <a:r>
              <a:rPr lang="cs-CZ" altLang="cs-CZ">
                <a:latin typeface="Arial" charset="0"/>
              </a:rPr>
              <a:t>4. Konflikty v rodině</a:t>
            </a:r>
          </a:p>
          <a:p>
            <a:pPr>
              <a:buFont typeface="Arial" charset="0"/>
              <a:buNone/>
            </a:pPr>
            <a:r>
              <a:rPr lang="cs-CZ" altLang="cs-CZ">
                <a:latin typeface="Arial" charset="0"/>
              </a:rPr>
              <a:t>5. Co děti dělají, o čem rozhodují</a:t>
            </a:r>
          </a:p>
          <a:p>
            <a:pPr>
              <a:buFont typeface="Arial" charset="0"/>
              <a:buNone/>
            </a:pPr>
            <a:r>
              <a:rPr lang="cs-CZ" altLang="cs-CZ" sz="4000" b="1">
                <a:latin typeface="Arial" charset="0"/>
              </a:rPr>
              <a:t>6.</a:t>
            </a:r>
            <a:r>
              <a:rPr lang="cs-CZ" altLang="cs-CZ">
                <a:latin typeface="Arial" charset="0"/>
              </a:rPr>
              <a:t> </a:t>
            </a:r>
            <a:r>
              <a:rPr lang="cs-CZ" altLang="cs-CZ" sz="4000" b="1">
                <a:latin typeface="Arial" charset="0"/>
              </a:rPr>
              <a:t>Blízcí lidé</a:t>
            </a:r>
          </a:p>
        </p:txBody>
      </p:sp>
    </p:spTree>
    <p:extLst>
      <p:ext uri="{BB962C8B-B14F-4D97-AF65-F5344CB8AC3E}">
        <p14:creationId xmlns:p14="http://schemas.microsoft.com/office/powerpoint/2010/main" val="24559554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p:cNvSpPr>
          <p:nvPr>
            <p:ph type="title"/>
          </p:nvPr>
        </p:nvSpPr>
        <p:spPr/>
        <p:txBody>
          <a:bodyPr/>
          <a:lstStyle/>
          <a:p>
            <a:r>
              <a:rPr lang="cs-CZ" altLang="cs-CZ">
                <a:latin typeface="Arial" charset="0"/>
              </a:rPr>
              <a:t>Kdo je jim blízký?</a:t>
            </a:r>
          </a:p>
        </p:txBody>
      </p:sp>
      <p:sp>
        <p:nvSpPr>
          <p:cNvPr id="82947" name="Rectangle 3"/>
          <p:cNvSpPr>
            <a:spLocks noGrp="1"/>
          </p:cNvSpPr>
          <p:nvPr>
            <p:ph type="body" idx="1"/>
          </p:nvPr>
        </p:nvSpPr>
        <p:spPr/>
        <p:txBody>
          <a:bodyPr/>
          <a:lstStyle/>
          <a:p>
            <a:pPr>
              <a:lnSpc>
                <a:spcPct val="80000"/>
              </a:lnSpc>
            </a:pPr>
            <a:r>
              <a:rPr lang="cs-CZ" altLang="cs-CZ" sz="2400">
                <a:latin typeface="Arial" charset="0"/>
              </a:rPr>
              <a:t>Otázky – na koho se můžu spolehnout, kdo by se za mě postavil, kdybych byl v průšvihu, komu se svěřuji (a naopak)</a:t>
            </a:r>
          </a:p>
          <a:p>
            <a:pPr>
              <a:lnSpc>
                <a:spcPct val="80000"/>
              </a:lnSpc>
            </a:pPr>
            <a:r>
              <a:rPr lang="cs-CZ" altLang="cs-CZ" sz="2400">
                <a:latin typeface="Arial" charset="0"/>
              </a:rPr>
              <a:t>Na prvním místě vždy </a:t>
            </a:r>
            <a:r>
              <a:rPr lang="cs-CZ" altLang="cs-CZ" sz="2400" b="1">
                <a:latin typeface="Arial" charset="0"/>
              </a:rPr>
              <a:t>matka</a:t>
            </a:r>
          </a:p>
          <a:p>
            <a:pPr>
              <a:lnSpc>
                <a:spcPct val="80000"/>
              </a:lnSpc>
            </a:pPr>
            <a:r>
              <a:rPr lang="cs-CZ" altLang="cs-CZ" sz="2400">
                <a:latin typeface="Arial" charset="0"/>
              </a:rPr>
              <a:t>Dále nukleární rodina – </a:t>
            </a:r>
            <a:r>
              <a:rPr lang="cs-CZ" altLang="cs-CZ" sz="2400" b="1">
                <a:latin typeface="Arial" charset="0"/>
              </a:rPr>
              <a:t>táta, sourozenci, babička, někdy děda</a:t>
            </a:r>
          </a:p>
          <a:p>
            <a:pPr>
              <a:lnSpc>
                <a:spcPct val="80000"/>
              </a:lnSpc>
            </a:pPr>
            <a:r>
              <a:rPr lang="cs-CZ" altLang="cs-CZ" sz="2400" b="1">
                <a:latin typeface="Arial" charset="0"/>
              </a:rPr>
              <a:t>Kamarádi, kamarádky</a:t>
            </a:r>
          </a:p>
          <a:p>
            <a:pPr>
              <a:lnSpc>
                <a:spcPct val="80000"/>
              </a:lnSpc>
            </a:pPr>
            <a:r>
              <a:rPr lang="cs-CZ" altLang="cs-CZ" sz="2400">
                <a:latin typeface="Arial" charset="0"/>
              </a:rPr>
              <a:t>Další osoby – </a:t>
            </a:r>
            <a:r>
              <a:rPr lang="cs-CZ" altLang="cs-CZ" sz="2400" b="1">
                <a:latin typeface="Arial" charset="0"/>
              </a:rPr>
              <a:t>širší rodina, trenér, učitel</a:t>
            </a:r>
            <a:r>
              <a:rPr lang="cs-CZ" altLang="cs-CZ" sz="2400">
                <a:latin typeface="Arial" charset="0"/>
              </a:rPr>
              <a:t> (kdo mi věnuje čas)</a:t>
            </a:r>
          </a:p>
          <a:p>
            <a:pPr>
              <a:lnSpc>
                <a:spcPct val="80000"/>
              </a:lnSpc>
            </a:pPr>
            <a:r>
              <a:rPr lang="cs-CZ" altLang="cs-CZ" sz="2400">
                <a:latin typeface="Arial" charset="0"/>
              </a:rPr>
              <a:t>Dívky uvádějí více blízkých osob</a:t>
            </a:r>
          </a:p>
          <a:p>
            <a:pPr>
              <a:lnSpc>
                <a:spcPct val="80000"/>
              </a:lnSpc>
            </a:pPr>
            <a:r>
              <a:rPr lang="cs-CZ" altLang="cs-CZ" sz="2400">
                <a:latin typeface="Arial" charset="0"/>
              </a:rPr>
              <a:t>2 děti uvedly, že by se za ně nikdo nepostavil, kdyby byli v průšvihu, 4 že se na ně nemůže nikdo spolehnout</a:t>
            </a:r>
          </a:p>
          <a:p>
            <a:pPr>
              <a:lnSpc>
                <a:spcPct val="80000"/>
              </a:lnSpc>
            </a:pPr>
            <a:r>
              <a:rPr lang="cs-CZ" altLang="cs-CZ" sz="2400" b="1">
                <a:latin typeface="Arial" charset="0"/>
              </a:rPr>
              <a:t>Domácí mazlíčci</a:t>
            </a:r>
            <a:r>
              <a:rPr lang="cs-CZ" altLang="cs-CZ" sz="2400">
                <a:latin typeface="Arial" charset="0"/>
              </a:rPr>
              <a:t> jako odpovědi na všechny otázky</a:t>
            </a:r>
          </a:p>
        </p:txBody>
      </p:sp>
    </p:spTree>
    <p:extLst>
      <p:ext uri="{BB962C8B-B14F-4D97-AF65-F5344CB8AC3E}">
        <p14:creationId xmlns:p14="http://schemas.microsoft.com/office/powerpoint/2010/main" val="12034631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947">
                                            <p:txEl>
                                              <p:pRg st="1" end="1"/>
                                            </p:txEl>
                                          </p:spTgt>
                                        </p:tgtEl>
                                        <p:attrNameLst>
                                          <p:attrName>style.visibility</p:attrName>
                                        </p:attrNameLst>
                                      </p:cBhvr>
                                      <p:to>
                                        <p:strVal val="visible"/>
                                      </p:to>
                                    </p:set>
                                    <p:anim calcmode="lin" valueType="num">
                                      <p:cBhvr additive="base">
                                        <p:cTn id="7" dur="500" fill="hold"/>
                                        <p:tgtEl>
                                          <p:spTgt spid="8294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9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2947">
                                            <p:txEl>
                                              <p:pRg st="2" end="2"/>
                                            </p:txEl>
                                          </p:spTgt>
                                        </p:tgtEl>
                                        <p:attrNameLst>
                                          <p:attrName>style.visibility</p:attrName>
                                        </p:attrNameLst>
                                      </p:cBhvr>
                                      <p:to>
                                        <p:strVal val="visible"/>
                                      </p:to>
                                    </p:set>
                                    <p:anim calcmode="lin" valueType="num">
                                      <p:cBhvr additive="base">
                                        <p:cTn id="13" dur="500" fill="hold"/>
                                        <p:tgtEl>
                                          <p:spTgt spid="829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29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2947">
                                            <p:txEl>
                                              <p:pRg st="3" end="3"/>
                                            </p:txEl>
                                          </p:spTgt>
                                        </p:tgtEl>
                                        <p:attrNameLst>
                                          <p:attrName>style.visibility</p:attrName>
                                        </p:attrNameLst>
                                      </p:cBhvr>
                                      <p:to>
                                        <p:strVal val="visible"/>
                                      </p:to>
                                    </p:set>
                                    <p:anim calcmode="lin" valueType="num">
                                      <p:cBhvr additive="base">
                                        <p:cTn id="19" dur="500" fill="hold"/>
                                        <p:tgtEl>
                                          <p:spTgt spid="8294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29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2947">
                                            <p:txEl>
                                              <p:pRg st="4" end="4"/>
                                            </p:txEl>
                                          </p:spTgt>
                                        </p:tgtEl>
                                        <p:attrNameLst>
                                          <p:attrName>style.visibility</p:attrName>
                                        </p:attrNameLst>
                                      </p:cBhvr>
                                      <p:to>
                                        <p:strVal val="visible"/>
                                      </p:to>
                                    </p:set>
                                    <p:anim calcmode="lin" valueType="num">
                                      <p:cBhvr additive="base">
                                        <p:cTn id="25" dur="500" fill="hold"/>
                                        <p:tgtEl>
                                          <p:spTgt spid="8294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29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2947">
                                            <p:txEl>
                                              <p:pRg st="5" end="5"/>
                                            </p:txEl>
                                          </p:spTgt>
                                        </p:tgtEl>
                                        <p:attrNameLst>
                                          <p:attrName>style.visibility</p:attrName>
                                        </p:attrNameLst>
                                      </p:cBhvr>
                                      <p:to>
                                        <p:strVal val="visible"/>
                                      </p:to>
                                    </p:set>
                                    <p:anim calcmode="lin" valueType="num">
                                      <p:cBhvr additive="base">
                                        <p:cTn id="31" dur="500" fill="hold"/>
                                        <p:tgtEl>
                                          <p:spTgt spid="8294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29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2947">
                                            <p:txEl>
                                              <p:pRg st="6" end="6"/>
                                            </p:txEl>
                                          </p:spTgt>
                                        </p:tgtEl>
                                        <p:attrNameLst>
                                          <p:attrName>style.visibility</p:attrName>
                                        </p:attrNameLst>
                                      </p:cBhvr>
                                      <p:to>
                                        <p:strVal val="visible"/>
                                      </p:to>
                                    </p:set>
                                    <p:anim calcmode="lin" valueType="num">
                                      <p:cBhvr additive="base">
                                        <p:cTn id="37" dur="500" fill="hold"/>
                                        <p:tgtEl>
                                          <p:spTgt spid="8294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294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82947">
                                            <p:txEl>
                                              <p:pRg st="7" end="7"/>
                                            </p:txEl>
                                          </p:spTgt>
                                        </p:tgtEl>
                                        <p:attrNameLst>
                                          <p:attrName>style.visibility</p:attrName>
                                        </p:attrNameLst>
                                      </p:cBhvr>
                                      <p:to>
                                        <p:strVal val="visible"/>
                                      </p:to>
                                    </p:set>
                                    <p:anim calcmode="lin" valueType="num">
                                      <p:cBhvr additive="base">
                                        <p:cTn id="43" dur="500" fill="hold"/>
                                        <p:tgtEl>
                                          <p:spTgt spid="82947">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294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p:cNvSpPr>
          <p:nvPr>
            <p:ph type="title"/>
          </p:nvPr>
        </p:nvSpPr>
        <p:spPr/>
        <p:txBody>
          <a:bodyPr/>
          <a:lstStyle/>
          <a:p>
            <a:r>
              <a:rPr lang="cs-CZ" altLang="cs-CZ"/>
              <a:t>Kdo je jim vzorem?</a:t>
            </a:r>
          </a:p>
        </p:txBody>
      </p:sp>
      <p:sp>
        <p:nvSpPr>
          <p:cNvPr id="38915" name="Rectangle 3"/>
          <p:cNvSpPr>
            <a:spLocks noGrp="1"/>
          </p:cNvSpPr>
          <p:nvPr>
            <p:ph type="body" idx="1"/>
          </p:nvPr>
        </p:nvSpPr>
        <p:spPr/>
        <p:txBody>
          <a:bodyPr/>
          <a:lstStyle/>
          <a:p>
            <a:pPr>
              <a:buFontTx/>
              <a:buChar char="-"/>
            </a:pPr>
            <a:r>
              <a:rPr lang="cs-CZ" altLang="cs-CZ"/>
              <a:t>Máma, Táta</a:t>
            </a:r>
          </a:p>
          <a:p>
            <a:pPr>
              <a:buFontTx/>
              <a:buChar char="-"/>
            </a:pPr>
            <a:r>
              <a:rPr lang="cs-CZ" altLang="cs-CZ"/>
              <a:t>Sourozenci</a:t>
            </a:r>
          </a:p>
          <a:p>
            <a:pPr>
              <a:buFontTx/>
              <a:buChar char="-"/>
            </a:pPr>
            <a:r>
              <a:rPr lang="cs-CZ" altLang="cs-CZ"/>
              <a:t>Kamarádi</a:t>
            </a:r>
          </a:p>
          <a:p>
            <a:pPr>
              <a:buFontTx/>
              <a:buChar char="-"/>
            </a:pPr>
            <a:r>
              <a:rPr lang="cs-CZ" altLang="cs-CZ"/>
              <a:t>Neil Armstrong, Honza Truksa, Jim Davis, Frank Lampard, Ronaldo</a:t>
            </a:r>
          </a:p>
          <a:p>
            <a:pPr>
              <a:buFontTx/>
              <a:buChar char="-"/>
            </a:pPr>
            <a:r>
              <a:rPr lang="cs-CZ" altLang="cs-CZ"/>
              <a:t>Michael Jackson, Hannah Montana</a:t>
            </a:r>
          </a:p>
        </p:txBody>
      </p:sp>
    </p:spTree>
    <p:extLst>
      <p:ext uri="{BB962C8B-B14F-4D97-AF65-F5344CB8AC3E}">
        <p14:creationId xmlns:p14="http://schemas.microsoft.com/office/powerpoint/2010/main" val="1389826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Nadpis 1"/>
          <p:cNvSpPr>
            <a:spLocks noGrp="1"/>
          </p:cNvSpPr>
          <p:nvPr>
            <p:ph type="title"/>
          </p:nvPr>
        </p:nvSpPr>
        <p:spPr/>
        <p:txBody>
          <a:bodyPr/>
          <a:lstStyle/>
          <a:p>
            <a:r>
              <a:rPr lang="cs-CZ" altLang="cs-CZ"/>
              <a:t>Ideální máma</a:t>
            </a:r>
          </a:p>
        </p:txBody>
      </p:sp>
      <p:sp>
        <p:nvSpPr>
          <p:cNvPr id="39939" name="Zástupný symbol pro obsah 2"/>
          <p:cNvSpPr>
            <a:spLocks noGrp="1"/>
          </p:cNvSpPr>
          <p:nvPr>
            <p:ph idx="1"/>
          </p:nvPr>
        </p:nvSpPr>
        <p:spPr/>
        <p:txBody>
          <a:bodyPr/>
          <a:lstStyle/>
          <a:p>
            <a:r>
              <a:rPr lang="cs-CZ" altLang="cs-CZ" b="1" u="sng"/>
              <a:t>Od maminek</a:t>
            </a:r>
            <a:r>
              <a:rPr lang="cs-CZ" altLang="cs-CZ"/>
              <a:t> čekají dívky kamarádský vztah, pochopení a důvěru, kladou důraz na spravedlnost a vnímají negativně trestání, chlapci zdůrazňují tradiční mateřské kompetence týkající se především péče, vaření a domácích prací obecně.</a:t>
            </a:r>
          </a:p>
          <a:p>
            <a:endParaRPr lang="cs-CZ" altLang="cs-CZ"/>
          </a:p>
          <a:p>
            <a:endParaRPr lang="cs-CZ" altLang="cs-CZ"/>
          </a:p>
        </p:txBody>
      </p:sp>
    </p:spTree>
    <p:extLst>
      <p:ext uri="{BB962C8B-B14F-4D97-AF65-F5344CB8AC3E}">
        <p14:creationId xmlns:p14="http://schemas.microsoft.com/office/powerpoint/2010/main" val="21436416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Nadpis 1"/>
          <p:cNvSpPr>
            <a:spLocks noGrp="1"/>
          </p:cNvSpPr>
          <p:nvPr>
            <p:ph type="title"/>
          </p:nvPr>
        </p:nvSpPr>
        <p:spPr/>
        <p:txBody>
          <a:bodyPr/>
          <a:lstStyle/>
          <a:p>
            <a:r>
              <a:rPr lang="cs-CZ" altLang="cs-CZ"/>
              <a:t>Ideální táta</a:t>
            </a:r>
          </a:p>
        </p:txBody>
      </p:sp>
      <p:sp>
        <p:nvSpPr>
          <p:cNvPr id="40963" name="Zástupný symbol pro obsah 2"/>
          <p:cNvSpPr>
            <a:spLocks noGrp="1"/>
          </p:cNvSpPr>
          <p:nvPr>
            <p:ph idx="1"/>
          </p:nvPr>
        </p:nvSpPr>
        <p:spPr>
          <a:xfrm>
            <a:off x="457200" y="1412875"/>
            <a:ext cx="8229600" cy="4713288"/>
          </a:xfrm>
        </p:spPr>
        <p:txBody>
          <a:bodyPr>
            <a:normAutofit fontScale="92500"/>
          </a:bodyPr>
          <a:lstStyle/>
          <a:p>
            <a:pPr>
              <a:buFont typeface="Arial" charset="0"/>
              <a:buNone/>
            </a:pPr>
            <a:r>
              <a:rPr lang="cs-CZ" altLang="cs-CZ" b="1" u="sng"/>
              <a:t>Od táty</a:t>
            </a:r>
            <a:r>
              <a:rPr lang="cs-CZ" altLang="cs-CZ"/>
              <a:t> se očekává stejně jako od mámy, že bude především hodný, dívky i chlapci spojují otce s aktivitami, které se dějí mimo domácnost (výlety, sport, tréninky), a se sportem obecně, stejně jako s prací, vyděláváním peněz a pomocí (zařídí). Dívky jsou kritičtější k povaze otců – zdůrazňují, že otec nemá být náladový nebo paličatý. Chlapci od otce očekávají, že je naučí mužským aktivitám (sport, práce) a chování (hrdost, síla, důstojnost). </a:t>
            </a:r>
          </a:p>
          <a:p>
            <a:endParaRPr lang="cs-CZ" altLang="cs-CZ"/>
          </a:p>
        </p:txBody>
      </p:sp>
    </p:spTree>
    <p:extLst>
      <p:ext uri="{BB962C8B-B14F-4D97-AF65-F5344CB8AC3E}">
        <p14:creationId xmlns:p14="http://schemas.microsoft.com/office/powerpoint/2010/main" val="29464028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Zástupný symbol pro obsah 2"/>
          <p:cNvSpPr>
            <a:spLocks noGrp="1"/>
          </p:cNvSpPr>
          <p:nvPr>
            <p:ph idx="1"/>
          </p:nvPr>
        </p:nvSpPr>
        <p:spPr>
          <a:xfrm>
            <a:off x="457200" y="333375"/>
            <a:ext cx="8229600" cy="5792788"/>
          </a:xfrm>
        </p:spPr>
        <p:txBody>
          <a:bodyPr>
            <a:normAutofit fontScale="92500"/>
          </a:bodyPr>
          <a:lstStyle/>
          <a:p>
            <a:r>
              <a:rPr lang="cs-CZ" altLang="cs-CZ"/>
              <a:t>Ideální babička/děda</a:t>
            </a:r>
          </a:p>
          <a:p>
            <a:pPr>
              <a:buFont typeface="Arial" charset="0"/>
              <a:buNone/>
            </a:pPr>
            <a:r>
              <a:rPr lang="cs-CZ" altLang="cs-CZ" b="1" u="sng"/>
              <a:t>Od prarodičů</a:t>
            </a:r>
            <a:r>
              <a:rPr lang="cs-CZ" altLang="cs-CZ"/>
              <a:t> čekají chlapci i dívky laskavost, velkorysost a rozmazlování prostřednictvím peněz, dárků, odpouštění prohřešků a společných aktivit, u babiček předpokládají dobré výkony v kuchyni, zároveň kritizují jejich náladovost (protivná, zajímá se o peníze, nakupuje ve slevě). Ideální babička je „nesmrtelná“.  Dědové bývají více spojováni se zálibami, jako je rybaření a cestování. Od prarodičů obecně se očekává, že naučí svá vnoučata tradičním ženským a mužským pracem.</a:t>
            </a:r>
          </a:p>
        </p:txBody>
      </p:sp>
    </p:spTree>
    <p:extLst>
      <p:ext uri="{BB962C8B-B14F-4D97-AF65-F5344CB8AC3E}">
        <p14:creationId xmlns:p14="http://schemas.microsoft.com/office/powerpoint/2010/main" val="2075938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Charakteristiky moderního přístupu k dětství</a:t>
            </a:r>
          </a:p>
        </p:txBody>
      </p:sp>
      <p:sp>
        <p:nvSpPr>
          <p:cNvPr id="3" name="Zástupný symbol pro obsah 2"/>
          <p:cNvSpPr>
            <a:spLocks noGrp="1"/>
          </p:cNvSpPr>
          <p:nvPr>
            <p:ph idx="1"/>
          </p:nvPr>
        </p:nvSpPr>
        <p:spPr>
          <a:xfrm>
            <a:off x="467544" y="2332037"/>
            <a:ext cx="8229600" cy="4525963"/>
          </a:xfrm>
        </p:spPr>
        <p:txBody>
          <a:bodyPr/>
          <a:lstStyle/>
          <a:p>
            <a:r>
              <a:rPr lang="cs-CZ" dirty="0"/>
              <a:t>nevinnost a ochrana</a:t>
            </a:r>
          </a:p>
          <a:p>
            <a:r>
              <a:rPr lang="cs-CZ" dirty="0"/>
              <a:t>oddělenost od světa dospělých</a:t>
            </a:r>
          </a:p>
          <a:p>
            <a:r>
              <a:rPr lang="cs-CZ" dirty="0"/>
              <a:t>práva dítěte</a:t>
            </a:r>
          </a:p>
          <a:p>
            <a:r>
              <a:rPr lang="cs-CZ" dirty="0" err="1"/>
              <a:t>scholarizace</a:t>
            </a:r>
            <a:r>
              <a:rPr lang="cs-CZ" dirty="0"/>
              <a:t>, justifikace a </a:t>
            </a:r>
            <a:r>
              <a:rPr lang="cs-CZ" dirty="0" err="1"/>
              <a:t>scientizace</a:t>
            </a:r>
            <a:r>
              <a:rPr lang="cs-CZ" dirty="0"/>
              <a:t> </a:t>
            </a:r>
          </a:p>
          <a:p>
            <a:endParaRPr lang="cs-CZ" dirty="0"/>
          </a:p>
        </p:txBody>
      </p:sp>
    </p:spTree>
    <p:extLst>
      <p:ext uri="{BB962C8B-B14F-4D97-AF65-F5344CB8AC3E}">
        <p14:creationId xmlns:p14="http://schemas.microsoft.com/office/powerpoint/2010/main" val="29739375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p:cNvSpPr>
          <p:nvPr>
            <p:ph type="title"/>
          </p:nvPr>
        </p:nvSpPr>
        <p:spPr/>
        <p:txBody>
          <a:bodyPr/>
          <a:lstStyle/>
          <a:p>
            <a:r>
              <a:rPr lang="cs-CZ" altLang="cs-CZ"/>
              <a:t>Závěr</a:t>
            </a:r>
          </a:p>
        </p:txBody>
      </p:sp>
      <p:sp>
        <p:nvSpPr>
          <p:cNvPr id="87043" name="Rectangle 3"/>
          <p:cNvSpPr>
            <a:spLocks noGrp="1"/>
          </p:cNvSpPr>
          <p:nvPr>
            <p:ph type="body" idx="1"/>
          </p:nvPr>
        </p:nvSpPr>
        <p:spPr/>
        <p:txBody>
          <a:bodyPr/>
          <a:lstStyle/>
          <a:p>
            <a:r>
              <a:rPr lang="cs-CZ" altLang="cs-CZ" sz="2800"/>
              <a:t>Výzkum který měl zjistit dětskou rodinnou zkušenost</a:t>
            </a:r>
          </a:p>
          <a:p>
            <a:r>
              <a:rPr lang="cs-CZ" altLang="cs-CZ" sz="2800"/>
              <a:t>Děti jako zasazeny do prostoru rodiny se všemi jejími výhodami a problémy (nezaměstnanost, peníze, konflikty, přepracovanost)</a:t>
            </a:r>
          </a:p>
          <a:p>
            <a:r>
              <a:rPr lang="cs-CZ" altLang="cs-CZ" sz="2800"/>
              <a:t>Důraz na společně trávený čas v rodině</a:t>
            </a:r>
          </a:p>
          <a:p>
            <a:r>
              <a:rPr lang="cs-CZ" altLang="cs-CZ" sz="2800"/>
              <a:t>Rozdílnost dívek a kluků</a:t>
            </a:r>
          </a:p>
          <a:p>
            <a:r>
              <a:rPr lang="cs-CZ" altLang="cs-CZ" sz="2800"/>
              <a:t>Představy o tradiční rodině do budoucna</a:t>
            </a:r>
          </a:p>
          <a:p>
            <a:r>
              <a:rPr lang="cs-CZ" altLang="cs-CZ" sz="2800"/>
              <a:t>Vnímají aktivně svou roli v rodině</a:t>
            </a:r>
          </a:p>
          <a:p>
            <a:r>
              <a:rPr lang="cs-CZ" altLang="cs-CZ" sz="2800"/>
              <a:t>Důraz na materiální symboly úspěchu</a:t>
            </a:r>
          </a:p>
          <a:p>
            <a:endParaRPr lang="cs-CZ" altLang="cs-CZ" sz="2800"/>
          </a:p>
        </p:txBody>
      </p:sp>
    </p:spTree>
    <p:extLst>
      <p:ext uri="{BB962C8B-B14F-4D97-AF65-F5344CB8AC3E}">
        <p14:creationId xmlns:p14="http://schemas.microsoft.com/office/powerpoint/2010/main" val="10070449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7043">
                                            <p:txEl>
                                              <p:pRg st="1" end="1"/>
                                            </p:txEl>
                                          </p:spTgt>
                                        </p:tgtEl>
                                        <p:attrNameLst>
                                          <p:attrName>style.visibility</p:attrName>
                                        </p:attrNameLst>
                                      </p:cBhvr>
                                      <p:to>
                                        <p:strVal val="visible"/>
                                      </p:to>
                                    </p:set>
                                    <p:anim calcmode="lin" valueType="num">
                                      <p:cBhvr additive="base">
                                        <p:cTn id="7" dur="500" fill="hold"/>
                                        <p:tgtEl>
                                          <p:spTgt spid="8704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70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7043">
                                            <p:txEl>
                                              <p:pRg st="2" end="2"/>
                                            </p:txEl>
                                          </p:spTgt>
                                        </p:tgtEl>
                                        <p:attrNameLst>
                                          <p:attrName>style.visibility</p:attrName>
                                        </p:attrNameLst>
                                      </p:cBhvr>
                                      <p:to>
                                        <p:strVal val="visible"/>
                                      </p:to>
                                    </p:set>
                                    <p:anim calcmode="lin" valueType="num">
                                      <p:cBhvr additive="base">
                                        <p:cTn id="13" dur="500" fill="hold"/>
                                        <p:tgtEl>
                                          <p:spTgt spid="8704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70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7043">
                                            <p:txEl>
                                              <p:pRg st="4" end="4"/>
                                            </p:txEl>
                                          </p:spTgt>
                                        </p:tgtEl>
                                        <p:attrNameLst>
                                          <p:attrName>style.visibility</p:attrName>
                                        </p:attrNameLst>
                                      </p:cBhvr>
                                      <p:to>
                                        <p:strVal val="visible"/>
                                      </p:to>
                                    </p:set>
                                    <p:anim calcmode="lin" valueType="num">
                                      <p:cBhvr additive="base">
                                        <p:cTn id="19" dur="500" fill="hold"/>
                                        <p:tgtEl>
                                          <p:spTgt spid="8704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70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7043">
                                            <p:txEl>
                                              <p:pRg st="5" end="5"/>
                                            </p:txEl>
                                          </p:spTgt>
                                        </p:tgtEl>
                                        <p:attrNameLst>
                                          <p:attrName>style.visibility</p:attrName>
                                        </p:attrNameLst>
                                      </p:cBhvr>
                                      <p:to>
                                        <p:strVal val="visible"/>
                                      </p:to>
                                    </p:set>
                                    <p:anim calcmode="lin" valueType="num">
                                      <p:cBhvr additive="base">
                                        <p:cTn id="25" dur="500" fill="hold"/>
                                        <p:tgtEl>
                                          <p:spTgt spid="8704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70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7043">
                                            <p:txEl>
                                              <p:pRg st="6" end="6"/>
                                            </p:txEl>
                                          </p:spTgt>
                                        </p:tgtEl>
                                        <p:attrNameLst>
                                          <p:attrName>style.visibility</p:attrName>
                                        </p:attrNameLst>
                                      </p:cBhvr>
                                      <p:to>
                                        <p:strVal val="visible"/>
                                      </p:to>
                                    </p:set>
                                    <p:anim calcmode="lin" valueType="num">
                                      <p:cBhvr additive="base">
                                        <p:cTn id="31" dur="500" fill="hold"/>
                                        <p:tgtEl>
                                          <p:spTgt spid="8704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704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Zdroje a další zajímavé čtení</a:t>
            </a:r>
          </a:p>
        </p:txBody>
      </p:sp>
      <p:sp>
        <p:nvSpPr>
          <p:cNvPr id="3" name="Zástupný symbol pro obsah 2"/>
          <p:cNvSpPr>
            <a:spLocks noGrp="1"/>
          </p:cNvSpPr>
          <p:nvPr>
            <p:ph idx="1"/>
          </p:nvPr>
        </p:nvSpPr>
        <p:spPr>
          <a:xfrm>
            <a:off x="457200" y="1412777"/>
            <a:ext cx="8229600" cy="1944216"/>
          </a:xfrm>
        </p:spPr>
        <p:txBody>
          <a:bodyPr>
            <a:normAutofit fontScale="25000" lnSpcReduction="20000"/>
          </a:bodyPr>
          <a:lstStyle/>
          <a:p>
            <a:pPr marL="0" indent="0">
              <a:buNone/>
            </a:pPr>
            <a:r>
              <a:rPr lang="cs-CZ" sz="4800" dirty="0" err="1"/>
              <a:t>Nodl</a:t>
            </a:r>
            <a:r>
              <a:rPr lang="cs-CZ" sz="4800" dirty="0"/>
              <a:t>, Martin. Dvě tváře dětství. Malí dospělí a děti-hříšníci ve středověku. </a:t>
            </a:r>
            <a:r>
              <a:rPr lang="cs-CZ" sz="4800" i="1" dirty="0"/>
              <a:t>Dějiny a současnost. Kulturně historická revue.</a:t>
            </a:r>
            <a:r>
              <a:rPr lang="cs-CZ" sz="4800" dirty="0"/>
              <a:t> 28, č. 1, (2006,) s. 30-33.</a:t>
            </a:r>
          </a:p>
          <a:p>
            <a:pPr marL="0" indent="0">
              <a:buNone/>
            </a:pPr>
            <a:endParaRPr lang="cs-CZ" sz="4800" dirty="0"/>
          </a:p>
          <a:p>
            <a:pPr marL="0" indent="0">
              <a:buNone/>
            </a:pPr>
            <a:r>
              <a:rPr lang="cs-CZ" sz="4800" dirty="0">
                <a:hlinkClick r:id="rId2"/>
              </a:rPr>
              <a:t>SLEPIČKOVÁ, Lenka</a:t>
            </a:r>
            <a:r>
              <a:rPr lang="cs-CZ" sz="4800" dirty="0"/>
              <a:t> a </a:t>
            </a:r>
            <a:r>
              <a:rPr lang="cs-CZ" sz="4800" dirty="0">
                <a:hlinkClick r:id="rId3"/>
              </a:rPr>
              <a:t>Michaela KVAPILOVÁ BARTOŠOVÁ</a:t>
            </a:r>
            <a:r>
              <a:rPr lang="cs-CZ" sz="4800" dirty="0"/>
              <a:t>. Genderové role v rodině pohledem dětských aktérů. </a:t>
            </a:r>
            <a:r>
              <a:rPr lang="cs-CZ" sz="4800" i="1" dirty="0"/>
              <a:t>Gender - rovné příležitosti - výzkum</a:t>
            </a:r>
            <a:r>
              <a:rPr lang="cs-CZ" sz="4800" dirty="0"/>
              <a:t>, Praha: </a:t>
            </a:r>
            <a:r>
              <a:rPr lang="cs-CZ" sz="4800" dirty="0" err="1"/>
              <a:t>SoÚ</a:t>
            </a:r>
            <a:r>
              <a:rPr lang="cs-CZ" sz="4800" dirty="0"/>
              <a:t> AV ČR, 2013, roč. 14, č. 1, s. 64-78. ISSN 1213-0028.</a:t>
            </a:r>
          </a:p>
          <a:p>
            <a:pPr marL="0" indent="0">
              <a:buNone/>
            </a:pPr>
            <a:endParaRPr lang="cs-CZ" sz="4800" dirty="0"/>
          </a:p>
          <a:p>
            <a:pPr marL="0" indent="0">
              <a:buNone/>
            </a:pPr>
            <a:r>
              <a:rPr lang="cs-CZ" sz="4800" dirty="0"/>
              <a:t>DOUBEK, David; LEVÍNSKÁ, Markéta; BITTTNEROVÁ, Dana. Socializace dítěte ve vyloučené lokalitě: schéma DĚTI SI DĚLAJÍ, CO CHTĚJÍ. </a:t>
            </a:r>
            <a:r>
              <a:rPr lang="cs-CZ" sz="4800" i="1" dirty="0"/>
              <a:t>Lidé města</a:t>
            </a:r>
            <a:r>
              <a:rPr lang="cs-CZ" sz="4800" dirty="0"/>
              <a:t>, 2013, 01: 3-25.</a:t>
            </a:r>
          </a:p>
          <a:p>
            <a:pPr marL="0" indent="0">
              <a:buNone/>
            </a:pPr>
            <a:endParaRPr lang="cs-CZ" sz="4800" dirty="0"/>
          </a:p>
          <a:p>
            <a:pPr marL="0" indent="0">
              <a:buNone/>
            </a:pPr>
            <a:r>
              <a:rPr lang="cs-CZ" sz="4800" dirty="0"/>
              <a:t>FATKOVÁ, Gabriela. Limity antropologie dětství: Případ" dětství" v sociálně vyloučené lokalitě. </a:t>
            </a:r>
            <a:r>
              <a:rPr lang="cs-CZ" sz="4800" i="1" dirty="0"/>
              <a:t>Lidé města</a:t>
            </a:r>
            <a:r>
              <a:rPr lang="cs-CZ" sz="4800" dirty="0"/>
              <a:t>, 2013, 01: 27-47.</a:t>
            </a:r>
          </a:p>
          <a:p>
            <a:pPr marL="0" indent="0">
              <a:buNone/>
            </a:pPr>
            <a:endParaRPr lang="cs-CZ"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255" t="20102" r="29371" b="6368"/>
          <a:stretch/>
        </p:blipFill>
        <p:spPr bwMode="auto">
          <a:xfrm>
            <a:off x="0" y="4118197"/>
            <a:ext cx="2779418" cy="271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Výsledek obrázku pro Lucie Jarkovská gender před tabul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30" name="Picture 6" descr="https://obalky.kosmas.cz/ArticleCovers/190925_bi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9418" y="3356992"/>
            <a:ext cx="2181225" cy="33337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obalky.kosmas.cz/ArticleCovers/20567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2280" y="3723456"/>
            <a:ext cx="1944216" cy="299110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databazeknih.cz/images_books/27_/272079/big_deti-v-brne-W0m-27207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6755" y="3331923"/>
            <a:ext cx="2295525"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354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lnSpcReduction="10000"/>
          </a:bodyPr>
          <a:lstStyle/>
          <a:p>
            <a:r>
              <a:rPr lang="cs-CZ" dirty="0"/>
              <a:t>Podle </a:t>
            </a:r>
            <a:r>
              <a:rPr lang="cs-CZ" dirty="0" err="1"/>
              <a:t>Ariese</a:t>
            </a:r>
            <a:r>
              <a:rPr lang="cs-CZ" dirty="0"/>
              <a:t> to byl pokles dětské úmrtnosti, který vedl ke zvýšení péče o děti a emocí směřovaných k dětem</a:t>
            </a:r>
          </a:p>
          <a:p>
            <a:r>
              <a:rPr lang="cs-CZ" dirty="0"/>
              <a:t>Industrializace vedla ke zvýšení potřeby vzdělané pracovní síly (nutné větší investice do vzdělání dětí)</a:t>
            </a:r>
          </a:p>
          <a:p>
            <a:r>
              <a:rPr lang="cs-CZ" dirty="0"/>
              <a:t>20. století jako století dítěte - práva dětí, vědecký zájem, dítě jako konzument, dítě jako zdroj emocí</a:t>
            </a:r>
          </a:p>
          <a:p>
            <a:endParaRPr lang="cs-CZ" dirty="0"/>
          </a:p>
          <a:p>
            <a:endParaRPr lang="cs-CZ" dirty="0"/>
          </a:p>
        </p:txBody>
      </p:sp>
    </p:spTree>
    <p:extLst>
      <p:ext uri="{BB962C8B-B14F-4D97-AF65-F5344CB8AC3E}">
        <p14:creationId xmlns:p14="http://schemas.microsoft.com/office/powerpoint/2010/main" val="3807199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Práva dětí</a:t>
            </a:r>
          </a:p>
        </p:txBody>
      </p:sp>
      <p:sp>
        <p:nvSpPr>
          <p:cNvPr id="3" name="Zástupný symbol pro obsah 2"/>
          <p:cNvSpPr>
            <a:spLocks noGrp="1"/>
          </p:cNvSpPr>
          <p:nvPr>
            <p:ph idx="1"/>
          </p:nvPr>
        </p:nvSpPr>
        <p:spPr/>
        <p:txBody>
          <a:bodyPr>
            <a:normAutofit fontScale="85000" lnSpcReduction="20000"/>
          </a:bodyPr>
          <a:lstStyle/>
          <a:p>
            <a:pPr marL="0" indent="0">
              <a:buNone/>
            </a:pPr>
            <a:r>
              <a:rPr lang="cs-CZ" dirty="0"/>
              <a:t>V roce 1924 Liga národů přijala první tzv. </a:t>
            </a:r>
            <a:r>
              <a:rPr lang="cs-CZ" b="1" dirty="0"/>
              <a:t>ženevskou Deklaraci práv dětí</a:t>
            </a:r>
            <a:r>
              <a:rPr lang="cs-CZ" dirty="0"/>
              <a:t>, která poprvé zakotvila skutečnost, že dítě pro svou tělesnou a duševní nezralost potřebuje zvláštní záruky, péči a zvláštní právní ochranu před narozením i po něm. </a:t>
            </a:r>
            <a:br>
              <a:rPr lang="cs-CZ" dirty="0"/>
            </a:br>
            <a:br>
              <a:rPr lang="cs-CZ" b="1" dirty="0"/>
            </a:br>
            <a:r>
              <a:rPr lang="cs-CZ" dirty="0"/>
              <a:t>Liga národů byla v roce 1945 nahrazena Organizací spojených národů, která 20. listopadu 1959 vyhlásila Chartu práv dítěte, někdy označovanou jako Deklarace. </a:t>
            </a:r>
            <a:r>
              <a:rPr lang="cs-CZ" b="1" dirty="0"/>
              <a:t>Deklarace práv dítěte</a:t>
            </a:r>
            <a:r>
              <a:rPr lang="cs-CZ" dirty="0"/>
              <a:t>, kterou XIV. Valné shromáždění OSN před 50 lety prohlásilo, je předchůdkyní modernější Úmluvy o právech dítěte.</a:t>
            </a:r>
          </a:p>
          <a:p>
            <a:endParaRPr lang="cs-CZ" dirty="0"/>
          </a:p>
        </p:txBody>
      </p:sp>
    </p:spTree>
    <p:extLst>
      <p:ext uri="{BB962C8B-B14F-4D97-AF65-F5344CB8AC3E}">
        <p14:creationId xmlns:p14="http://schemas.microsoft.com/office/powerpoint/2010/main" val="2068655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Úmluva o právech dítěte</a:t>
            </a:r>
          </a:p>
        </p:txBody>
      </p:sp>
      <p:sp>
        <p:nvSpPr>
          <p:cNvPr id="3" name="Zástupný symbol pro obsah 2"/>
          <p:cNvSpPr>
            <a:spLocks noGrp="1"/>
          </p:cNvSpPr>
          <p:nvPr>
            <p:ph idx="1"/>
          </p:nvPr>
        </p:nvSpPr>
        <p:spPr/>
        <p:txBody>
          <a:bodyPr>
            <a:normAutofit fontScale="77500" lnSpcReduction="20000"/>
          </a:bodyPr>
          <a:lstStyle/>
          <a:p>
            <a:r>
              <a:rPr lang="cs-CZ" dirty="0"/>
              <a:t>Jedná se o mezinárodní konvenci stanovující občanská, politická, ekonomická, sociální a kulturní práva dětí. Dodržování Úmluvy kontroluje Výbor pro práva dítěte OSN.</a:t>
            </a:r>
          </a:p>
          <a:p>
            <a:r>
              <a:rPr lang="cs-CZ" dirty="0"/>
              <a:t>Úmluva o právech dítěte (1990) poprvé definuje dítě, a to jako každou lidskou bytost mladší 18 let. Definice věku dítěte je významná zejména v otázkách práva dítěte na ochranu. Druhým, poprvé definovaným právem v Úmluvě, je právo dítěte vyrůstat v rodině. Zásadní změnou celé filosofie Úmluvy je právo respektovat a rozhodovat vždy v „nejlepším zájmu “ dítěte. </a:t>
            </a:r>
          </a:p>
          <a:p>
            <a:r>
              <a:rPr lang="fr-FR" dirty="0"/>
              <a:t>3 P – provision, protection, participation</a:t>
            </a:r>
            <a:endParaRPr lang="cs-CZ" dirty="0"/>
          </a:p>
          <a:p>
            <a:endParaRPr lang="cs-CZ" dirty="0"/>
          </a:p>
        </p:txBody>
      </p:sp>
    </p:spTree>
    <p:extLst>
      <p:ext uri="{BB962C8B-B14F-4D97-AF65-F5344CB8AC3E}">
        <p14:creationId xmlns:p14="http://schemas.microsoft.com/office/powerpoint/2010/main" val="3095784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Nadpis 1"/>
          <p:cNvSpPr>
            <a:spLocks noGrp="1"/>
          </p:cNvSpPr>
          <p:nvPr>
            <p:ph type="title"/>
          </p:nvPr>
        </p:nvSpPr>
        <p:spPr/>
        <p:txBody>
          <a:bodyPr>
            <a:normAutofit fontScale="90000"/>
          </a:bodyPr>
          <a:lstStyle/>
          <a:p>
            <a:r>
              <a:rPr lang="cs-CZ" sz="3600" dirty="0"/>
              <a:t>Od dítěte jako objektu socializace a kontroly odborníků k dítěti jako aktéru vlastního života</a:t>
            </a:r>
            <a:br>
              <a:rPr lang="cs-CZ" sz="3600" dirty="0"/>
            </a:br>
            <a:r>
              <a:rPr lang="cs-CZ" altLang="cs-CZ" sz="3600" b="1" dirty="0"/>
              <a:t>(od 70. let minulého století)</a:t>
            </a:r>
          </a:p>
        </p:txBody>
      </p:sp>
      <p:sp>
        <p:nvSpPr>
          <p:cNvPr id="3" name="Zástupný symbol pro obsah 2"/>
          <p:cNvSpPr>
            <a:spLocks noGrp="1"/>
          </p:cNvSpPr>
          <p:nvPr>
            <p:ph idx="1"/>
          </p:nvPr>
        </p:nvSpPr>
        <p:spPr>
          <a:xfrm>
            <a:off x="457200" y="1772816"/>
            <a:ext cx="8229600" cy="4680372"/>
          </a:xfrm>
        </p:spPr>
        <p:txBody>
          <a:bodyPr>
            <a:normAutofit lnSpcReduction="10000"/>
          </a:bodyPr>
          <a:lstStyle/>
          <a:p>
            <a:pPr eaLnBrk="1" hangingPunct="1">
              <a:lnSpc>
                <a:spcPct val="80000"/>
              </a:lnSpc>
              <a:defRPr/>
            </a:pPr>
            <a:r>
              <a:rPr lang="cs-CZ" sz="2200" dirty="0"/>
              <a:t>dítě jako sociální aktér – je schopno nezávislých, individuálních voleb a rozhodnutí</a:t>
            </a:r>
          </a:p>
          <a:p>
            <a:pPr eaLnBrk="1" hangingPunct="1">
              <a:lnSpc>
                <a:spcPct val="80000"/>
              </a:lnSpc>
              <a:defRPr/>
            </a:pPr>
            <a:r>
              <a:rPr lang="cs-CZ" sz="2200" dirty="0"/>
              <a:t>děti jako svébytná sociální skupina</a:t>
            </a:r>
          </a:p>
          <a:p>
            <a:pPr eaLnBrk="1" hangingPunct="1">
              <a:lnSpc>
                <a:spcPct val="80000"/>
              </a:lnSpc>
              <a:defRPr/>
            </a:pPr>
            <a:r>
              <a:rPr lang="cs-CZ" sz="2200" dirty="0"/>
              <a:t>děti jako aktivní činitelé změn ve společnosti a (spolu)tvůrci své vlastní životní zkušenosti</a:t>
            </a:r>
            <a:endParaRPr lang="cs-CZ" sz="2200" dirty="0">
              <a:latin typeface="Arial" charset="0"/>
            </a:endParaRPr>
          </a:p>
          <a:p>
            <a:pPr eaLnBrk="1" hangingPunct="1">
              <a:lnSpc>
                <a:spcPct val="80000"/>
              </a:lnSpc>
              <a:defRPr/>
            </a:pPr>
            <a:r>
              <a:rPr lang="cs-CZ" sz="2200" dirty="0"/>
              <a:t>Rozličné socializační vlivy a práce s nimi</a:t>
            </a:r>
          </a:p>
          <a:p>
            <a:pPr eaLnBrk="1" hangingPunct="1">
              <a:lnSpc>
                <a:spcPct val="80000"/>
              </a:lnSpc>
              <a:defRPr/>
            </a:pPr>
            <a:r>
              <a:rPr lang="cs-CZ" sz="2200" dirty="0"/>
              <a:t>Děti jsou nejen socializovány, ale také socializují</a:t>
            </a:r>
          </a:p>
          <a:p>
            <a:pPr eaLnBrk="1" hangingPunct="1">
              <a:lnSpc>
                <a:spcPct val="80000"/>
              </a:lnSpc>
              <a:defRPr/>
            </a:pPr>
            <a:r>
              <a:rPr lang="cs-CZ" sz="2200" dirty="0"/>
              <a:t>Nová sociologie dětství, nebo Studia dětství (</a:t>
            </a:r>
            <a:r>
              <a:rPr lang="cs-CZ" sz="2200" dirty="0" err="1"/>
              <a:t>Childhood</a:t>
            </a:r>
            <a:r>
              <a:rPr lang="cs-CZ" sz="2200" dirty="0"/>
              <a:t> </a:t>
            </a:r>
            <a:r>
              <a:rPr lang="cs-CZ" sz="2200" dirty="0" err="1"/>
              <a:t>studies</a:t>
            </a:r>
            <a:r>
              <a:rPr lang="cs-CZ" sz="2200" dirty="0"/>
              <a:t>) jako svébytná disciplína</a:t>
            </a:r>
          </a:p>
          <a:p>
            <a:pPr eaLnBrk="1" hangingPunct="1">
              <a:lnSpc>
                <a:spcPct val="80000"/>
              </a:lnSpc>
              <a:defRPr/>
            </a:pPr>
            <a:r>
              <a:rPr lang="cs-CZ" sz="2200" dirty="0"/>
              <a:t>Témata dětského světa</a:t>
            </a:r>
          </a:p>
          <a:p>
            <a:pPr eaLnBrk="1" hangingPunct="1">
              <a:lnSpc>
                <a:spcPct val="80000"/>
              </a:lnSpc>
              <a:defRPr/>
            </a:pPr>
            <a:r>
              <a:rPr lang="cs-CZ" sz="2200" dirty="0"/>
              <a:t>Techniky přátelské dětem</a:t>
            </a:r>
          </a:p>
          <a:p>
            <a:pPr eaLnBrk="1" hangingPunct="1">
              <a:lnSpc>
                <a:spcPct val="80000"/>
              </a:lnSpc>
              <a:buFont typeface="Wingdings" pitchFamily="2" charset="2"/>
              <a:buChar char="Ø"/>
              <a:defRPr/>
            </a:pPr>
            <a:r>
              <a:rPr lang="cs-CZ" sz="2200" dirty="0"/>
              <a:t>metodologické a etické dopady ve výzkumu: snaha vidět svět z dětské perspektivy a chránit práva dětí</a:t>
            </a:r>
          </a:p>
          <a:p>
            <a:pPr eaLnBrk="1" hangingPunct="1">
              <a:lnSpc>
                <a:spcPct val="80000"/>
              </a:lnSpc>
              <a:buFont typeface="Wingdings" pitchFamily="2" charset="2"/>
              <a:buChar char="Ø"/>
              <a:defRPr/>
            </a:pPr>
            <a:r>
              <a:rPr lang="cs-CZ" sz="2200" dirty="0"/>
              <a:t>jejich nejednoznačná implikace</a:t>
            </a:r>
            <a:r>
              <a:rPr lang="cs-CZ" sz="2200" dirty="0">
                <a:latin typeface="Arial" charset="0"/>
              </a:rPr>
              <a:t>, </a:t>
            </a:r>
            <a:r>
              <a:rPr lang="cs-CZ" sz="2200" dirty="0"/>
              <a:t>zvláště ve školním prostředí</a:t>
            </a:r>
          </a:p>
          <a:p>
            <a:pPr eaLnBrk="1" hangingPunct="1">
              <a:lnSpc>
                <a:spcPct val="80000"/>
              </a:lnSpc>
              <a:buFont typeface="Wingdings" pitchFamily="2" charset="2"/>
              <a:buChar char="Ø"/>
              <a:defRPr/>
            </a:pPr>
            <a:r>
              <a:rPr lang="cs-CZ" sz="2200" dirty="0"/>
              <a:t>obtížné hledání prostředí pro výzkum</a:t>
            </a:r>
          </a:p>
          <a:p>
            <a:pPr lvl="1" algn="r" eaLnBrk="1" hangingPunct="1">
              <a:lnSpc>
                <a:spcPct val="80000"/>
              </a:lnSpc>
              <a:buFont typeface="Arial" charset="0"/>
              <a:buNone/>
              <a:defRPr/>
            </a:pPr>
            <a:r>
              <a:rPr lang="cs-CZ" sz="1200" dirty="0"/>
              <a:t>James a </a:t>
            </a:r>
            <a:r>
              <a:rPr lang="cs-CZ" sz="1200" dirty="0" err="1"/>
              <a:t>Prout</a:t>
            </a:r>
            <a:r>
              <a:rPr lang="cs-CZ" sz="1200" dirty="0"/>
              <a:t> 1990; </a:t>
            </a:r>
            <a:r>
              <a:rPr lang="cs-CZ" sz="1200" dirty="0" err="1"/>
              <a:t>Milkie</a:t>
            </a:r>
            <a:r>
              <a:rPr lang="cs-CZ" sz="1200" dirty="0"/>
              <a:t>, Simon, </a:t>
            </a:r>
            <a:r>
              <a:rPr lang="cs-CZ" sz="1200" dirty="0" err="1"/>
              <a:t>Powell</a:t>
            </a:r>
            <a:r>
              <a:rPr lang="cs-CZ" sz="1200" dirty="0"/>
              <a:t> 1997 James a kol. 1999; </a:t>
            </a:r>
            <a:r>
              <a:rPr lang="cs-CZ" sz="1200" dirty="0" err="1"/>
              <a:t>Alderson</a:t>
            </a:r>
            <a:r>
              <a:rPr lang="cs-CZ" sz="1200" dirty="0"/>
              <a:t> 2000; </a:t>
            </a:r>
          </a:p>
          <a:p>
            <a:pPr lvl="1" algn="r" eaLnBrk="1" hangingPunct="1">
              <a:lnSpc>
                <a:spcPct val="80000"/>
              </a:lnSpc>
              <a:buFont typeface="Arial" charset="0"/>
              <a:buNone/>
              <a:defRPr/>
            </a:pPr>
            <a:r>
              <a:rPr lang="cs-CZ" sz="1200" dirty="0"/>
              <a:t>Greene a </a:t>
            </a:r>
            <a:r>
              <a:rPr lang="cs-CZ" sz="1200" dirty="0" err="1"/>
              <a:t>Hogan</a:t>
            </a:r>
            <a:r>
              <a:rPr lang="cs-CZ" sz="1200" dirty="0"/>
              <a:t> 2005; </a:t>
            </a:r>
            <a:r>
              <a:rPr lang="cs-CZ" sz="1200" dirty="0" err="1"/>
              <a:t>Petrie</a:t>
            </a:r>
            <a:r>
              <a:rPr lang="cs-CZ" sz="1200" dirty="0"/>
              <a:t>, </a:t>
            </a:r>
            <a:r>
              <a:rPr lang="cs-CZ" sz="1200" dirty="0" err="1"/>
              <a:t>Fiorelli</a:t>
            </a:r>
            <a:r>
              <a:rPr lang="cs-CZ" sz="1200" dirty="0"/>
              <a:t> a </a:t>
            </a:r>
            <a:r>
              <a:rPr lang="cs-CZ" sz="1200" dirty="0" err="1"/>
              <a:t>O’Donnell</a:t>
            </a:r>
            <a:r>
              <a:rPr lang="cs-CZ" sz="1200" dirty="0"/>
              <a:t> 2006; </a:t>
            </a:r>
            <a:r>
              <a:rPr lang="cs-CZ" sz="1200" dirty="0" err="1"/>
              <a:t>Coad</a:t>
            </a:r>
            <a:r>
              <a:rPr lang="cs-CZ" sz="1200" dirty="0"/>
              <a:t> a </a:t>
            </a:r>
            <a:r>
              <a:rPr lang="cs-CZ" sz="1200" dirty="0" err="1"/>
              <a:t>Evans</a:t>
            </a:r>
            <a:r>
              <a:rPr lang="cs-CZ" sz="1200" dirty="0"/>
              <a:t> 2008</a:t>
            </a:r>
          </a:p>
          <a:p>
            <a:pPr eaLnBrk="1" hangingPunct="1">
              <a:lnSpc>
                <a:spcPct val="80000"/>
              </a:lnSpc>
              <a:defRPr/>
            </a:pPr>
            <a:endParaRPr lang="cs-CZ" sz="800" dirty="0"/>
          </a:p>
          <a:p>
            <a:pPr eaLnBrk="1" hangingPunct="1">
              <a:lnSpc>
                <a:spcPct val="80000"/>
              </a:lnSpc>
              <a:defRPr/>
            </a:pPr>
            <a:endParaRPr lang="cs-CZ" sz="800" dirty="0"/>
          </a:p>
          <a:p>
            <a:pPr eaLnBrk="1" hangingPunct="1">
              <a:lnSpc>
                <a:spcPct val="80000"/>
              </a:lnSpc>
              <a:defRPr/>
            </a:pPr>
            <a:endParaRPr lang="cs-CZ" sz="800" dirty="0"/>
          </a:p>
          <a:p>
            <a:pPr eaLnBrk="1" hangingPunct="1">
              <a:lnSpc>
                <a:spcPct val="80000"/>
              </a:lnSpc>
              <a:defRPr/>
            </a:pPr>
            <a:endParaRPr lang="cs-CZ" sz="800" dirty="0"/>
          </a:p>
        </p:txBody>
      </p:sp>
    </p:spTree>
    <p:extLst>
      <p:ext uri="{BB962C8B-B14F-4D97-AF65-F5344CB8AC3E}">
        <p14:creationId xmlns:p14="http://schemas.microsoft.com/office/powerpoint/2010/main" val="22046044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 calcmode="lin" valueType="num">
                                      <p:cBhvr additive="base">
                                        <p:cTn id="6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 calcmode="lin" valueType="num">
                                      <p:cBhvr additive="base">
                                        <p:cTn id="6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nodeType="clickEffect">
                                  <p:stCondLst>
                                    <p:cond delay="0"/>
                                  </p:stCondLst>
                                  <p:childTnLst>
                                    <p:set>
                                      <p:cBhvr>
                                        <p:cTn id="71" dur="1" fill="hold">
                                          <p:stCondLst>
                                            <p:cond delay="0"/>
                                          </p:stCondLst>
                                        </p:cTn>
                                        <p:tgtEl>
                                          <p:spTgt spid="3">
                                            <p:txEl>
                                              <p:pRg st="10" end="10"/>
                                            </p:txEl>
                                          </p:spTgt>
                                        </p:tgtEl>
                                        <p:attrNameLst>
                                          <p:attrName>style.visibility</p:attrName>
                                        </p:attrNameLst>
                                      </p:cBhvr>
                                      <p:to>
                                        <p:strVal val="visible"/>
                                      </p:to>
                                    </p:set>
                                    <p:anim calcmode="lin" valueType="num">
                                      <p:cBhvr additive="base">
                                        <p:cTn id="7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2387</Words>
  <Application>Microsoft Office PowerPoint</Application>
  <PresentationFormat>Předvádění na obrazovce (4:3)</PresentationFormat>
  <Paragraphs>309</Paragraphs>
  <Slides>51</Slides>
  <Notes>7</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51</vt:i4>
      </vt:variant>
    </vt:vector>
  </HeadingPairs>
  <TitlesOfParts>
    <vt:vector size="55" baseType="lpstr">
      <vt:lpstr>Arial</vt:lpstr>
      <vt:lpstr>Calibri</vt:lpstr>
      <vt:lpstr>Wingdings</vt:lpstr>
      <vt:lpstr>Motiv systému Office</vt:lpstr>
      <vt:lpstr>Sociologie dětství</vt:lpstr>
      <vt:lpstr>Sociologický zájem o dětství</vt:lpstr>
      <vt:lpstr>Prezentace aplikace PowerPoint</vt:lpstr>
      <vt:lpstr>Elisabeth Badinter: Mateřská láska</vt:lpstr>
      <vt:lpstr>Charakteristiky moderního přístupu k dětství</vt:lpstr>
      <vt:lpstr>Prezentace aplikace PowerPoint</vt:lpstr>
      <vt:lpstr>Práva dětí</vt:lpstr>
      <vt:lpstr>Úmluva o právech dítěte</vt:lpstr>
      <vt:lpstr>Od dítěte jako objektu socializace a kontroly odborníků k dítěti jako aktéru vlastního života (od 70. let minulého století)</vt:lpstr>
      <vt:lpstr>Prezentace aplikace PowerPoint</vt:lpstr>
      <vt:lpstr>Historická a kulturní specifičnost pojetí dětství</vt:lpstr>
      <vt:lpstr>Zkoumání dětství ve vyloučených lokalitách v ČR</vt:lpstr>
      <vt:lpstr>Schéma „koordinovaná kultivace“ vs. „přirozený růst“</vt:lpstr>
      <vt:lpstr>výzkum „Rodina pohledem dětí“ (Slepičková, Bartošová, Chromková-Manea, Dvořáková)</vt:lpstr>
      <vt:lpstr>Sledovaná témata</vt:lpstr>
      <vt:lpstr>Prezentace aplikace PowerPoint</vt:lpstr>
      <vt:lpstr>Co je to rodina?</vt:lpstr>
      <vt:lpstr>Prezentace aplikace PowerPoint</vt:lpstr>
      <vt:lpstr>Třetí třídy (9-10 let) a sedmé třídy (13-14)  časové osy</vt:lpstr>
      <vt:lpstr>Prezentace aplikace PowerPoint</vt:lpstr>
      <vt:lpstr>Prezentace aplikace PowerPoint</vt:lpstr>
      <vt:lpstr>Představy o budoucnosti v obrázcích a slohových pracech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Role v rodině</vt:lpstr>
      <vt:lpstr>Ženy mají na úklid instinkt</vt:lpstr>
      <vt:lpstr>Muži a ženy přemýšlejí jinak</vt:lpstr>
      <vt:lpstr>Muži jsou neschopní</vt:lpstr>
      <vt:lpstr>Kluci jako „drsňáci“, odpor k péči o malé děti</vt:lpstr>
      <vt:lpstr>Domácí práce jen v krajní nouzi</vt:lpstr>
      <vt:lpstr>Prezentace aplikace PowerPoint</vt:lpstr>
      <vt:lpstr>Konflikty v rodině</vt:lpstr>
      <vt:lpstr>Prezentace aplikace PowerPoint</vt:lpstr>
      <vt:lpstr>Prezentace aplikace PowerPoint</vt:lpstr>
      <vt:lpstr>Představy o rozvodu</vt:lpstr>
      <vt:lpstr>Prezentace aplikace PowerPoint</vt:lpstr>
      <vt:lpstr>Co děti doma dělají</vt:lpstr>
      <vt:lpstr>O čem děti rozhodují?</vt:lpstr>
      <vt:lpstr>O čem by chtěli rozhodovat?</vt:lpstr>
      <vt:lpstr>Prezentace aplikace PowerPoint</vt:lpstr>
      <vt:lpstr>Kdo je jim blízký?</vt:lpstr>
      <vt:lpstr>Kdo je jim vzorem?</vt:lpstr>
      <vt:lpstr>Ideální máma</vt:lpstr>
      <vt:lpstr>Ideální táta</vt:lpstr>
      <vt:lpstr>Prezentace aplikace PowerPoint</vt:lpstr>
      <vt:lpstr>Závěr</vt:lpstr>
      <vt:lpstr>Zdroje a další zajímavé čtení</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user</dc:creator>
  <cp:lastModifiedBy>Lenka Slepičková</cp:lastModifiedBy>
  <cp:revision>15</cp:revision>
  <dcterms:created xsi:type="dcterms:W3CDTF">2015-12-08T22:01:04Z</dcterms:created>
  <dcterms:modified xsi:type="dcterms:W3CDTF">2019-10-25T20:51:10Z</dcterms:modified>
</cp:coreProperties>
</file>