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8"/>
  </p:notesMasterIdLst>
  <p:sldIdLst>
    <p:sldId id="257" r:id="rId2"/>
    <p:sldId id="297" r:id="rId3"/>
    <p:sldId id="296" r:id="rId4"/>
    <p:sldId id="300" r:id="rId5"/>
    <p:sldId id="261" r:id="rId6"/>
    <p:sldId id="262" r:id="rId7"/>
    <p:sldId id="301" r:id="rId8"/>
    <p:sldId id="302" r:id="rId9"/>
    <p:sldId id="263" r:id="rId10"/>
    <p:sldId id="292" r:id="rId11"/>
    <p:sldId id="294" r:id="rId12"/>
    <p:sldId id="286" r:id="rId13"/>
    <p:sldId id="290" r:id="rId14"/>
    <p:sldId id="291" r:id="rId15"/>
    <p:sldId id="298" r:id="rId16"/>
    <p:sldId id="289" r:id="rId17"/>
    <p:sldId id="268" r:id="rId18"/>
    <p:sldId id="273" r:id="rId19"/>
    <p:sldId id="293" r:id="rId20"/>
    <p:sldId id="274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1A-4AE3-9C21-FDF71722DF23}"/>
            </c:ext>
          </c:extLst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1A-4AE3-9C21-FDF71722D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520536"/>
        <c:axId val="317522496"/>
      </c:lineChart>
      <c:catAx>
        <c:axId val="31752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522496"/>
        <c:crosses val="autoZero"/>
        <c:auto val="1"/>
        <c:lblAlgn val="ctr"/>
        <c:lblOffset val="100"/>
        <c:noMultiLvlLbl val="0"/>
      </c:catAx>
      <c:valAx>
        <c:axId val="3175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52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AB90-E406-44A1-B5C3-F0FD711C14FB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C24D-E540-4CE9-946F-2CA782D6E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9F3D3-5159-4F9D-93D1-0F46F4DE9A6D}" type="slidenum">
              <a:rPr lang="cs-CZ" altLang="cs-CZ" smtClean="0"/>
              <a:pPr eaLnBrk="1" hangingPunct="1"/>
              <a:t>9</a:t>
            </a:fld>
            <a:endParaRPr lang="cs-CZ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534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Mildred and Richard Lovings, 1959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8940A-9F37-4F8B-A6EA-A4E8F7C5121A}" type="slidenum">
              <a:rPr lang="cs-CZ" altLang="cs-CZ" smtClean="0"/>
              <a:pPr eaLnBrk="1" hangingPunct="1"/>
              <a:t>22</a:t>
            </a:fld>
            <a:endParaRPr lang="cs-CZ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941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691FB-30D5-46DB-B77D-9E9387A89093}" type="slidenum">
              <a:rPr lang="cs-CZ" altLang="cs-CZ" smtClean="0"/>
              <a:pPr eaLnBrk="1" hangingPunct="1"/>
              <a:t>23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277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4ED15-41F7-496E-B420-25A9E5B83806}" type="slidenum">
              <a:rPr lang="cs-CZ" altLang="cs-CZ" smtClean="0"/>
              <a:pPr eaLnBrk="1" hangingPunct="1"/>
              <a:t>24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06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CBB23-9BCD-4622-B596-59C0D1926D22}" type="slidenum">
              <a:rPr lang="cs-CZ" altLang="cs-CZ" smtClean="0"/>
              <a:pPr eaLnBrk="1" hangingPunct="1"/>
              <a:t>26</a:t>
            </a:fld>
            <a:endParaRPr lang="cs-CZ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994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20.10.2019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ffpost.com/entry/donald-trump-wont-be-the-first-divorced-president_n_5824c12ee4b02a051293789f?guccounter=1&amp;guce_referrer=aHR0cHM6Ly93d3cuZ29vZ2xlLmNvbS8&amp;guce_referrer_sig=AQAAAHyxhrchcwR5fcJ1WKASG83pDt-XijYV8pJeK1UDMxesl-XvOxgcKY0Eku2AG7CEsxPYLSxzXR5mhnry07ZeNEiq1QHmutf-rsnaOtmCIvEoMsq_q9cGQ5YBEfDbWI7qijIfOy2B-NKl0JItgU5TiZzI6kfJ1xk8Eu5pAibcGfm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cs-CZ" altLang="cs-CZ" sz="4400" b="0"/>
              <a:t>Sociologie pro speciální pedagogy</a:t>
            </a:r>
            <a:br>
              <a:rPr lang="cs-CZ" altLang="cs-CZ" sz="4400"/>
            </a:br>
            <a:r>
              <a:rPr lang="cs-CZ" altLang="cs-CZ" sz="440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46525"/>
            <a:ext cx="6400800" cy="170973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20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cs-CZ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179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70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550092" cy="6858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4067944" y="764704"/>
            <a:ext cx="15121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707904" y="6858000"/>
            <a:ext cx="111612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Individuální jako společenské</a:t>
            </a:r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" y="1700807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1854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53012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012BA-6C6F-4E45-A6FF-87DD243E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Nezamýšlené důsledky jednání</a:t>
            </a:r>
          </a:p>
        </p:txBody>
      </p:sp>
    </p:spTree>
    <p:extLst>
      <p:ext uri="{BB962C8B-B14F-4D97-AF65-F5344CB8AC3E}">
        <p14:creationId xmlns:p14="http://schemas.microsoft.com/office/powerpoint/2010/main" val="38595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355160" cy="53641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/>
              <a:t>	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 sz="2100" i="1"/>
              <a:t>	„Sociologie se snaží zjistit, kam společnost směřuje, a nijak zvlášť se jí to nedaří. To, co sociologie říká například o sociálním kapitálu, najdeme už v Balzacovi. To, co nám sděluje o úpadku vzdělanosti, se dočteme v Lewisově románu Babbit. Typickou vlastností sociologie je, že všechno se snaží vyjádřit hodně šroubovaně  a nesrozumitelně. Tím teprve má vzniknout dojem té správné exaktnosti. Kdyby sociologové více četli romány, grantové agentury by ušetřily hodně prostředků na výzkumy.“</a:t>
            </a:r>
          </a:p>
          <a:p>
            <a:pPr>
              <a:buFont typeface="Wingdings" pitchFamily="2" charset="2"/>
              <a:buNone/>
            </a:pPr>
            <a:endParaRPr lang="cs-CZ" altLang="cs-CZ" sz="2100" i="1"/>
          </a:p>
          <a:p>
            <a:pPr>
              <a:buNone/>
            </a:pPr>
            <a:r>
              <a:rPr lang="cs-CZ" sz="2100" i="1"/>
              <a:t>	„A co nám sociologové přinesou? Popíší nám akorát to, co vidíme všichni - jak funguje společnost. K tomu jich není potřebné velké množství. Nebo se možná uplatní někde v marketingových agenturách při zpracování dat. Nevyrobí a nevymyslí nic. A pokud něco vymyslí, tak nějakou blbost.“</a:t>
            </a:r>
            <a:br>
              <a:rPr lang="cs-CZ" sz="2100" i="1"/>
            </a:br>
            <a:endParaRPr lang="cs-CZ" sz="2100" i="1"/>
          </a:p>
          <a:p>
            <a:pPr>
              <a:buFont typeface="Wingdings" pitchFamily="2" charset="2"/>
              <a:buNone/>
            </a:pPr>
            <a:r>
              <a:rPr lang="cs-CZ" altLang="cs-CZ" sz="210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sz="2100"/>
          </a:p>
          <a:p>
            <a:pPr>
              <a:buFont typeface="Wingdings" pitchFamily="2" charset="2"/>
              <a:buNone/>
            </a:pPr>
            <a:r>
              <a:rPr lang="cs-CZ" altLang="cs-CZ" sz="210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2217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/>
              <a:t>Sociologie jako „umění nedůvěry“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i="1"/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i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/>
              <a:t>(Petr Berger, Pozvání do sociologie, str. 34)</a:t>
            </a:r>
          </a:p>
        </p:txBody>
      </p:sp>
    </p:spTree>
    <p:extLst>
      <p:ext uri="{BB962C8B-B14F-4D97-AF65-F5344CB8AC3E}">
        <p14:creationId xmlns:p14="http://schemas.microsoft.com/office/powerpoint/2010/main" val="7939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/>
              <a:t>Lepší porozumění světu kolem nás a našemu životu</a:t>
            </a:r>
          </a:p>
          <a:p>
            <a:pPr eaLnBrk="1" hangingPunct="1"/>
            <a:r>
              <a:rPr lang="cs-CZ" altLang="cs-CZ"/>
              <a:t>Vyvíjí senzitivitu, umožní nám vidět dosud neviděné</a:t>
            </a:r>
          </a:p>
          <a:p>
            <a:pPr eaLnBrk="1" hangingPunct="1"/>
            <a:r>
              <a:rPr lang="cs-CZ" altLang="cs-CZ"/>
              <a:t>Dá se praktikovat každý den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Calibri" panose="020F0502020204030204" pitchFamily="34" charset="0"/>
              </a:rPr>
              <a:t>Půvab sociologie spočívá v tom, že její perspektiva nám umožňuje vidět v novém světle svět, v němž všichni žijeme své životy.</a:t>
            </a:r>
            <a:endParaRPr lang="en-US" sz="2400"/>
          </a:p>
        </p:txBody>
      </p:sp>
      <p:sp>
        <p:nvSpPr>
          <p:cNvPr id="3" name="Obdélník 2"/>
          <p:cNvSpPr/>
          <p:nvPr/>
        </p:nvSpPr>
        <p:spPr>
          <a:xfrm>
            <a:off x="755576" y="908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solidFill>
                  <a:srgbClr val="222222"/>
                </a:solidFill>
                <a:latin typeface="Calibri" panose="020F0502020204030204" pitchFamily="34" charset="0"/>
              </a:rPr>
              <a:t>Na rozdíl od loutek máme možnost se v našem pohybu zastavit, ohlédnou se a pochopit mechanismus, který námi hýbe. V tomto aktu spočívá první krok ke svobodě. </a:t>
            </a:r>
            <a:endParaRPr lang="en-US" sz="200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5229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/>
              <a:t>Petr Berger: Pozvání do sociologie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13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0C5305A-0F74-44BD-9543-41B8E75A9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7801" r="34250" b="6600"/>
          <a:stretch/>
        </p:blipFill>
        <p:spPr>
          <a:xfrm>
            <a:off x="251520" y="107631"/>
            <a:ext cx="7920880" cy="66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3500" dirty="0"/>
              <a:t>Historické a společenské souvislosti vzniku sociologie a co je to modernita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24400"/>
          </a:xfrm>
        </p:spPr>
        <p:txBody>
          <a:bodyPr/>
          <a:lstStyle/>
          <a:p>
            <a:pPr marL="114300" indent="0" eaLnBrk="1" hangingPunct="1">
              <a:buNone/>
            </a:pPr>
            <a:r>
              <a:rPr lang="cs-CZ" altLang="cs-CZ"/>
              <a:t> </a:t>
            </a:r>
          </a:p>
        </p:txBody>
      </p:sp>
      <p:pic>
        <p:nvPicPr>
          <p:cNvPr id="4" name="Zástupný symbol pro obsah 4" descr="prům revolu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3657600" cy="2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/>
              <a:t>Otcové zakladatelé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500" b="1" dirty="0"/>
              <a:t>August </a:t>
            </a:r>
            <a:r>
              <a:rPr lang="cs-CZ" sz="1500" b="1" dirty="0" err="1"/>
              <a:t>Comte</a:t>
            </a:r>
            <a:r>
              <a:rPr lang="cs-CZ" sz="1300" dirty="0"/>
              <a:t> (1798 – 1857)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francouzský filozof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hledání nové stability společnosti – „Před mými zraky se rozpadl řád“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idea o reformě společnosti </a:t>
            </a:r>
            <a:r>
              <a:rPr lang="cs-CZ" sz="1300" dirty="0" err="1"/>
              <a:t>prostr</a:t>
            </a:r>
            <a:r>
              <a:rPr lang="cs-CZ" sz="1300" dirty="0"/>
              <a:t>. vědy, kterou je třeba systematizovat a nově promyslet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hierarchie věd, sociologie jako nejvýznamnější a nejkomplexnější věda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Pozitivismus – požadavek studovat reálné, zkušeností ověřitelné zkušenosti – pozorování má být řízeno a jeho výsledky interpretovány pomocí teorie, cílem je rozvinout abstraktní teoretické principy, jimiž se bude každé další pozorování řídit a zároveň je bude zpětně testovat a modifikovat: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30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/>
              <a:t>Předmětem </a:t>
            </a:r>
            <a:r>
              <a:rPr lang="cs-CZ" sz="1300" dirty="0"/>
              <a:t>vědy mohou být pouze fakta, zjišťována přímou zkušeností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/>
              <a:t>veškeré pravdivé a hodnotné poznání může  být dosaženo pouze pomocí empirických metod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/>
              <a:t>k pokroku lidského poznání dochází kumulací vědění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err="1"/>
              <a:t>přír</a:t>
            </a:r>
            <a:r>
              <a:rPr lang="cs-CZ" sz="1300" dirty="0"/>
              <a:t>., spol. nebo lidská skutečnost mohou být zkoumány stejnými metodami, jejichž ideálním modelem jsou přírodní vědy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err="1"/>
              <a:t>temito</a:t>
            </a:r>
            <a:r>
              <a:rPr lang="cs-CZ" sz="1300" dirty="0"/>
              <a:t> metodami lze řešit i společensko-politické a morální otázky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300" dirty="0"/>
          </a:p>
          <a:p>
            <a:pPr eaLnBrk="1" hangingPunct="1">
              <a:lnSpc>
                <a:spcPct val="80000"/>
              </a:lnSpc>
              <a:defRPr/>
            </a:pPr>
            <a:endParaRPr lang="cs-CZ" sz="1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Vědět, aby bylo možno předvídat a předvídat, aby bylo možno řídit</a:t>
            </a:r>
          </a:p>
        </p:txBody>
      </p:sp>
      <p:pic>
        <p:nvPicPr>
          <p:cNvPr id="22532" name="Zástupný symbol pro obsah 4" descr="August Com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2564606"/>
            <a:ext cx="1800225" cy="2533650"/>
          </a:xfrm>
        </p:spPr>
      </p:pic>
    </p:spTree>
    <p:extLst>
      <p:ext uri="{BB962C8B-B14F-4D97-AF65-F5344CB8AC3E}">
        <p14:creationId xmlns:p14="http://schemas.microsoft.com/office/powerpoint/2010/main" val="2221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Émile Durkheim (1858 – 1917)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založil první katedru sociologie ve Francii, založil první odborný sociologický časopis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Pravidla sociologické metody</a:t>
            </a:r>
            <a:r>
              <a:rPr lang="cs-CZ" altLang="cs-CZ" sz="1600"/>
              <a:t> – sociologie se může stát objektivní vědou po vzoru věd přírodních, má přitom svůj specifický objekt bádání (odmítání biologického, psychologického či jiného redukcionismu)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sociologie má studovat </a:t>
            </a:r>
            <a:r>
              <a:rPr lang="cs-CZ" altLang="cs-CZ" sz="1600" u="sng"/>
              <a:t>sociální fakta</a:t>
            </a:r>
            <a:r>
              <a:rPr lang="cs-CZ" altLang="cs-CZ" sz="1600"/>
              <a:t>, tedy vše, co má sociální povahu, zvnějšku působí na lidské jednání a determinuje 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Požadavek studovat sociální fakta jako věci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Společnost jako skutečnost zvláštního druhu, existující nezávisle na jednotlivcích a zkoumatelná metodami stejnými, jako jsou metody přírodních věd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Sebevražda</a:t>
            </a:r>
            <a:r>
              <a:rPr lang="cs-CZ" altLang="cs-CZ" sz="16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Anomie, dělba práce, náboženství</a:t>
            </a:r>
          </a:p>
        </p:txBody>
      </p:sp>
      <p:pic>
        <p:nvPicPr>
          <p:cNvPr id="23556" name="Zástupný symbol pro obsah 4" descr="Emile Durkhei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6" y="1916832"/>
            <a:ext cx="2831934" cy="3600399"/>
          </a:xfrm>
        </p:spPr>
      </p:pic>
    </p:spTree>
    <p:extLst>
      <p:ext uri="{BB962C8B-B14F-4D97-AF65-F5344CB8AC3E}">
        <p14:creationId xmlns:p14="http://schemas.microsoft.com/office/powerpoint/2010/main" val="20791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Max Weber (1864 – 1920)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Sociologie jako věda o sociálním jednání</a:t>
            </a:r>
          </a:p>
          <a:p>
            <a:pPr eaLnBrk="1" hangingPunct="1"/>
            <a:r>
              <a:rPr lang="cs-CZ" altLang="cs-CZ"/>
              <a:t>Chápající sociologie</a:t>
            </a:r>
          </a:p>
          <a:p>
            <a:pPr eaLnBrk="1" hangingPunct="1"/>
            <a:r>
              <a:rPr lang="cs-CZ" altLang="cs-CZ"/>
              <a:t>Společnost jako suma individuálních aktérů</a:t>
            </a:r>
          </a:p>
          <a:p>
            <a:pPr eaLnBrk="1" hangingPunct="1"/>
            <a:r>
              <a:rPr lang="cs-CZ" altLang="cs-CZ"/>
              <a:t>Protestantská etika a duch kapitalismu</a:t>
            </a:r>
          </a:p>
          <a:p>
            <a:pPr eaLnBrk="1" hangingPunct="1"/>
            <a:r>
              <a:rPr lang="cs-CZ" altLang="cs-CZ"/>
              <a:t>Panství, racionalita, byrokracie, věda</a:t>
            </a:r>
          </a:p>
        </p:txBody>
      </p:sp>
      <p:pic>
        <p:nvPicPr>
          <p:cNvPr id="24580" name="Zástupný symbol pro obsah 4" descr="Max Weber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180921" cy="4008326"/>
          </a:xfrm>
        </p:spPr>
      </p:pic>
    </p:spTree>
    <p:extLst>
      <p:ext uri="{BB962C8B-B14F-4D97-AF65-F5344CB8AC3E}">
        <p14:creationId xmlns:p14="http://schemas.microsoft.com/office/powerpoint/2010/main" val="4097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Georg Simmel (1858 – 1918)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Formální sociologie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Formy zespolečenštění – základní formy společenských vztahů, které jsou neměnné v čase a prostoru a v jejichž rámci se veškerá mezilidská interakce odehrává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Esejistická forma psaní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Peníze v moderní kultuře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Móda, cizinec atd.</a:t>
            </a:r>
          </a:p>
        </p:txBody>
      </p:sp>
      <p:pic>
        <p:nvPicPr>
          <p:cNvPr id="25604" name="Zástupný symbol pro obsah 4" descr="Georg Simmel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060849"/>
            <a:ext cx="2572290" cy="3429718"/>
          </a:xfrm>
        </p:spPr>
      </p:pic>
    </p:spTree>
    <p:extLst>
      <p:ext uri="{BB962C8B-B14F-4D97-AF65-F5344CB8AC3E}">
        <p14:creationId xmlns:p14="http://schemas.microsoft.com/office/powerpoint/2010/main" val="7727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Karel Marx (1818 – 1883)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/>
              <a:t>Materialistické</a:t>
            </a:r>
            <a:r>
              <a:rPr lang="cs-CZ" altLang="cs-CZ" sz="2000"/>
              <a:t> pojetí historie</a:t>
            </a:r>
          </a:p>
          <a:p>
            <a:pPr eaLnBrk="1" hangingPunct="1"/>
            <a:r>
              <a:rPr lang="cs-CZ" altLang="cs-CZ" sz="2000"/>
              <a:t>Historie lidstva = dějiny třídního boje</a:t>
            </a:r>
          </a:p>
          <a:p>
            <a:pPr eaLnBrk="1" hangingPunct="1"/>
            <a:r>
              <a:rPr lang="cs-CZ" altLang="cs-CZ" sz="2000"/>
              <a:t>Kapitalismus má být nahrazen beztřídní společností (společné vlastnictví výrobních prostředků)</a:t>
            </a:r>
          </a:p>
          <a:p>
            <a:pPr eaLnBrk="1" hangingPunct="1"/>
            <a:r>
              <a:rPr lang="cs-CZ" altLang="cs-CZ" sz="2000" b="1"/>
              <a:t>Kapitál</a:t>
            </a:r>
            <a:r>
              <a:rPr lang="cs-CZ" altLang="cs-CZ" sz="2000"/>
              <a:t> – asymetrie v postavení vlastníka a nevlastníka v procesu výroby – vyrobená nadhodnota připadá kapitalistovi</a:t>
            </a:r>
          </a:p>
        </p:txBody>
      </p:sp>
      <p:pic>
        <p:nvPicPr>
          <p:cNvPr id="26628" name="Zástupný symbol pro obsah 4" descr="Karl Mar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563038" cy="4001187"/>
          </a:xfrm>
        </p:spPr>
      </p:pic>
    </p:spTree>
    <p:extLst>
      <p:ext uri="{BB962C8B-B14F-4D97-AF65-F5344CB8AC3E}">
        <p14:creationId xmlns:p14="http://schemas.microsoft.com/office/powerpoint/2010/main" val="1056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/>
              <a:t>Nová éra ve vývoji společnosti</a:t>
            </a:r>
            <a:br>
              <a:rPr lang="cs-CZ" altLang="cs-CZ"/>
            </a:br>
            <a:r>
              <a:rPr lang="cs-CZ" altLang="cs-CZ"/>
              <a:t>(od 70. let minulého století)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28800"/>
            <a:ext cx="4038600" cy="4502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Informační společnost, společnost znalostí,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Postindustriální společnost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Postmaterialistická společnost (kulturní obrat)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Konzumní společnost, mediální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Pozdně 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Riziková společnost (Ulrich Beck)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Společnost zážitků (Gerhard Schulze)</a:t>
            </a:r>
          </a:p>
        </p:txBody>
      </p:sp>
      <p:pic>
        <p:nvPicPr>
          <p:cNvPr id="4100" name="Zástupný symbol pro obsah 4" descr="lifesty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1504" y="2183225"/>
            <a:ext cx="3966919" cy="2685935"/>
          </a:xfrm>
        </p:spPr>
      </p:pic>
    </p:spTree>
    <p:extLst>
      <p:ext uri="{BB962C8B-B14F-4D97-AF65-F5344CB8AC3E}">
        <p14:creationId xmlns:p14="http://schemas.microsoft.com/office/powerpoint/2010/main" val="31778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3905E25-E121-49B0-9EBB-7B05CDC3F5C7}"/>
              </a:ext>
            </a:extLst>
          </p:cNvPr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www.huffpost.com/entry/donald-trump-wont-be-the-first-divorced-president_n_5824c12ee4b02a051293789f?guccounter=1&amp;guce_referrer=aHR0cHM6Ly93d3cuZ29vZ2xlLmNvbS8&amp;guce_referrer_sig=AQAAAHyxhrchcwR5fcJ1WKASG83pDt-XijYV8pJeK1UDMxesl-XvOxgcKY0Eku2AG7CEsxPYLSxzXR5mhnry07ZeNEiq1QHmutf-rsnaOtmCIvEoMsq_q9cGQ5YBEfDbWI7qijIfOy2B-NKl0JItgU5TiZzI6kfJ1xk8Eu5pAibcGfm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90E19-A5FA-4225-B6E2-48401E58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56992-4656-4F84-8437-09809071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Náhradní setkání v prosinci - Hlasování</a:t>
            </a:r>
          </a:p>
          <a:p>
            <a:pPr>
              <a:buFontTx/>
              <a:buChar char="-"/>
            </a:pPr>
            <a:r>
              <a:rPr lang="cs-CZ" dirty="0"/>
              <a:t>Četba a body za ni</a:t>
            </a:r>
          </a:p>
          <a:p>
            <a:pPr>
              <a:buFontTx/>
              <a:buChar char="-"/>
            </a:pPr>
            <a:r>
              <a:rPr lang="cs-CZ" dirty="0"/>
              <a:t>Test max 30 bodů + 6 bodů za četbu</a:t>
            </a:r>
          </a:p>
          <a:p>
            <a:pPr>
              <a:buFontTx/>
              <a:buChar char="-"/>
            </a:pPr>
            <a:r>
              <a:rPr lang="cs-CZ" dirty="0"/>
              <a:t>Minimum 25 bodů</a:t>
            </a:r>
          </a:p>
          <a:p>
            <a:pPr>
              <a:buFontTx/>
              <a:buChar char="-"/>
            </a:pPr>
            <a:r>
              <a:rPr lang="cs-CZ" dirty="0"/>
              <a:t>Hlasování</a:t>
            </a:r>
          </a:p>
          <a:p>
            <a:pPr>
              <a:buFontTx/>
              <a:buChar char="-"/>
            </a:pPr>
            <a:r>
              <a:rPr lang="cs-CZ" dirty="0"/>
              <a:t>sli.do  Event: K673</a:t>
            </a:r>
          </a:p>
        </p:txBody>
      </p:sp>
    </p:spTree>
    <p:extLst>
      <p:ext uri="{BB962C8B-B14F-4D97-AF65-F5344CB8AC3E}">
        <p14:creationId xmlns:p14="http://schemas.microsoft.com/office/powerpoint/2010/main" val="44820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Co je a co není sociologie? </a:t>
            </a:r>
          </a:p>
        </p:txBody>
      </p:sp>
      <p:pic>
        <p:nvPicPr>
          <p:cNvPr id="7172" name="Zástupný symbol pro obsah 4" descr="knihovna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672408" cy="3496772"/>
          </a:xfrm>
        </p:spPr>
      </p:pic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/>
              <a:t>V čem se sociologie liší od jiných věd?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Má vlastní objekt zájmu?</a:t>
            </a:r>
          </a:p>
          <a:p>
            <a:pPr eaLnBrk="1" hangingPunct="1"/>
            <a:r>
              <a:rPr lang="cs-CZ" altLang="cs-CZ" sz="4000" dirty="0"/>
              <a:t>Má vlastní metodu poznání?</a:t>
            </a:r>
          </a:p>
          <a:p>
            <a:pPr marL="114300" indent="0" eaLnBrk="1" hangingPunct="1">
              <a:buNone/>
            </a:pPr>
            <a:endParaRPr lang="cs-CZ" altLang="cs-CZ" sz="4000" dirty="0"/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C08C7-972E-446F-B3F7-C280472B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o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DFA27-AFD3-4D43-9D55-920A5B4B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Věda o tom, jak nás ovlivňuje společnost?</a:t>
            </a:r>
          </a:p>
          <a:p>
            <a:r>
              <a:rPr lang="cs-CZ" dirty="0"/>
              <a:t>Věda o tom, co z našeho chování pramení ze společenských vlivů?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Lidská jednání jako prvky širších konfigurací; jednání jako chování naplněné smyslem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Snaha vidět v individuálním sociální, v konkrétním obecné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Společnost kolem nás a v nás (Martin </a:t>
            </a:r>
            <a:r>
              <a:rPr lang="cs-CZ" altLang="cs-CZ" sz="2400" dirty="0" err="1"/>
              <a:t>Fafejta</a:t>
            </a:r>
            <a:r>
              <a:rPr lang="cs-CZ" altLang="cs-CZ" sz="2400" dirty="0"/>
              <a:t> a jeho esej)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„Zvířata nemají strýčky, svátek ani neděli“ (</a:t>
            </a:r>
            <a:r>
              <a:rPr lang="cs-CZ" altLang="cs-CZ" sz="2400" dirty="0" err="1"/>
              <a:t>Zygmunt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Bauman</a:t>
            </a:r>
            <a:r>
              <a:rPr lang="cs-CZ" altLang="cs-CZ" sz="2400" dirty="0"/>
              <a:t>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cs-CZ" dirty="0"/>
              <a:t>Sociologie vs. Každý svého štěstí strůjcem ANEB</a:t>
            </a:r>
          </a:p>
          <a:p>
            <a:pPr marL="114300" indent="0">
              <a:buNone/>
            </a:pPr>
            <a:r>
              <a:rPr lang="cs-CZ" dirty="0"/>
              <a:t>   JE TO INDIVIDUÁLNÍ</a:t>
            </a:r>
          </a:p>
        </p:txBody>
      </p:sp>
    </p:spTree>
    <p:extLst>
      <p:ext uri="{BB962C8B-B14F-4D97-AF65-F5344CB8AC3E}">
        <p14:creationId xmlns:p14="http://schemas.microsoft.com/office/powerpoint/2010/main" val="23733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20C39-4414-4D4F-BBF4-370B4A3F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7620000" cy="580926"/>
          </a:xfrm>
        </p:spPr>
        <p:txBody>
          <a:bodyPr/>
          <a:lstStyle/>
          <a:p>
            <a:r>
              <a:rPr lang="cs-CZ" dirty="0"/>
              <a:t>Sociologie vs. zdravý rozum vs. sociobiologie vs. populární 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95FE1-72C6-4874-B34B-B706CDDA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/>
          <a:lstStyle/>
          <a:p>
            <a:r>
              <a:rPr lang="cs-CZ" dirty="0"/>
              <a:t>Do koho se zamilováváme?</a:t>
            </a:r>
          </a:p>
          <a:p>
            <a:r>
              <a:rPr lang="cs-CZ" dirty="0"/>
              <a:t>Dá se zdraví koupit za peníze?</a:t>
            </a:r>
          </a:p>
          <a:p>
            <a:r>
              <a:rPr lang="cs-CZ" dirty="0"/>
              <a:t>Tikají všem ženám biologické hodiny stejně?</a:t>
            </a:r>
          </a:p>
          <a:p>
            <a:r>
              <a:rPr lang="cs-CZ" dirty="0"/>
              <a:t>Proč se lidé rozvádějí?</a:t>
            </a:r>
          </a:p>
          <a:p>
            <a:r>
              <a:rPr lang="cs-CZ" dirty="0"/>
              <a:t>Proč jsou muži tak často nevěrní?</a:t>
            </a:r>
          </a:p>
          <a:p>
            <a:r>
              <a:rPr lang="cs-CZ" dirty="0"/>
              <a:t>Mají ženy buňky na úklid/péči?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27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Co je pro sociologii specifické?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3600" dirty="0"/>
              <a:t>Společnost kolem nás a v nás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dirty="0"/>
              <a:t>Snaha porozumět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dirty="0"/>
              <a:t>Sociologie jako věda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dirty="0"/>
              <a:t>Vztah sociologie a zdravého rozumu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75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667</TotalTime>
  <Words>869</Words>
  <Application>Microsoft Office PowerPoint</Application>
  <PresentationFormat>Předvádění na obrazovce (4:3)</PresentationFormat>
  <Paragraphs>126</Paragraphs>
  <Slides>26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Wingdings</vt:lpstr>
      <vt:lpstr>Sousedství</vt:lpstr>
      <vt:lpstr>Sociologie pro speciální pedagogy Úvod</vt:lpstr>
      <vt:lpstr>Prezentace aplikace PowerPoint</vt:lpstr>
      <vt:lpstr>Prezentace aplikace PowerPoint</vt:lpstr>
      <vt:lpstr>Průběh semestru</vt:lpstr>
      <vt:lpstr>Co je a co není sociologie? </vt:lpstr>
      <vt:lpstr>V čem se sociologie liší od jiných věd?</vt:lpstr>
      <vt:lpstr>Věda o společnosti</vt:lpstr>
      <vt:lpstr>Sociologie vs. zdravý rozum vs. sociobiologie vs. populární psychologie</vt:lpstr>
      <vt:lpstr>Co je pro sociologii specifické?</vt:lpstr>
      <vt:lpstr>Člověk jako člen sítě …</vt:lpstr>
      <vt:lpstr>Prezentace aplikace PowerPoint</vt:lpstr>
      <vt:lpstr>Individuální jako společenské</vt:lpstr>
      <vt:lpstr>Deviace jako záležitost společenských norem</vt:lpstr>
      <vt:lpstr>Manifestní a latentní funkce</vt:lpstr>
      <vt:lpstr>Nezamýšlené důsledky jednání</vt:lpstr>
      <vt:lpstr>Prezentace aplikace PowerPoint</vt:lpstr>
      <vt:lpstr>Sociologie jako „umění nedůvěry“ </vt:lpstr>
      <vt:lpstr>Ještě něco?</vt:lpstr>
      <vt:lpstr>Prezentace aplikace PowerPoint</vt:lpstr>
      <vt:lpstr>Historické a společenské souvislosti vzniku sociologie a co je to modernita</vt:lpstr>
      <vt:lpstr>Otcové zakladatelé</vt:lpstr>
      <vt:lpstr>Émile Durkheim (1858 – 1917)</vt:lpstr>
      <vt:lpstr>Max Weber (1864 – 1920)</vt:lpstr>
      <vt:lpstr>Georg Simmel (1858 – 1918)</vt:lpstr>
      <vt:lpstr>Karel Marx (1818 – 1883)</vt:lpstr>
      <vt:lpstr>Nová éra ve vývoji společnosti (od 70. let minulého století)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pro speciální pedagogy Úvod</dc:title>
  <dc:creator>Lenka Slepičková</dc:creator>
  <cp:lastModifiedBy>Lenka Slepičková</cp:lastModifiedBy>
  <cp:revision>16</cp:revision>
  <dcterms:created xsi:type="dcterms:W3CDTF">2014-09-24T10:26:45Z</dcterms:created>
  <dcterms:modified xsi:type="dcterms:W3CDTF">2019-10-20T20:22:40Z</dcterms:modified>
</cp:coreProperties>
</file>