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342" r:id="rId3"/>
    <p:sldId id="343" r:id="rId4"/>
    <p:sldId id="344" r:id="rId5"/>
    <p:sldId id="345" r:id="rId6"/>
    <p:sldId id="346" r:id="rId7"/>
    <p:sldId id="360" r:id="rId8"/>
    <p:sldId id="361" r:id="rId9"/>
    <p:sldId id="347" r:id="rId10"/>
    <p:sldId id="300" r:id="rId11"/>
    <p:sldId id="351" r:id="rId12"/>
    <p:sldId id="352" r:id="rId13"/>
    <p:sldId id="353" r:id="rId14"/>
    <p:sldId id="362" r:id="rId15"/>
    <p:sldId id="307" r:id="rId16"/>
    <p:sldId id="302" r:id="rId17"/>
    <p:sldId id="268" r:id="rId18"/>
    <p:sldId id="276" r:id="rId19"/>
    <p:sldId id="277" r:id="rId20"/>
    <p:sldId id="278" r:id="rId21"/>
    <p:sldId id="279" r:id="rId22"/>
    <p:sldId id="304" r:id="rId23"/>
    <p:sldId id="280" r:id="rId24"/>
    <p:sldId id="309" r:id="rId25"/>
    <p:sldId id="281" r:id="rId26"/>
    <p:sldId id="390" r:id="rId27"/>
    <p:sldId id="391" r:id="rId28"/>
    <p:sldId id="305" r:id="rId29"/>
    <p:sldId id="316" r:id="rId30"/>
    <p:sldId id="306" r:id="rId31"/>
    <p:sldId id="308" r:id="rId32"/>
    <p:sldId id="359" r:id="rId33"/>
    <p:sldId id="358" r:id="rId34"/>
    <p:sldId id="314" r:id="rId35"/>
    <p:sldId id="310" r:id="rId36"/>
    <p:sldId id="312" r:id="rId37"/>
    <p:sldId id="311" r:id="rId38"/>
    <p:sldId id="313" r:id="rId39"/>
    <p:sldId id="382" r:id="rId40"/>
    <p:sldId id="383" r:id="rId41"/>
    <p:sldId id="261" r:id="rId42"/>
    <p:sldId id="262" r:id="rId43"/>
    <p:sldId id="269" r:id="rId44"/>
    <p:sldId id="289" r:id="rId45"/>
    <p:sldId id="384" r:id="rId46"/>
    <p:sldId id="385" r:id="rId47"/>
    <p:sldId id="388" r:id="rId48"/>
    <p:sldId id="389" r:id="rId49"/>
    <p:sldId id="376" r:id="rId50"/>
    <p:sldId id="377" r:id="rId51"/>
    <p:sldId id="387" r:id="rId52"/>
    <p:sldId id="386" r:id="rId53"/>
    <p:sldId id="363" r:id="rId54"/>
    <p:sldId id="356" r:id="rId55"/>
    <p:sldId id="371" r:id="rId56"/>
    <p:sldId id="372" r:id="rId57"/>
    <p:sldId id="320" r:id="rId58"/>
    <p:sldId id="379" r:id="rId59"/>
    <p:sldId id="337" r:id="rId60"/>
    <p:sldId id="338" r:id="rId61"/>
    <p:sldId id="355" r:id="rId62"/>
    <p:sldId id="380" r:id="rId63"/>
    <p:sldId id="381" r:id="rId64"/>
    <p:sldId id="296" r:id="rId65"/>
    <p:sldId id="298" r:id="rId6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Sňatky</c:v>
                </c:pt>
              </c:strCache>
            </c:strRef>
          </c:tx>
          <c:spPr>
            <a:ln w="50800"/>
          </c:spPr>
          <c:marker>
            <c:symbol val="none"/>
          </c:marker>
          <c:val>
            <c:numRef>
              <c:f>List1!$B$2:$B$37</c:f>
              <c:numCache>
                <c:formatCode>General</c:formatCode>
                <c:ptCount val="36"/>
                <c:pt idx="2" formatCode="#,##0_ ;\-#,##0\ ">
                  <c:v>78343</c:v>
                </c:pt>
                <c:pt idx="3" formatCode="#,##0_ ;\-#,##0\ ">
                  <c:v>77453</c:v>
                </c:pt>
                <c:pt idx="4" formatCode="#,##0_ ;\-#,##0\ ">
                  <c:v>76978</c:v>
                </c:pt>
                <c:pt idx="5" formatCode="#,##0_ ;\-#,##0\ ">
                  <c:v>80417</c:v>
                </c:pt>
                <c:pt idx="6" formatCode="#,##0_ ;\-#,##0\ ">
                  <c:v>81714</c:v>
                </c:pt>
                <c:pt idx="7" formatCode="#,##0_ ;\-#,##0\ ">
                  <c:v>80653</c:v>
                </c:pt>
                <c:pt idx="8" formatCode="#,##0_ ;\-#,##0\ ">
                  <c:v>81638</c:v>
                </c:pt>
                <c:pt idx="9" formatCode="#,##0_ ;\-#,##0\ ">
                  <c:v>83773</c:v>
                </c:pt>
                <c:pt idx="10" formatCode="#,##0_ ;\-#,##0\ ">
                  <c:v>81458</c:v>
                </c:pt>
                <c:pt idx="11" formatCode="#,##0_ ;\-#,##0\ ">
                  <c:v>81262</c:v>
                </c:pt>
                <c:pt idx="12" formatCode="#,##0_ ;\-#,##0\ ">
                  <c:v>90953</c:v>
                </c:pt>
                <c:pt idx="13" formatCode="#,##0_ ;\-#,##0\ ">
                  <c:v>71973</c:v>
                </c:pt>
                <c:pt idx="14" formatCode="#,##0_ ;\-#,##0\ ">
                  <c:v>74060</c:v>
                </c:pt>
                <c:pt idx="15" formatCode="#,##0_ ;\-#,##0\ ">
                  <c:v>66033</c:v>
                </c:pt>
                <c:pt idx="16" formatCode="#,##0_ ;\-#,##0\ ">
                  <c:v>58440</c:v>
                </c:pt>
                <c:pt idx="17" formatCode="#,##0_ ;\-#,##0\ ">
                  <c:v>54956</c:v>
                </c:pt>
                <c:pt idx="18" formatCode="#,##0_ ;\-#,##0\ ">
                  <c:v>53896</c:v>
                </c:pt>
                <c:pt idx="19" formatCode="#,##0_ ;\-#,##0\ ">
                  <c:v>57804</c:v>
                </c:pt>
                <c:pt idx="20" formatCode="#,##0_ ;\-#,##0\ ">
                  <c:v>55027</c:v>
                </c:pt>
                <c:pt idx="21" formatCode="#,##0_ ;\-#,##0\ ">
                  <c:v>53523</c:v>
                </c:pt>
                <c:pt idx="22" formatCode="#,##0_ ;\-#,##0\ ">
                  <c:v>55321</c:v>
                </c:pt>
                <c:pt idx="23" formatCode="#,##0_ ;\-#,##0\ ">
                  <c:v>52374</c:v>
                </c:pt>
                <c:pt idx="24" formatCode="#,##0_ ;\-#,##0\ ">
                  <c:v>52732</c:v>
                </c:pt>
                <c:pt idx="25" formatCode="#,##0_ ;\-#,##0\ ">
                  <c:v>48943</c:v>
                </c:pt>
                <c:pt idx="26" formatCode="#,##0_ ;\-#,##0\ ">
                  <c:v>51447</c:v>
                </c:pt>
                <c:pt idx="27" formatCode="#,##0_ ;\-#,##0\ ">
                  <c:v>51829</c:v>
                </c:pt>
                <c:pt idx="28" formatCode="#,##0_ ;\-#,##0\ ">
                  <c:v>52860</c:v>
                </c:pt>
                <c:pt idx="29" formatCode="#,##0_ ;\-#,##0\ ">
                  <c:v>57157</c:v>
                </c:pt>
                <c:pt idx="30" formatCode="#,##0_ ;\-#,##0\ ">
                  <c:v>52457</c:v>
                </c:pt>
                <c:pt idx="31" formatCode="#,##0_ ;\-#,##0\ ">
                  <c:v>47862</c:v>
                </c:pt>
                <c:pt idx="32" formatCode="#,##0_ ;\-#,##0\ ">
                  <c:v>46746</c:v>
                </c:pt>
                <c:pt idx="33" formatCode="#,##0_ ;\-#,##0\ ">
                  <c:v>45137</c:v>
                </c:pt>
                <c:pt idx="34" formatCode="#,##0_ ;\-#,##0\ ">
                  <c:v>45206</c:v>
                </c:pt>
                <c:pt idx="35" formatCode="#,##0_ ;\-#,##0\ ">
                  <c:v>43499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63-43E6-A152-1E1F006F74C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Rozvody</c:v>
                </c:pt>
              </c:strCache>
            </c:strRef>
          </c:tx>
          <c:spPr>
            <a:ln w="50800"/>
          </c:spPr>
          <c:marker>
            <c:symbol val="none"/>
          </c:marker>
          <c:val>
            <c:numRef>
              <c:f>List1!$C$2:$C$37</c:f>
              <c:numCache>
                <c:formatCode>General</c:formatCode>
                <c:ptCount val="36"/>
                <c:pt idx="2" formatCode="#,##0_ ;\-#,##0\ ">
                  <c:v>27218</c:v>
                </c:pt>
                <c:pt idx="3" formatCode="#,##0_ ;\-#,##0\ ">
                  <c:v>27608</c:v>
                </c:pt>
                <c:pt idx="4" formatCode="#,##0_ ;\-#,##0\ ">
                  <c:v>27821</c:v>
                </c:pt>
                <c:pt idx="5" formatCode="#,##0_ ;\-#,##0\ ">
                  <c:v>29319</c:v>
                </c:pt>
                <c:pt idx="6" formatCode="#,##0_ ;\-#,##0\ ">
                  <c:v>30514</c:v>
                </c:pt>
                <c:pt idx="7" formatCode="#,##0_ ;\-#,##0\ ">
                  <c:v>30489</c:v>
                </c:pt>
                <c:pt idx="8" formatCode="#,##0_ ;\-#,##0\ ">
                  <c:v>29560</c:v>
                </c:pt>
                <c:pt idx="9" formatCode="#,##0_ ;\-#,##0\ ">
                  <c:v>31036</c:v>
                </c:pt>
                <c:pt idx="10" formatCode="#,##0_ ;\-#,##0\ ">
                  <c:v>30652</c:v>
                </c:pt>
                <c:pt idx="11" formatCode="#,##0_ ;\-#,##0\ ">
                  <c:v>31376</c:v>
                </c:pt>
                <c:pt idx="12" formatCode="#,##0_ ;\-#,##0\ ">
                  <c:v>32055</c:v>
                </c:pt>
                <c:pt idx="13" formatCode="#,##0_ ;\-#,##0\ ">
                  <c:v>29366</c:v>
                </c:pt>
                <c:pt idx="14" formatCode="#,##0_ ;\-#,##0\ ">
                  <c:v>28572</c:v>
                </c:pt>
                <c:pt idx="15" formatCode="#,##0_ ;\-#,##0\ ">
                  <c:v>30227</c:v>
                </c:pt>
                <c:pt idx="16" formatCode="#,##0_ ;\-#,##0\ ">
                  <c:v>30939</c:v>
                </c:pt>
                <c:pt idx="17" formatCode="#,##0_ ;\-#,##0\ ">
                  <c:v>31135</c:v>
                </c:pt>
                <c:pt idx="18" formatCode="#,##0_ ;\-#,##0\ ">
                  <c:v>33113</c:v>
                </c:pt>
                <c:pt idx="19" formatCode="#,##0_ ;\-#,##0\ ">
                  <c:v>32465</c:v>
                </c:pt>
                <c:pt idx="20" formatCode="#,##0_ ;\-#,##0\ ">
                  <c:v>32363</c:v>
                </c:pt>
                <c:pt idx="21" formatCode="#,##0_ ;\-#,##0\ ">
                  <c:v>23657</c:v>
                </c:pt>
                <c:pt idx="22" formatCode="#,##0_ ;\-#,##0\ ">
                  <c:v>29704</c:v>
                </c:pt>
                <c:pt idx="23" formatCode="#,##0_ ;\-#,##0\ ">
                  <c:v>31586</c:v>
                </c:pt>
                <c:pt idx="24" formatCode="#,##0_ ;\-#,##0\ ">
                  <c:v>31758</c:v>
                </c:pt>
                <c:pt idx="25" formatCode="#,##0_ ;\-#,##0\ ">
                  <c:v>32824</c:v>
                </c:pt>
                <c:pt idx="26" formatCode="#,##0_ ;\-#,##0\ ">
                  <c:v>33060</c:v>
                </c:pt>
                <c:pt idx="27" formatCode="#,##0_ ;\-#,##0\ ">
                  <c:v>31288</c:v>
                </c:pt>
                <c:pt idx="28" formatCode="#,##0_ ;\-#,##0\ ">
                  <c:v>31415</c:v>
                </c:pt>
                <c:pt idx="29" formatCode="#,##0_ ;\-#,##0\ ">
                  <c:v>31129</c:v>
                </c:pt>
                <c:pt idx="30" formatCode="#,##0_ ;\-#,##0\ ">
                  <c:v>31300</c:v>
                </c:pt>
                <c:pt idx="31" formatCode="#,##0_ ;\-#,##0\ ">
                  <c:v>29133</c:v>
                </c:pt>
                <c:pt idx="32" formatCode="#,##0_ ;\-#,##0\ ">
                  <c:v>30783</c:v>
                </c:pt>
                <c:pt idx="33" formatCode="#,##0_ ;\-#,##0\ ">
                  <c:v>28113</c:v>
                </c:pt>
                <c:pt idx="34" formatCode="#,##0_ ;\-#,##0\ ">
                  <c:v>26402</c:v>
                </c:pt>
                <c:pt idx="35" formatCode="#,##0_ ;\-#,##0\ ">
                  <c:v>27895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63-43E6-A152-1E1F006F7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9940928"/>
        <c:axId val="529948768"/>
      </c:lineChart>
      <c:catAx>
        <c:axId val="529940928"/>
        <c:scaling>
          <c:orientation val="minMax"/>
        </c:scaling>
        <c:delete val="1"/>
        <c:axPos val="b"/>
        <c:majorTickMark val="out"/>
        <c:minorTickMark val="none"/>
        <c:tickLblPos val="nextTo"/>
        <c:crossAx val="529948768"/>
        <c:crosses val="autoZero"/>
        <c:auto val="1"/>
        <c:lblAlgn val="ctr"/>
        <c:lblOffset val="100"/>
        <c:noMultiLvlLbl val="0"/>
      </c:catAx>
      <c:valAx>
        <c:axId val="529948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cs-CZ"/>
          </a:p>
        </c:txPr>
        <c:crossAx val="52994092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 baseline="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470EF-B416-4E4B-AECD-3720D647B146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A975A-31E8-4A6E-B53F-0700C14F20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44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/>
              <a:t>Ke změně dochází u rozložení sňatků, kde jeden ze snoubenců má vyšší vzdělání. Zatím co na přelomu 70. a 80. let minulého století bylo častější, že ženich měl vyšší vzdělání než nevěsta, od konce 90. let je již častější, že vyšší vzdělání má naopak žena. </a:t>
            </a:r>
            <a:r>
              <a:rPr lang="cs-CZ" altLang="cs-CZ" sz="1200" dirty="0"/>
              <a:t>Z hlediska věku jsou stabilně nejčastější sňatky, kde muž je starší, kterých je více jak polovina. Postupně však narůstá zastoupení, v minulosti spíše neobvyklých svazků s mladším mužem. Zároveň také roste podíl sňatků snoubenců, kteří mezi sebou mají výrazný věkový rozdíl (10 a více let). Otázkou je,  do jaké míry tyto změny budou mít vliv na rozvodovost, protože právě takové svazky vykazují nižší míru stability a větší část se jich rozvede v porovnání s těmi, kde jsou snoubenci stejně staří.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altLang="cs-CZ" dirty="0"/>
          </a:p>
          <a:p>
            <a:endParaRPr lang="cs-CZ" dirty="0"/>
          </a:p>
          <a:p>
            <a:endParaRPr lang="cs-CZ" altLang="cs-CZ" dirty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48601F-0A3C-4F66-B228-4A015632A611}" type="slidenum">
              <a:rPr lang="cs-CZ" altLang="cs-CZ" smtClean="0"/>
              <a:pPr eaLnBrk="1" hangingPunct="1"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33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5603" name="Zástupný symbol pro číslo snímku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498E7D4-A93F-45B9-BC44-6A2B7EDA8DAB}" type="slidenum">
              <a:rPr lang="cs-CZ" sz="1200">
                <a:latin typeface="+mn-lt"/>
              </a:rPr>
              <a:pPr algn="r">
                <a:defRPr/>
              </a:pPr>
              <a:t>59</a:t>
            </a:fld>
            <a:endParaRPr lang="cs-CZ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515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23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11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16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19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20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50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4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01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70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394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92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1D191-AFE3-473A-ADBB-E4D4EFB7BDFD}" type="datetimeFigureOut">
              <a:rPr lang="cs-CZ" smtClean="0"/>
              <a:t>10.11.2019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EC25F-BA81-42EF-8315-C32A75E069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25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celebwiki.blesk.cz/osobnost/2367/andrej-babis/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07568" y="4077072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cs-CZ" dirty="0"/>
              <a:t>Sociologie rodiny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1296144"/>
          </a:xfrm>
        </p:spPr>
        <p:txBody>
          <a:bodyPr>
            <a:normAutofit/>
          </a:bodyPr>
          <a:lstStyle/>
          <a:p>
            <a:r>
              <a:rPr lang="cs-CZ" dirty="0"/>
              <a:t>Lenka Slepičková</a:t>
            </a:r>
          </a:p>
          <a:p>
            <a:r>
              <a:rPr lang="cs-CZ" dirty="0"/>
              <a:t>Sociologie pro </a:t>
            </a:r>
            <a:r>
              <a:rPr lang="cs-CZ"/>
              <a:t>speciální pedagogy</a:t>
            </a:r>
            <a:endParaRPr lang="cs-CZ" dirty="0"/>
          </a:p>
        </p:txBody>
      </p:sp>
      <p:pic>
        <p:nvPicPr>
          <p:cNvPr id="1026" name="Picture 2" descr="http://img.poptower.com/pic-69504/the-simpsons.jpg?d=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25" y="376341"/>
            <a:ext cx="405044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DBDE596-F5E9-413E-BDC1-04048468D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73" y="440458"/>
            <a:ext cx="4837287" cy="29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4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Moderní rodina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>
            <a:normAutofit/>
          </a:bodyPr>
          <a:lstStyle/>
          <a:p>
            <a:r>
              <a:rPr lang="cs-CZ" dirty="0"/>
              <a:t>zmenšení domácností</a:t>
            </a:r>
          </a:p>
          <a:p>
            <a:r>
              <a:rPr lang="cs-CZ" dirty="0"/>
              <a:t>zúžení funkcí</a:t>
            </a:r>
          </a:p>
          <a:p>
            <a:r>
              <a:rPr lang="cs-CZ" dirty="0"/>
              <a:t>oddělení prostoru práce a domova, prostoru veřejného a soukromého</a:t>
            </a:r>
          </a:p>
          <a:p>
            <a:r>
              <a:rPr lang="cs-CZ" dirty="0"/>
              <a:t>doplňující se role muže a ženy</a:t>
            </a:r>
          </a:p>
          <a:p>
            <a:r>
              <a:rPr lang="cs-CZ" dirty="0"/>
              <a:t>romantická láska jako základ vztahu</a:t>
            </a:r>
          </a:p>
        </p:txBody>
      </p:sp>
      <p:sp>
        <p:nvSpPr>
          <p:cNvPr id="4" name="AutoShape 2" descr="Výsledek obrázku pro american suburban family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347736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Výsledek obrázku pro american suburban family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2525" r="39262" b="29770"/>
          <a:stretch/>
        </p:blipFill>
        <p:spPr bwMode="auto">
          <a:xfrm>
            <a:off x="8623354" y="4005065"/>
            <a:ext cx="2022760" cy="21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8" t="37180" r="41374" b="36246"/>
          <a:stretch/>
        </p:blipFill>
        <p:spPr bwMode="auto">
          <a:xfrm>
            <a:off x="6258542" y="3464485"/>
            <a:ext cx="2113614" cy="303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8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ek obrázku pro intellectual couples">
            <a:extLst>
              <a:ext uri="{FF2B5EF4-FFF2-40B4-BE49-F238E27FC236}">
                <a16:creationId xmlns:a16="http://schemas.microsoft.com/office/drawing/2014/main" id="{0D08C62D-FDB1-44B3-8BD6-91EB1E764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t="3078" r="26257"/>
          <a:stretch/>
        </p:blipFill>
        <p:spPr bwMode="auto">
          <a:xfrm>
            <a:off x="2177012" y="365125"/>
            <a:ext cx="2885661" cy="339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media.super.cz/images/gallery/0000000007991240/dUwn2Mdp9t5tOjZh-tG8uw/50cde1b14868e6f15b040b00-386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265" y="365125"/>
            <a:ext cx="1862263" cy="288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ýsledek obrázku pro karlos vémola a lela">
            <a:extLst>
              <a:ext uri="{FF2B5EF4-FFF2-40B4-BE49-F238E27FC236}">
                <a16:creationId xmlns:a16="http://schemas.microsoft.com/office/drawing/2014/main" id="{C5B2734E-6E24-4867-8D9F-ED1E1A88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949" y="3630974"/>
            <a:ext cx="5208923" cy="234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Zástupný symbol pro obsah 2"/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4000" dirty="0"/>
              <a:t>Moderní společnost – vybíráme si kohokoli? Sňatkový trh a partnerská homogamie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5123" name="AutoShape 2" descr="Výsledek obrázku pro marital homogam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4"/>
          <a:stretch>
            <a:fillRect/>
          </a:stretch>
        </p:blipFill>
        <p:spPr bwMode="auto">
          <a:xfrm>
            <a:off x="3066656" y="1724204"/>
            <a:ext cx="2885661" cy="19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3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Sňatky podle vzdělání 2013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590800" y="2209800"/>
          <a:ext cx="6857998" cy="251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CELKEM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ZŠ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Vyuč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ZŠ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1543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1120</a:t>
                      </a:r>
                      <a:endParaRPr lang="cs-CZ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170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166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Vyuč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5586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396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2639</a:t>
                      </a:r>
                      <a:endParaRPr lang="cs-CZ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1968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528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8242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759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5190</a:t>
                      </a:r>
                      <a:endParaRPr lang="cs-CZ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1941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167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VŠ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5519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129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1354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3807</a:t>
                      </a:r>
                      <a:endParaRPr lang="cs-CZ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193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22609</a:t>
                      </a:r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221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solidFill>
                            <a:schemeClr val="tx1"/>
                          </a:solidFill>
                          <a:effectLst/>
                        </a:rPr>
                        <a:t>194</a:t>
                      </a:r>
                      <a:endParaRPr lang="cs-CZ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22087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185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24974" r="8102" b="11177"/>
          <a:stretch>
            <a:fillRect/>
          </a:stretch>
        </p:blipFill>
        <p:spPr>
          <a:xfrm>
            <a:off x="1600200" y="762000"/>
            <a:ext cx="8758238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96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Postmoderní (pozdně moderní rodina)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16000" dirty="0"/>
              <a:t>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663952" y="1628801"/>
            <a:ext cx="4474840" cy="4525963"/>
          </a:xfrm>
        </p:spPr>
        <p:txBody>
          <a:bodyPr>
            <a:noAutofit/>
          </a:bodyPr>
          <a:lstStyle/>
          <a:p>
            <a:r>
              <a:rPr lang="cs-CZ" dirty="0"/>
              <a:t>pokles sňatečnosti a porodnosti</a:t>
            </a:r>
          </a:p>
          <a:p>
            <a:r>
              <a:rPr lang="cs-CZ" dirty="0"/>
              <a:t>nárůst věku při sňatku a porodu</a:t>
            </a:r>
          </a:p>
          <a:p>
            <a:r>
              <a:rPr lang="cs-CZ" dirty="0"/>
              <a:t>nárůst mimomanželské plodnosti</a:t>
            </a:r>
          </a:p>
          <a:p>
            <a:r>
              <a:rPr lang="cs-CZ" dirty="0"/>
              <a:t>růst rozvodovosti</a:t>
            </a:r>
          </a:p>
          <a:p>
            <a:r>
              <a:rPr lang="cs-CZ" dirty="0"/>
              <a:t>stárnutí společnosti</a:t>
            </a:r>
          </a:p>
          <a:p>
            <a:r>
              <a:rPr lang="cs-CZ" dirty="0"/>
              <a:t>nové rodinné formy</a:t>
            </a:r>
          </a:p>
          <a:p>
            <a:r>
              <a:rPr lang="cs-CZ" dirty="0"/>
              <a:t>nové životní fáze</a:t>
            </a:r>
          </a:p>
        </p:txBody>
      </p:sp>
    </p:spTree>
    <p:extLst>
      <p:ext uri="{BB962C8B-B14F-4D97-AF65-F5344CB8AC3E}">
        <p14:creationId xmlns:p14="http://schemas.microsoft.com/office/powerpoint/2010/main" val="15059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rodinné formy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207568" y="1600201"/>
            <a:ext cx="8003232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Puzzle rodiny</a:t>
            </a:r>
          </a:p>
          <a:p>
            <a:r>
              <a:rPr lang="cs-CZ" dirty="0" err="1"/>
              <a:t>Jednorodičovské</a:t>
            </a:r>
            <a:r>
              <a:rPr lang="cs-CZ" dirty="0"/>
              <a:t> rodiny</a:t>
            </a:r>
          </a:p>
          <a:p>
            <a:r>
              <a:rPr lang="cs-CZ" dirty="0" err="1"/>
              <a:t>Matrifokální</a:t>
            </a:r>
            <a:r>
              <a:rPr lang="cs-CZ" dirty="0"/>
              <a:t> rodiny</a:t>
            </a:r>
          </a:p>
          <a:p>
            <a:r>
              <a:rPr lang="cs-CZ" dirty="0" err="1"/>
              <a:t>Homoparentální</a:t>
            </a:r>
            <a:r>
              <a:rPr lang="cs-CZ" dirty="0"/>
              <a:t> rodiny</a:t>
            </a:r>
          </a:p>
          <a:p>
            <a:r>
              <a:rPr lang="cs-CZ" dirty="0"/>
              <a:t>Kohabitace</a:t>
            </a:r>
          </a:p>
          <a:p>
            <a:r>
              <a:rPr lang="cs-CZ" dirty="0"/>
              <a:t>LAT</a:t>
            </a:r>
          </a:p>
        </p:txBody>
      </p:sp>
      <p:pic>
        <p:nvPicPr>
          <p:cNvPr id="3074" name="Picture 2" descr="Výsledek obrázku pro rumcajs, manka cipís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984" y="1412776"/>
            <a:ext cx="2088232" cy="285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Výsledek obrázku pro spejbl, hurvíne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8" name="Picture 6" descr="Výsledek obrázku pro spejbl, hurví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48" y="4417366"/>
            <a:ext cx="3696345" cy="208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-119-Káťa a Škubán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4913270"/>
            <a:ext cx="258532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12" y="1977182"/>
            <a:ext cx="243407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029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35" t="13984" r="44897" b="15870"/>
          <a:stretch/>
        </p:blipFill>
        <p:spPr>
          <a:xfrm>
            <a:off x="2034862" y="141669"/>
            <a:ext cx="7753082" cy="65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96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2050" name="Picture 2" descr="Jak si vedou ÄeÅ¡ky v porodnost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399653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k si vedou ÄeÅ¡ky v porodnos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k si vedou ÄeÅ¡ky v porodnos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22276" t="25262" r="41567" b="11225"/>
          <a:stretch/>
        </p:blipFill>
        <p:spPr>
          <a:xfrm>
            <a:off x="2770496" y="407783"/>
            <a:ext cx="6127844" cy="60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28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sňatečnosti v ČR (1980 – 2013)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734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Hodnoty </a:t>
            </a:r>
            <a:r>
              <a:rPr lang="cs-CZ" dirty="0" err="1"/>
              <a:t>prvosňatečnosti</a:t>
            </a:r>
            <a:r>
              <a:rPr lang="cs-CZ" dirty="0"/>
              <a:t> v ČR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241853"/>
              </p:ext>
            </p:extLst>
          </p:nvPr>
        </p:nvGraphicFramePr>
        <p:xfrm>
          <a:off x="3431704" y="2852936"/>
          <a:ext cx="4824537" cy="295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8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55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 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Muži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>
                          <a:effectLst/>
                        </a:rPr>
                        <a:t>Ženy</a:t>
                      </a:r>
                      <a:endParaRPr lang="cs-CZ" sz="3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57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>
                          <a:effectLst/>
                        </a:rPr>
                        <a:t>1992</a:t>
                      </a:r>
                      <a:endParaRPr lang="cs-CZ" sz="3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85 %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92 %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57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>
                          <a:effectLst/>
                        </a:rPr>
                        <a:t>2002</a:t>
                      </a:r>
                      <a:endParaRPr lang="cs-CZ" sz="3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66 %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72 %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57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  <a:r>
                        <a:rPr lang="cs-CZ" sz="3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61 %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55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56 %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64 %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077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t="38679" r="34175" b="12043"/>
          <a:stretch/>
        </p:blipFill>
        <p:spPr bwMode="auto">
          <a:xfrm>
            <a:off x="1631505" y="1132301"/>
            <a:ext cx="8928992" cy="51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621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r="17790" b="16074"/>
          <a:stretch/>
        </p:blipFill>
        <p:spPr bwMode="auto">
          <a:xfrm>
            <a:off x="1506895" y="0"/>
            <a:ext cx="9290870" cy="680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729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Průměrný věk vstupu do prvního manželství v ČR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824304"/>
              </p:ext>
            </p:extLst>
          </p:nvPr>
        </p:nvGraphicFramePr>
        <p:xfrm>
          <a:off x="2783631" y="2204864"/>
          <a:ext cx="4956573" cy="2920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2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2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804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 1992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24, 8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22, 6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42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29, 7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27, 3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42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32, 3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29, 6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04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32, 2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03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00" t="17239" r="32749" b="12910"/>
          <a:stretch/>
        </p:blipFill>
        <p:spPr>
          <a:xfrm>
            <a:off x="1596979" y="197573"/>
            <a:ext cx="8641725" cy="65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44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r="9670" b="20131"/>
          <a:stretch/>
        </p:blipFill>
        <p:spPr bwMode="auto">
          <a:xfrm>
            <a:off x="1524000" y="476672"/>
            <a:ext cx="905096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24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5880" t="32667" r="36092" b="17543"/>
          <a:stretch/>
        </p:blipFill>
        <p:spPr>
          <a:xfrm>
            <a:off x="940158" y="978794"/>
            <a:ext cx="9144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6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4671" r="44781" b="16781"/>
          <a:stretch/>
        </p:blipFill>
        <p:spPr bwMode="auto">
          <a:xfrm>
            <a:off x="1631505" y="404664"/>
            <a:ext cx="902916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43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0D39371-2826-438F-A70B-1FCC343F5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74" t="13787" r="37599" b="26488"/>
          <a:stretch/>
        </p:blipFill>
        <p:spPr>
          <a:xfrm>
            <a:off x="721893" y="335701"/>
            <a:ext cx="10472287" cy="65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49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757D8D7-E3BB-4DEC-B22B-3F7CEC676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67" t="13787" r="37802" b="28258"/>
          <a:stretch/>
        </p:blipFill>
        <p:spPr>
          <a:xfrm>
            <a:off x="616017" y="96253"/>
            <a:ext cx="10000648" cy="670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1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ffrage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9009"/>
            <a:ext cx="2640260" cy="42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ffr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133" y="30829"/>
            <a:ext cx="3008339" cy="484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ffrage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9009"/>
            <a:ext cx="2400201" cy="38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umm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16" y="3813411"/>
            <a:ext cx="1896145" cy="30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creen Shot 2014-12-09 at 13.27.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273781"/>
            <a:ext cx="3948717" cy="261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uffrage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58" y="4894642"/>
            <a:ext cx="2964542" cy="19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45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898912-D566-48DA-949E-E0420E911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1895"/>
            <a:ext cx="10515600" cy="54550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err="1"/>
              <a:t>Najdôležitejšie</a:t>
            </a:r>
            <a:r>
              <a:rPr lang="cs-CZ" dirty="0"/>
              <a:t> </a:t>
            </a:r>
            <a:r>
              <a:rPr lang="cs-CZ" dirty="0" err="1"/>
              <a:t>dôvody</a:t>
            </a:r>
            <a:r>
              <a:rPr lang="cs-CZ" dirty="0"/>
              <a:t>, </a:t>
            </a:r>
            <a:r>
              <a:rPr lang="cs-CZ" dirty="0" err="1"/>
              <a:t>prečo</a:t>
            </a:r>
            <a:r>
              <a:rPr lang="cs-CZ" dirty="0"/>
              <a:t> </a:t>
            </a:r>
            <a:r>
              <a:rPr lang="cs-CZ" dirty="0" err="1"/>
              <a:t>nemôžu</a:t>
            </a:r>
            <a:r>
              <a:rPr lang="cs-CZ" dirty="0"/>
              <a:t> mať ženy </a:t>
            </a:r>
            <a:r>
              <a:rPr lang="cs-CZ" dirty="0" err="1"/>
              <a:t>volebné</a:t>
            </a:r>
            <a:r>
              <a:rPr lang="cs-CZ" dirty="0"/>
              <a:t> právo - z debaty v Tennessee, </a:t>
            </a:r>
            <a:r>
              <a:rPr lang="cs-CZ" dirty="0" err="1"/>
              <a:t>kľúčovom</a:t>
            </a:r>
            <a:r>
              <a:rPr lang="cs-CZ" dirty="0"/>
              <a:t> </a:t>
            </a:r>
            <a:r>
              <a:rPr lang="cs-CZ" dirty="0" err="1"/>
              <a:t>štáte</a:t>
            </a:r>
            <a:r>
              <a:rPr lang="cs-CZ" dirty="0"/>
              <a:t> </a:t>
            </a:r>
            <a:r>
              <a:rPr lang="cs-CZ" dirty="0" err="1"/>
              <a:t>pre</a:t>
            </a:r>
            <a:r>
              <a:rPr lang="cs-CZ" dirty="0"/>
              <a:t> </a:t>
            </a:r>
            <a:r>
              <a:rPr lang="cs-CZ" dirty="0" err="1"/>
              <a:t>uzákonenie</a:t>
            </a:r>
            <a:r>
              <a:rPr lang="cs-CZ" dirty="0"/>
              <a:t> amerického </a:t>
            </a:r>
            <a:r>
              <a:rPr lang="cs-CZ" dirty="0" err="1"/>
              <a:t>volebného</a:t>
            </a:r>
            <a:r>
              <a:rPr lang="cs-CZ" dirty="0"/>
              <a:t> práva </a:t>
            </a:r>
            <a:r>
              <a:rPr lang="cs-CZ" dirty="0" err="1"/>
              <a:t>žien</a:t>
            </a:r>
            <a:r>
              <a:rPr lang="cs-CZ" dirty="0"/>
              <a:t>, v roku 1920:</a:t>
            </a:r>
          </a:p>
          <a:p>
            <a:pPr marL="0" indent="0">
              <a:buNone/>
            </a:pPr>
            <a:br>
              <a:rPr lang="cs-CZ" dirty="0"/>
            </a:br>
            <a:r>
              <a:rPr lang="cs-CZ" dirty="0"/>
              <a:t>- sú </a:t>
            </a:r>
            <a:r>
              <a:rPr lang="cs-CZ" dirty="0" err="1"/>
              <a:t>emocionálne</a:t>
            </a:r>
            <a:r>
              <a:rPr lang="cs-CZ" dirty="0"/>
              <a:t> </a:t>
            </a:r>
            <a:r>
              <a:rPr lang="cs-CZ" dirty="0" err="1"/>
              <a:t>nestabilné</a:t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majú</a:t>
            </a:r>
            <a:r>
              <a:rPr lang="cs-CZ" dirty="0"/>
              <a:t> slabší intelekt</a:t>
            </a:r>
            <a:br>
              <a:rPr lang="cs-CZ" dirty="0"/>
            </a:br>
            <a:r>
              <a:rPr lang="cs-CZ" dirty="0"/>
              <a:t>- celá </a:t>
            </a:r>
            <a:r>
              <a:rPr lang="cs-CZ" dirty="0" err="1"/>
              <a:t>spoločnosť</a:t>
            </a:r>
            <a:r>
              <a:rPr lang="cs-CZ" dirty="0"/>
              <a:t> bude </a:t>
            </a:r>
            <a:r>
              <a:rPr lang="cs-CZ" dirty="0" err="1"/>
              <a:t>trpieť</a:t>
            </a:r>
            <a:r>
              <a:rPr lang="cs-CZ" dirty="0"/>
              <a:t>, </a:t>
            </a:r>
            <a:r>
              <a:rPr lang="cs-CZ" dirty="0" err="1"/>
              <a:t>ak</a:t>
            </a:r>
            <a:r>
              <a:rPr lang="cs-CZ" dirty="0"/>
              <a:t> </a:t>
            </a:r>
            <a:r>
              <a:rPr lang="cs-CZ" dirty="0" err="1"/>
              <a:t>ich</a:t>
            </a:r>
            <a:r>
              <a:rPr lang="cs-CZ" dirty="0"/>
              <a:t> proces </a:t>
            </a:r>
            <a:r>
              <a:rPr lang="cs-CZ" dirty="0" err="1"/>
              <a:t>voľby</a:t>
            </a:r>
            <a:r>
              <a:rPr lang="cs-CZ" dirty="0"/>
              <a:t> vyruší od starostlivosti o </a:t>
            </a:r>
            <a:r>
              <a:rPr lang="cs-CZ" dirty="0" err="1"/>
              <a:t>domácnosť</a:t>
            </a:r>
            <a:br>
              <a:rPr lang="cs-CZ" dirty="0"/>
            </a:br>
            <a:r>
              <a:rPr lang="cs-CZ" dirty="0"/>
              <a:t>- ženy </a:t>
            </a:r>
            <a:r>
              <a:rPr lang="cs-CZ" dirty="0" err="1"/>
              <a:t>vlastne</a:t>
            </a:r>
            <a:r>
              <a:rPr lang="cs-CZ" dirty="0"/>
              <a:t> ani </a:t>
            </a:r>
            <a:r>
              <a:rPr lang="cs-CZ" dirty="0" err="1"/>
              <a:t>nechcú</a:t>
            </a:r>
            <a:r>
              <a:rPr lang="cs-CZ" dirty="0"/>
              <a:t> </a:t>
            </a:r>
            <a:r>
              <a:rPr lang="cs-CZ" dirty="0" err="1"/>
              <a:t>voliť</a:t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zvýšenie</a:t>
            </a:r>
            <a:r>
              <a:rPr lang="cs-CZ" dirty="0"/>
              <a:t> počtu </a:t>
            </a:r>
            <a:r>
              <a:rPr lang="cs-CZ" dirty="0" err="1"/>
              <a:t>voličov</a:t>
            </a:r>
            <a:r>
              <a:rPr lang="cs-CZ" dirty="0"/>
              <a:t> bude </a:t>
            </a:r>
            <a:r>
              <a:rPr lang="cs-CZ" dirty="0" err="1"/>
              <a:t>priveľká</a:t>
            </a:r>
            <a:r>
              <a:rPr lang="cs-CZ" dirty="0"/>
              <a:t> </a:t>
            </a:r>
            <a:r>
              <a:rPr lang="cs-CZ" dirty="0" err="1"/>
              <a:t>záťaž</a:t>
            </a:r>
            <a:r>
              <a:rPr lang="cs-CZ" dirty="0"/>
              <a:t> </a:t>
            </a:r>
            <a:r>
              <a:rPr lang="cs-CZ" dirty="0" err="1"/>
              <a:t>pre</a:t>
            </a:r>
            <a:r>
              <a:rPr lang="cs-CZ" dirty="0"/>
              <a:t> </a:t>
            </a:r>
            <a:r>
              <a:rPr lang="cs-CZ" dirty="0" err="1"/>
              <a:t>mestské</a:t>
            </a:r>
            <a:r>
              <a:rPr lang="cs-CZ" dirty="0"/>
              <a:t> rozpočty</a:t>
            </a:r>
            <a:br>
              <a:rPr lang="cs-CZ" dirty="0"/>
            </a:br>
            <a:r>
              <a:rPr lang="cs-CZ" dirty="0"/>
              <a:t>- ženy </a:t>
            </a:r>
            <a:r>
              <a:rPr lang="cs-CZ" dirty="0" err="1"/>
              <a:t>budú</a:t>
            </a:r>
            <a:r>
              <a:rPr lang="cs-CZ" dirty="0"/>
              <a:t> vždy </a:t>
            </a:r>
            <a:r>
              <a:rPr lang="cs-CZ" dirty="0" err="1"/>
              <a:t>voliť</a:t>
            </a:r>
            <a:r>
              <a:rPr lang="cs-CZ" dirty="0"/>
              <a:t> tak </a:t>
            </a:r>
            <a:r>
              <a:rPr lang="cs-CZ" dirty="0" err="1"/>
              <a:t>isto</a:t>
            </a:r>
            <a:r>
              <a:rPr lang="cs-CZ" dirty="0"/>
              <a:t> </a:t>
            </a:r>
            <a:r>
              <a:rPr lang="cs-CZ" dirty="0" err="1"/>
              <a:t>ako</a:t>
            </a:r>
            <a:r>
              <a:rPr lang="cs-CZ" dirty="0"/>
              <a:t> </a:t>
            </a:r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manželia</a:t>
            </a:r>
            <a:r>
              <a:rPr lang="cs-CZ" dirty="0"/>
              <a:t>, takže ženatí muži </a:t>
            </a:r>
            <a:r>
              <a:rPr lang="cs-CZ" dirty="0" err="1"/>
              <a:t>vlastne</a:t>
            </a:r>
            <a:r>
              <a:rPr lang="cs-CZ" dirty="0"/>
              <a:t> </a:t>
            </a:r>
            <a:r>
              <a:rPr lang="cs-CZ" dirty="0" err="1"/>
              <a:t>budú</a:t>
            </a:r>
            <a:r>
              <a:rPr lang="cs-CZ" dirty="0"/>
              <a:t> mať dva hlasy</a:t>
            </a:r>
            <a:br>
              <a:rPr lang="cs-CZ" dirty="0"/>
            </a:br>
            <a:r>
              <a:rPr lang="cs-CZ" dirty="0"/>
              <a:t>- ženy </a:t>
            </a:r>
            <a:r>
              <a:rPr lang="cs-CZ" dirty="0" err="1"/>
              <a:t>môžu</a:t>
            </a:r>
            <a:r>
              <a:rPr lang="cs-CZ" dirty="0"/>
              <a:t> </a:t>
            </a:r>
            <a:r>
              <a:rPr lang="cs-CZ" dirty="0" err="1"/>
              <a:t>voliť</a:t>
            </a:r>
            <a:r>
              <a:rPr lang="cs-CZ" dirty="0"/>
              <a:t> </a:t>
            </a:r>
            <a:r>
              <a:rPr lang="cs-CZ" dirty="0" err="1"/>
              <a:t>inak</a:t>
            </a:r>
            <a:r>
              <a:rPr lang="cs-CZ" dirty="0"/>
              <a:t> </a:t>
            </a:r>
            <a:r>
              <a:rPr lang="cs-CZ" dirty="0" err="1"/>
              <a:t>ako</a:t>
            </a:r>
            <a:r>
              <a:rPr lang="cs-CZ" dirty="0"/>
              <a:t> </a:t>
            </a:r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manželia</a:t>
            </a:r>
            <a:r>
              <a:rPr lang="cs-CZ" dirty="0"/>
              <a:t>, čím </a:t>
            </a:r>
            <a:r>
              <a:rPr lang="cs-CZ" dirty="0" err="1"/>
              <a:t>vynulujú</a:t>
            </a:r>
            <a:r>
              <a:rPr lang="cs-CZ" dirty="0"/>
              <a:t> hlasy </a:t>
            </a:r>
            <a:r>
              <a:rPr lang="cs-CZ" dirty="0" err="1"/>
              <a:t>manželov</a:t>
            </a:r>
            <a:r>
              <a:rPr lang="cs-CZ" dirty="0"/>
              <a:t>, čím </a:t>
            </a:r>
            <a:r>
              <a:rPr lang="cs-CZ" dirty="0" err="1"/>
              <a:t>sa</a:t>
            </a:r>
            <a:r>
              <a:rPr lang="cs-CZ" dirty="0"/>
              <a:t> celé </a:t>
            </a:r>
            <a:r>
              <a:rPr lang="cs-CZ" dirty="0" err="1"/>
              <a:t>voľby</a:t>
            </a:r>
            <a:r>
              <a:rPr lang="cs-CZ" dirty="0"/>
              <a:t> </a:t>
            </a:r>
            <a:r>
              <a:rPr lang="cs-CZ" dirty="0" err="1"/>
              <a:t>stanú</a:t>
            </a:r>
            <a:r>
              <a:rPr lang="cs-CZ" dirty="0"/>
              <a:t> </a:t>
            </a:r>
            <a:r>
              <a:rPr lang="cs-CZ" dirty="0" err="1"/>
              <a:t>vlastne</a:t>
            </a:r>
            <a:r>
              <a:rPr lang="cs-CZ" dirty="0"/>
              <a:t> </a:t>
            </a:r>
            <a:r>
              <a:rPr lang="cs-CZ" dirty="0" err="1"/>
              <a:t>zbytočnými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 err="1"/>
              <a:t>Elaine</a:t>
            </a:r>
            <a:r>
              <a:rPr lang="cs-CZ" dirty="0"/>
              <a:t> Weiss: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Woman’s</a:t>
            </a:r>
            <a:r>
              <a:rPr lang="cs-CZ" dirty="0"/>
              <a:t> </a:t>
            </a:r>
            <a:r>
              <a:rPr lang="cs-CZ" dirty="0" err="1"/>
              <a:t>Hour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Great </a:t>
            </a:r>
            <a:r>
              <a:rPr lang="cs-CZ" dirty="0" err="1"/>
              <a:t>Fight</a:t>
            </a:r>
            <a:r>
              <a:rPr lang="cs-CZ" dirty="0"/>
              <a:t> to </a:t>
            </a:r>
            <a:r>
              <a:rPr lang="cs-CZ" dirty="0" err="1"/>
              <a:t>Win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Vote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218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Sňatky ve </a:t>
            </a:r>
            <a:r>
              <a:rPr lang="pl-PL" sz="3200" dirty="0"/>
              <a:t>farnosti Panny Marie pod řetězem v Praze na Malé Straně (Kačerová, 2009) </a:t>
            </a:r>
            <a:endParaRPr lang="cs-CZ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2" t="12776" r="17172" b="29416"/>
          <a:stretch/>
        </p:blipFill>
        <p:spPr bwMode="auto">
          <a:xfrm>
            <a:off x="1970200" y="1788448"/>
            <a:ext cx="8458085" cy="416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863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tin Gagner, 35, administrator at Malmö Univers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040" y="29881"/>
            <a:ext cx="3338567" cy="41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cus Bergqvist, 33, construction engin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11" y="29880"/>
            <a:ext cx="2586629" cy="34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dreas Bergström, 39, senior probation offic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12" y="29881"/>
            <a:ext cx="3238061" cy="431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ohan Ekengård, 38, product developer at Sandv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66" y="3478720"/>
            <a:ext cx="2544978" cy="33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la Larsson, 41, purchas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82" y="3478720"/>
            <a:ext cx="2534460" cy="33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rban North, 32, infrastructure consulta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68" y="2810198"/>
            <a:ext cx="3046370" cy="406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66074" y="4337720"/>
            <a:ext cx="1046440" cy="25202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cs-CZ" sz="1400" dirty="0"/>
              <a:t>http://www.buzzfeed.com/lynzybilling/this-is-what-it-looks-like-when-men-are-allowed-to-take-60-d#.fmdX8rP3W</a:t>
            </a:r>
          </a:p>
        </p:txBody>
      </p:sp>
    </p:spTree>
    <p:extLst>
      <p:ext uri="{BB962C8B-B14F-4D97-AF65-F5344CB8AC3E}">
        <p14:creationId xmlns:p14="http://schemas.microsoft.com/office/powerpoint/2010/main" val="1445777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6000" dirty="0"/>
              <a:t>Je rodina v krizi?</a:t>
            </a:r>
          </a:p>
        </p:txBody>
      </p:sp>
    </p:spTree>
    <p:extLst>
      <p:ext uri="{BB962C8B-B14F-4D97-AF65-F5344CB8AC3E}">
        <p14:creationId xmlns:p14="http://schemas.microsoft.com/office/powerpoint/2010/main" val="3564803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36630" r="14158" b="31685"/>
          <a:stretch/>
        </p:blipFill>
        <p:spPr bwMode="auto">
          <a:xfrm>
            <a:off x="2459088" y="244033"/>
            <a:ext cx="8208912" cy="186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32517" r="40630" b="45705"/>
          <a:stretch/>
        </p:blipFill>
        <p:spPr bwMode="auto">
          <a:xfrm>
            <a:off x="4674844" y="4496232"/>
            <a:ext cx="5791201" cy="151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4" t="50000" r="47763" b="26923"/>
          <a:stretch/>
        </p:blipFill>
        <p:spPr bwMode="auto">
          <a:xfrm>
            <a:off x="6563544" y="1900418"/>
            <a:ext cx="3902500" cy="220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19479" t="45798" r="21056" b="17785"/>
          <a:stretch/>
        </p:blipFill>
        <p:spPr>
          <a:xfrm>
            <a:off x="1697539" y="2493346"/>
            <a:ext cx="4470471" cy="153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11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9838" t="16383" r="48425" b="6580"/>
          <a:stretch/>
        </p:blipFill>
        <p:spPr>
          <a:xfrm>
            <a:off x="2855640" y="332656"/>
            <a:ext cx="5760640" cy="59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97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78" t="30854" r="30586" b="16166"/>
          <a:stretch/>
        </p:blipFill>
        <p:spPr>
          <a:xfrm>
            <a:off x="1622738" y="412124"/>
            <a:ext cx="9144000" cy="66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8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9014" t="24964" r="26902" b="5706"/>
          <a:stretch/>
        </p:blipFill>
        <p:spPr>
          <a:xfrm>
            <a:off x="643942" y="296214"/>
            <a:ext cx="8809637" cy="63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5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6127" t="35298" r="62923" b="30695"/>
          <a:stretch/>
        </p:blipFill>
        <p:spPr>
          <a:xfrm>
            <a:off x="1081825" y="1583245"/>
            <a:ext cx="8538693" cy="527475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81825" y="566671"/>
            <a:ext cx="1143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Jak jsou podle vás důležité pro manželství děti?</a:t>
            </a:r>
          </a:p>
        </p:txBody>
      </p:sp>
    </p:spTree>
    <p:extLst>
      <p:ext uri="{BB962C8B-B14F-4D97-AF65-F5344CB8AC3E}">
        <p14:creationId xmlns:p14="http://schemas.microsoft.com/office/powerpoint/2010/main" val="2052158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726" t="36989" r="57218" b="30131"/>
          <a:stretch/>
        </p:blipFill>
        <p:spPr>
          <a:xfrm>
            <a:off x="1777285" y="1668121"/>
            <a:ext cx="8178084" cy="48679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5459" y="553793"/>
            <a:ext cx="1047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Souhlasíte, nebo nesouhlasíte s následujícím výrokem? „Manželství je zastaralá instituce.“</a:t>
            </a:r>
          </a:p>
        </p:txBody>
      </p:sp>
    </p:spTree>
    <p:extLst>
      <p:ext uri="{BB962C8B-B14F-4D97-AF65-F5344CB8AC3E}">
        <p14:creationId xmlns:p14="http://schemas.microsoft.com/office/powerpoint/2010/main" val="3815934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704" t="30940" r="10211" b="41098"/>
          <a:stretch/>
        </p:blipFill>
        <p:spPr>
          <a:xfrm>
            <a:off x="296213" y="1481071"/>
            <a:ext cx="11902840" cy="222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78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0F997A-D73B-417C-B63B-C48A7414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86673"/>
          </a:xfrm>
        </p:spPr>
        <p:txBody>
          <a:bodyPr>
            <a:normAutofit/>
          </a:bodyPr>
          <a:lstStyle/>
          <a:p>
            <a:r>
              <a:rPr lang="cs-CZ" sz="3200" dirty="0"/>
              <a:t>Reprodukční plány mladých mužů (Kyzlinková, Šťastná 2016)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A0E40A7-1993-4E03-90ED-3774FBBD4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38" t="19259" r="38608" b="5820"/>
          <a:stretch/>
        </p:blipFill>
        <p:spPr>
          <a:xfrm>
            <a:off x="2126974" y="1285875"/>
            <a:ext cx="57150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01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Sňatky na 1000 obyvatel v Řecku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35050" r="8179" b="35258"/>
          <a:stretch/>
        </p:blipFill>
        <p:spPr bwMode="auto">
          <a:xfrm>
            <a:off x="1646998" y="3186546"/>
            <a:ext cx="9021003" cy="22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997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0C013D7-C85F-4C0C-ABA9-7FDFF9A1C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79" t="17889" r="36937" b="10160"/>
          <a:stretch/>
        </p:blipFill>
        <p:spPr>
          <a:xfrm>
            <a:off x="934278" y="99180"/>
            <a:ext cx="7464287" cy="664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95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ovlivňuje naši možnost naplnit reprodukční plány?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852381"/>
            <a:ext cx="10515600" cy="3324581"/>
          </a:xfrm>
        </p:spPr>
        <p:txBody>
          <a:bodyPr/>
          <a:lstStyle/>
          <a:p>
            <a:r>
              <a:rPr lang="cs-CZ" dirty="0"/>
              <a:t> Dle výzkumů především partnerský status a věk (rizikem je nesezdané soužití a věk 30 plus, 35 plus)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9955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 </a:t>
            </a:r>
            <a:r>
              <a:rPr lang="cs-CZ" dirty="0" err="1"/>
              <a:t>Štastné</a:t>
            </a:r>
            <a:r>
              <a:rPr lang="cs-CZ" dirty="0"/>
              <a:t>, Bohaté, Kocourkové (2017)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4000" b="1" dirty="0"/>
              <a:t>Proč respondentky nemají dítě, jak plánovaly?</a:t>
            </a:r>
          </a:p>
          <a:p>
            <a:pPr marL="0" lvl="0" indent="0">
              <a:buNone/>
            </a:pPr>
            <a:r>
              <a:rPr lang="cs-CZ" dirty="0"/>
              <a:t>1: Ty, které dítě měly později, než plánovaly</a:t>
            </a:r>
          </a:p>
          <a:p>
            <a:r>
              <a:rPr lang="cs-CZ" dirty="0"/>
              <a:t>absence vhodného partnera (32 % případů), delší čas potřebný k otěhotnění, než původně předpokládaly (30 %) a zdravotní stav, ať již žen samých, nebo jejich partnerů (25 % případů). Vliv partnerské situace se projevuje nemalou měrou ještě v podobě rozpadu partnerství (hlavní důvod v 15 % případů) a nesouhlasu partnera s časováním narození dítěte (10 %). Další skupinou důvodů jsou bytové (16 %) a finanční (14 %) problémy, méně než 10 % žen pak uvádělo nemožnost skloubit rodičovství se studiem či prací a taktéž obavy spojené s jejich pozicí na pracovním trhu.</a:t>
            </a:r>
          </a:p>
          <a:p>
            <a:pPr marL="0" lvl="0" indent="0">
              <a:buNone/>
            </a:pPr>
            <a:r>
              <a:rPr lang="cs-CZ" dirty="0"/>
              <a:t>2: Ty, které dítě dosud neměly</a:t>
            </a:r>
          </a:p>
          <a:p>
            <a:r>
              <a:rPr lang="cs-CZ" dirty="0"/>
              <a:t>Naopak u dosud bezdětných žen jsou primární důvody spojené s partnerským stavem, především absence vhodného partnera (41 %) a rozchod s partnerem, se kterým původně plánovaly potomka (22 %). U více než pětiny pak sehrává hlavní roli nedostatek peněz, častěji je zde zmiňována také nemožnost skloubit mateřství se studiem (15 %) a profesními aktivitami (13 %) a obavy z nezaměstnanosti, ztráty zaměstnání nebo zhoršení pracovní pozice (10 %). Zatímco některý ze zdravotních důvodů je zde oproti ženám, které se již staly matkami, uváděn méně často (30 % oproti 48 % u matek), dominují zde vedle partnerských (56 % oproti 38 % u matek) také důvody spojené s profesní drahou a ekonomickou situací (50 % oproti 30 % u matek).</a:t>
            </a:r>
          </a:p>
        </p:txBody>
      </p:sp>
    </p:spTree>
    <p:extLst>
      <p:ext uri="{BB962C8B-B14F-4D97-AF65-F5344CB8AC3E}">
        <p14:creationId xmlns:p14="http://schemas.microsoft.com/office/powerpoint/2010/main" val="2121680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Zaměstnanost a plodnost žen? (OECD)</a:t>
            </a:r>
          </a:p>
        </p:txBody>
      </p:sp>
      <p:pic>
        <p:nvPicPr>
          <p:cNvPr id="3074" name="Picture 2" descr="Graf: VyÅ¡Å¡Ã­ porodnost v zemÃ­ch s vyÅ¡Å¡Ã­ zamÄstnanostÃ­ mat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80" y="2041247"/>
            <a:ext cx="7450995" cy="44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994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r="11354" b="8197"/>
          <a:stretch/>
        </p:blipFill>
        <p:spPr bwMode="auto">
          <a:xfrm>
            <a:off x="1775521" y="332657"/>
            <a:ext cx="8275957" cy="613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735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992959-3F73-461B-B9B4-7AEB8D707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Otázka rovnosti v soukromé i veřejné sféře</a:t>
            </a:r>
          </a:p>
          <a:p>
            <a:pPr marL="0" indent="0">
              <a:buNone/>
            </a:pPr>
            <a:r>
              <a:rPr lang="cs-CZ" dirty="0"/>
              <a:t>Gender </a:t>
            </a:r>
            <a:r>
              <a:rPr lang="cs-CZ" dirty="0" err="1"/>
              <a:t>pay</a:t>
            </a:r>
            <a:r>
              <a:rPr lang="cs-CZ" dirty="0"/>
              <a:t> gap, skleněný strop, skleněný výtah a děravé potrubí</a:t>
            </a:r>
          </a:p>
        </p:txBody>
      </p:sp>
    </p:spTree>
    <p:extLst>
      <p:ext uri="{BB962C8B-B14F-4D97-AF65-F5344CB8AC3E}">
        <p14:creationId xmlns:p14="http://schemas.microsoft.com/office/powerpoint/2010/main" val="411936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2A9B7DC-D2A8-4F65-8ECC-D4583EDF8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60" t="15336" r="20055" b="9898"/>
          <a:stretch/>
        </p:blipFill>
        <p:spPr>
          <a:xfrm>
            <a:off x="1684419" y="529389"/>
            <a:ext cx="8200725" cy="59996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8F877ED-7C3A-489B-87AB-13C5F72A5C1F}"/>
              </a:ext>
            </a:extLst>
          </p:cNvPr>
          <p:cNvSpPr txBox="1"/>
          <p:nvPr/>
        </p:nvSpPr>
        <p:spPr>
          <a:xfrm>
            <a:off x="9885145" y="5630779"/>
            <a:ext cx="197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rovnaodmena.cz</a:t>
            </a:r>
          </a:p>
        </p:txBody>
      </p:sp>
    </p:spTree>
    <p:extLst>
      <p:ext uri="{BB962C8B-B14F-4D97-AF65-F5344CB8AC3E}">
        <p14:creationId xmlns:p14="http://schemas.microsoft.com/office/powerpoint/2010/main" val="2516397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CF42EE1-D437-4152-B8EA-E7B9EE3AA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20" t="19760" r="14953" b="8570"/>
          <a:stretch/>
        </p:blipFill>
        <p:spPr>
          <a:xfrm>
            <a:off x="837397" y="317631"/>
            <a:ext cx="9066999" cy="617165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608359C-3389-4082-9861-37C147CD7D00}"/>
              </a:ext>
            </a:extLst>
          </p:cNvPr>
          <p:cNvSpPr txBox="1"/>
          <p:nvPr/>
        </p:nvSpPr>
        <p:spPr>
          <a:xfrm>
            <a:off x="9336505" y="5967663"/>
            <a:ext cx="234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Vohlídalová</a:t>
            </a:r>
            <a:r>
              <a:rPr lang="cs-CZ" i="1" dirty="0"/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474884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D3AA8-541E-4CC6-BCFA-886C70C41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8800" dirty="0"/>
              <a:t>Důsledky</a:t>
            </a:r>
          </a:p>
        </p:txBody>
      </p:sp>
    </p:spTree>
    <p:extLst>
      <p:ext uri="{BB962C8B-B14F-4D97-AF65-F5344CB8AC3E}">
        <p14:creationId xmlns:p14="http://schemas.microsoft.com/office/powerpoint/2010/main" val="74700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Kdo je v ČR ohrožen chudobou?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/>
          </a:p>
          <a:p>
            <a:pPr marL="0" indent="0">
              <a:buNone/>
            </a:pPr>
            <a:r>
              <a:rPr lang="en-US" b="1"/>
              <a:t>V Česku bylo v roce 2017 ohroženo příjmovou chudobou 9,1 % osob. Jednalo se zejména o samoživitelky s dětmi a jednotlivce starší 65 let</a:t>
            </a:r>
            <a:r>
              <a:rPr lang="cs-CZ" b="1"/>
              <a:t> (76,7 % žen)</a:t>
            </a:r>
            <a:r>
              <a:rPr lang="en-US" b="1"/>
              <a:t>. </a:t>
            </a:r>
            <a:endParaRPr lang="cs-CZ" b="1"/>
          </a:p>
          <a:p>
            <a:pPr marL="0" indent="0">
              <a:buNone/>
            </a:pPr>
            <a:endParaRPr lang="cs-CZ" b="1"/>
          </a:p>
          <a:p>
            <a:pPr marL="0" indent="0">
              <a:buNone/>
            </a:pPr>
            <a:r>
              <a:rPr lang="cs-CZ" b="1"/>
              <a:t>				Zdroj: Statistika a MY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7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sňatečnosti v ČR?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35914" r="9324" b="19730"/>
          <a:stretch/>
        </p:blipFill>
        <p:spPr bwMode="auto">
          <a:xfrm>
            <a:off x="1524000" y="1628800"/>
            <a:ext cx="91440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281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ikÃ¡tor chudoby v rodinÃ¡ch s nezaopatÅenÃ½mi dÄtmi, 2015â20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73061"/>
            <a:ext cx="7848872" cy="61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31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Reprodukce a politika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Premiér </a:t>
            </a:r>
            <a:r>
              <a:rPr lang="cs-CZ" u="sng" dirty="0">
                <a:hlinkClick r:id="rId2"/>
              </a:rPr>
              <a:t>Andrej </a:t>
            </a:r>
            <a:r>
              <a:rPr lang="cs-CZ" u="sng" dirty="0" err="1">
                <a:hlinkClick r:id="rId2"/>
              </a:rPr>
              <a:t>Babiš</a:t>
            </a:r>
            <a:r>
              <a:rPr lang="cs-CZ" dirty="0"/>
              <a:t> dal začátkem února ženám jasné „instrukce“ – měly by prý rodit dříve a více. </a:t>
            </a:r>
            <a:r>
              <a:rPr lang="cs-CZ" b="1" dirty="0"/>
              <a:t>„Potřebujeme zvýšit porodnost, ne 1,7 dítěte na ženu, ale 2,1. Potřebujeme, aby ženy rodily v pětadvaceti, ne ve třiceti, i ze zdravotních důvodů,“ </a:t>
            </a:r>
            <a:r>
              <a:rPr lang="cs-CZ" dirty="0"/>
              <a:t>řekl pro Lidové noviny.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Experti ovšem upozorňují, že pro mladé maminky nemá tuzemsko ideálně nastavené podmínky. </a:t>
            </a:r>
            <a:r>
              <a:rPr lang="cs-CZ" b="1" dirty="0"/>
              <a:t>„Pro samotné ženy je ohrožující zakládat rodinu v příliš brzkém věku, neb následně čelí riziku chudoby. Návrat na trh práce bez dostatečné praxe s dětmi je v současném nastavení společnosti značně prekérní,“</a:t>
            </a:r>
            <a:r>
              <a:rPr lang="cs-CZ" dirty="0"/>
              <a:t> vyjádřila se pro Blesk Zprávy Hana </a:t>
            </a:r>
            <a:r>
              <a:rPr lang="cs-CZ" dirty="0" err="1"/>
              <a:t>Stelzerová</a:t>
            </a:r>
            <a:r>
              <a:rPr lang="cs-CZ" dirty="0"/>
              <a:t> z České ženské lobby (ČZL) s tím, že jsou maminky často závislé na příjmech partnera. </a:t>
            </a:r>
            <a:r>
              <a:rPr lang="cs-CZ" b="1" dirty="0"/>
              <a:t>„Při 50% rozvodovosti to staví ženy do velmi nerovného postavení,“ </a:t>
            </a:r>
            <a:r>
              <a:rPr lang="cs-CZ" dirty="0"/>
              <a:t>míní expertka. Právě finanční nestability se obává většina mladých párů.</a:t>
            </a:r>
            <a:r>
              <a:rPr lang="cs-CZ" b="1" dirty="0"/>
              <a:t> „Ze studií i praxe vyplývá, že dostupnost péče o děti – finanční i fyzická, hraje významnou roli při plánování rodičovství a rozhodování, kolik dětí rodina má,“</a:t>
            </a:r>
            <a:r>
              <a:rPr lang="cs-CZ" dirty="0"/>
              <a:t> přiblížila </a:t>
            </a:r>
            <a:r>
              <a:rPr lang="cs-CZ" dirty="0" err="1"/>
              <a:t>Stelzerová</a:t>
            </a:r>
            <a:r>
              <a:rPr lang="cs-CZ" dirty="0"/>
              <a:t>. Dodává také, že by stát měl zajistit podmínky pro sladění osobního i pracovního života.</a:t>
            </a:r>
          </a:p>
        </p:txBody>
      </p:sp>
    </p:spTree>
    <p:extLst>
      <p:ext uri="{BB962C8B-B14F-4D97-AF65-F5344CB8AC3E}">
        <p14:creationId xmlns:p14="http://schemas.microsoft.com/office/powerpoint/2010/main" val="737304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Selhání otců?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Selhání otců</a:t>
            </a:r>
          </a:p>
          <a:p>
            <a:r>
              <a:rPr lang="cs-CZ" dirty="0"/>
              <a:t>„Opravdu nevidím jediný důvod, proč se tvářit, že je normální, když budou tátové chodit na mateřskou. Je to typický výmysl dnešní doby, kdy si všichni myslí, že můžou všechno a nebude to mít žádné důsledky. Ale ono to samozřejmě následky bude mít! Muži by se v první řadě měli postarat o to, aby fungovali jako skuteční chlapi. Někteří tátové to teoreticky mohou zvládnout. Ale má to háček: zvládnou to jen po </a:t>
            </a:r>
            <a:r>
              <a:rPr lang="cs-CZ" dirty="0" err="1"/>
              <a:t>chlapsku</a:t>
            </a:r>
            <a:r>
              <a:rPr lang="cs-CZ" dirty="0"/>
              <a:t>. Dítě ale přece v prvé řadě potřebuje vlídnou a něžnou mámu. A pak spolehlivého a pevného tátu.</a:t>
            </a:r>
          </a:p>
          <a:p>
            <a:r>
              <a:rPr lang="cs-CZ" dirty="0"/>
              <a:t>Nebo ještě jinak: vazba mezi mámou a dítětem je vrozená. Vzniká od první vteřiny po početí. Vazba mezi tátou a dítětem je pouze získaná. Táta se tátou musí naučit být. A to je přece obrovský rozdíl,“ vysvětluje.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https://www.novinky.cz/zena/styl/457332-marek-herman-vypada-to-ze-se-svet-zblaznil.html</a:t>
            </a:r>
          </a:p>
        </p:txBody>
      </p:sp>
    </p:spTree>
    <p:extLst>
      <p:ext uri="{BB962C8B-B14F-4D97-AF65-F5344CB8AC3E}">
        <p14:creationId xmlns:p14="http://schemas.microsoft.com/office/powerpoint/2010/main" val="3397365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Rozvod</a:t>
            </a:r>
            <a:endParaRPr lang="en-US"/>
          </a:p>
        </p:txBody>
      </p:sp>
      <p:pic>
        <p:nvPicPr>
          <p:cNvPr id="3074" name="Picture 2" descr="Simple Pink Bordered Divorce Party Inv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16632"/>
            <a:ext cx="2832249" cy="28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 and Violet Divorce Party Invi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216089"/>
            <a:ext cx="2616225" cy="26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d and Yellow Illustrated Wine Divorce Party Invi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3861048"/>
            <a:ext cx="2616225" cy="26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k Flamingo Divorce Party Invi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421" y="3609728"/>
            <a:ext cx="2867545" cy="28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46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Co je podmínkou rozvodovosti?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Legislativa</a:t>
            </a:r>
          </a:p>
          <a:p>
            <a:r>
              <a:rPr lang="cs-CZ"/>
              <a:t>Společenská akceptace rozvodu</a:t>
            </a:r>
          </a:p>
          <a:p>
            <a:r>
              <a:rPr lang="cs-CZ"/>
              <a:t>Proměna genderových rolí</a:t>
            </a:r>
          </a:p>
          <a:p>
            <a:r>
              <a:rPr lang="cs-CZ"/>
              <a:t>Sňatečnost</a:t>
            </a:r>
          </a:p>
          <a:p>
            <a:r>
              <a:rPr lang="cs-CZ"/>
              <a:t>Dostatečně vysoká naděje na dožití </a:t>
            </a:r>
          </a:p>
        </p:txBody>
      </p:sp>
    </p:spTree>
    <p:extLst>
      <p:ext uri="{BB962C8B-B14F-4D97-AF65-F5344CB8AC3E}">
        <p14:creationId xmlns:p14="http://schemas.microsoft.com/office/powerpoint/2010/main" val="317513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Rozvody 2017 (data ČSÚ)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V  ČR se do konce roku 2017 rozvedlo </a:t>
            </a:r>
            <a:r>
              <a:rPr lang="en-US" b="1"/>
              <a:t>25,8 tisíce manželství</a:t>
            </a:r>
            <a:r>
              <a:rPr lang="en-US"/>
              <a:t>, v meziročním srovnání o 0,8 tisíce více. U rozvodů převažovali manželé s nezletilými dětmi (15,2 tisíce) nad těmi bez nezletilých dětí (10,6 tisíce). Nejvíce rozvedených párů s dětmi (7,7 tisíce) vychovávalo v době rozvodu jedno nezletilé dítě. Celkem se rozvod dotkl </a:t>
            </a:r>
            <a:r>
              <a:rPr lang="en-US" b="1"/>
              <a:t>23,8 tisíce dětí</a:t>
            </a:r>
            <a:r>
              <a:rPr lang="en-US"/>
              <a:t>. Intenzita rozvodovosti byla nejvyšší v období tří až šesti let trvání manželství. Úhrnná rozvodovost podle předběžných výsledků meziročně vzrostla ze 45 na 47 %. Průměrná délka rozvedeného manželství byla 13,2 roku. </a:t>
            </a:r>
          </a:p>
        </p:txBody>
      </p:sp>
    </p:spTree>
    <p:extLst>
      <p:ext uri="{BB962C8B-B14F-4D97-AF65-F5344CB8AC3E}">
        <p14:creationId xmlns:p14="http://schemas.microsoft.com/office/powerpoint/2010/main" val="143792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362" t="8821" r="38576" b="20621"/>
          <a:stretch/>
        </p:blipFill>
        <p:spPr>
          <a:xfrm>
            <a:off x="1991544" y="620688"/>
            <a:ext cx="800446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1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1738" r="37670" b="16065"/>
          <a:stretch/>
        </p:blipFill>
        <p:spPr bwMode="auto">
          <a:xfrm>
            <a:off x="2135560" y="1844825"/>
            <a:ext cx="7837476" cy="488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Délka trvání manželství před rozvodem</a:t>
            </a:r>
          </a:p>
        </p:txBody>
      </p:sp>
    </p:spTree>
    <p:extLst>
      <p:ext uri="{BB962C8B-B14F-4D97-AF65-F5344CB8AC3E}">
        <p14:creationId xmlns:p14="http://schemas.microsoft.com/office/powerpoint/2010/main" val="14450416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53" t="17501" r="16330" b="25223"/>
          <a:stretch/>
        </p:blipFill>
        <p:spPr>
          <a:xfrm>
            <a:off x="1631505" y="476672"/>
            <a:ext cx="8848983" cy="468475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91544" y="566124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Vohlídalová</a:t>
            </a:r>
            <a:r>
              <a:rPr lang="cs-CZ" dirty="0"/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13082325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cs-CZ" altLang="cs-CZ">
                <a:latin typeface="Verdana" pitchFamily="34" charset="0"/>
              </a:rPr>
              <a:t>Prediktory rozvodu</a:t>
            </a:r>
          </a:p>
        </p:txBody>
      </p:sp>
      <p:sp>
        <p:nvSpPr>
          <p:cNvPr id="38915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Socioekonomický status (lépe situovaná manželství se méně rozvádějí, !příjem ženy !vysoká očekávání od sňatku)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Věk vstupu do manželství (cca 19 let – souvislost s těhotenstvím, cca 35 let)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Děti?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Délka trvání manželství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Vzdělání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Místo bydliště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Náboženství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Heterogamní vztahy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Dědičnost rozvodovosti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Opakování manželství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Přítomnost nevlastních dětí v rodině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>
                <a:latin typeface="Verdana" pitchFamily="34" charset="0"/>
              </a:rPr>
              <a:t>Předmanželská kohabitace, předmanželská koncepce</a:t>
            </a:r>
          </a:p>
          <a:p>
            <a:pPr eaLnBrk="1" hangingPunct="1">
              <a:lnSpc>
                <a:spcPct val="80000"/>
              </a:lnSpc>
            </a:pPr>
            <a:endParaRPr lang="cs-CZ" altLang="cs-CZ" sz="21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1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8" t="24107" r="15735" b="15141"/>
          <a:stretch>
            <a:fillRect/>
          </a:stretch>
        </p:blipFill>
        <p:spPr>
          <a:xfrm>
            <a:off x="2279651" y="404814"/>
            <a:ext cx="7777163" cy="6048375"/>
          </a:xfrm>
        </p:spPr>
      </p:pic>
    </p:spTree>
    <p:extLst>
      <p:ext uri="{BB962C8B-B14F-4D97-AF65-F5344CB8AC3E}">
        <p14:creationId xmlns:p14="http://schemas.microsoft.com/office/powerpoint/2010/main" val="40319859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sah 2"/>
          <p:cNvSpPr>
            <a:spLocks noGrp="1"/>
          </p:cNvSpPr>
          <p:nvPr>
            <p:ph idx="4294967295"/>
          </p:nvPr>
        </p:nvSpPr>
        <p:spPr>
          <a:xfrm>
            <a:off x="2090738" y="836613"/>
            <a:ext cx="8001000" cy="568801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cs-CZ" altLang="cs-CZ" sz="1800" dirty="0">
              <a:latin typeface="Verdan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1800" dirty="0">
              <a:latin typeface="Verdan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latin typeface="Verdana" pitchFamily="34" charset="0"/>
              </a:rPr>
              <a:t>Muži se základním vzděláním mají mezi muži nejvyšší rozvodovost (riziko rozvodu muže s jeho vzděláním klesá). Riziko rozvodu muže se základním vzděláním stoupá s rostoucím vzděláním jeho partnerky a nad </a:t>
            </a:r>
            <a:r>
              <a:rPr lang="cs-CZ" altLang="cs-CZ" sz="2400" dirty="0" err="1">
                <a:latin typeface="Verdana" pitchFamily="34" charset="0"/>
              </a:rPr>
              <a:t>extremní</a:t>
            </a:r>
            <a:r>
              <a:rPr lang="cs-CZ" altLang="cs-CZ" sz="2400" dirty="0">
                <a:latin typeface="Verdana" pitchFamily="34" charset="0"/>
              </a:rPr>
              <a:t> hodnotu se dostává v případě sňatku se ženou středoškolsky nebo vysokoškolsky vzdělanou. Je to vzestup velmi strmý: pár muž základní – žena vysokoškolské vzdělání se rozvádí 2,5x častěji než manželství partnerů se základním vzděláním a dokonce téměř 5x častěji než svazek muže s úplným středním vzděláním a ženy se základním vzděláním. </a:t>
            </a:r>
            <a:br>
              <a:rPr lang="cs-CZ" altLang="cs-CZ" sz="2400" dirty="0">
                <a:latin typeface="Verdana" pitchFamily="34" charset="0"/>
              </a:rPr>
            </a:br>
            <a:endParaRPr lang="cs-CZ" altLang="cs-CZ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64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836713"/>
            <a:ext cx="8219256" cy="52894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altLang="cs-CZ" dirty="0">
              <a:latin typeface="Verdana" pitchFamily="34" charset="0"/>
            </a:endParaRPr>
          </a:p>
          <a:p>
            <a:pPr marL="0" indent="0">
              <a:buNone/>
            </a:pPr>
            <a:r>
              <a:rPr lang="cs-CZ" altLang="cs-CZ" dirty="0">
                <a:latin typeface="Verdana" pitchFamily="34" charset="0"/>
              </a:rPr>
              <a:t>Muži-vysokoškoláci mají opět nejnižší rozvodovost v případě sňatku se ženou se základním vzděláním. Následně jejich rozvodovost stoupá a nejvyšší je u homogamních sňatků (pár muž-vysokoškolák a žena-vysokoškolačka). Muži s vysokoškolským vzděláním zažívají rozvod nejčastěji v homogamních manželství. Naopak nejstabilnější vztah je pro ně s partnerkou na opačném pólu vzdělanostní škály. Nejméně se tedy rozvádějí ženy se základním vzděláním a není náhodou, že jsou to zároveň ty, které jsou na trhu práce častěji znevýhodněny. Manželství, ve kterých má muž vyšší vzdělání než jeho žena, patří mezi nejstabilnější a rostoucí rozdíl ve vzdělání partnerů již nemá vliv na míru rozvodovosti.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1618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620689"/>
            <a:ext cx="8363272" cy="5505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"Přehodnocuji svůj život. Myslím, že je</a:t>
            </a:r>
          </a:p>
          <a:p>
            <a:pPr marL="0" indent="0">
              <a:buNone/>
            </a:pPr>
            <a:r>
              <a:rPr lang="cs-CZ" dirty="0"/>
              <a:t>nezbytné se čas od času, nejen v práci, </a:t>
            </a:r>
          </a:p>
          <a:p>
            <a:pPr marL="0" indent="0">
              <a:buNone/>
            </a:pPr>
            <a:r>
              <a:rPr lang="cs-CZ" dirty="0"/>
              <a:t>ale i v soukromí, zastavit, uvědomit si, co </a:t>
            </a:r>
          </a:p>
          <a:p>
            <a:pPr marL="0" indent="0">
              <a:buNone/>
            </a:pPr>
            <a:r>
              <a:rPr lang="cs-CZ" dirty="0"/>
              <a:t>doopravdy chcete, co v denním kolotoči </a:t>
            </a:r>
          </a:p>
          <a:p>
            <a:pPr marL="0" indent="0">
              <a:buNone/>
            </a:pPr>
            <a:r>
              <a:rPr lang="cs-CZ" dirty="0"/>
              <a:t>můžete nechtěně přehlížet. A i když je to </a:t>
            </a:r>
          </a:p>
          <a:p>
            <a:pPr marL="0" indent="0">
              <a:buNone/>
            </a:pPr>
            <a:r>
              <a:rPr lang="cs-CZ" dirty="0"/>
              <a:t>kruté, nemilosrdně zjistit, jak se věci ve </a:t>
            </a:r>
          </a:p>
          <a:p>
            <a:pPr marL="0" indent="0">
              <a:buNone/>
            </a:pPr>
            <a:r>
              <a:rPr lang="cs-CZ" dirty="0"/>
              <a:t>skutečnosti mají. Zda se vyvíjejí tak, jak </a:t>
            </a:r>
          </a:p>
          <a:p>
            <a:pPr marL="0" indent="0">
              <a:buNone/>
            </a:pPr>
            <a:r>
              <a:rPr lang="cs-CZ" dirty="0"/>
              <a:t>chcete. A pokud se nevyvíjejí, jak chcete, </a:t>
            </a:r>
          </a:p>
          <a:p>
            <a:pPr marL="0" indent="0">
              <a:buNone/>
            </a:pPr>
            <a:r>
              <a:rPr lang="cs-CZ" dirty="0"/>
              <a:t>zda jste schopni je změnit. A pokud nejste </a:t>
            </a:r>
          </a:p>
          <a:p>
            <a:pPr marL="0" indent="0">
              <a:buNone/>
            </a:pPr>
            <a:r>
              <a:rPr lang="cs-CZ" dirty="0"/>
              <a:t>schopni je změnit, rozhodnout se, jak dál. </a:t>
            </a:r>
          </a:p>
          <a:p>
            <a:pPr marL="0" indent="0">
              <a:buNone/>
            </a:pPr>
            <a:r>
              <a:rPr lang="cs-CZ" dirty="0"/>
              <a:t>A já volím rozchod.“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72545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753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„Když člověk bilancuje, nemůže se vyhnout ani tomu, aby bilancoval svůj soukromý život. Při tom jsem bohužel zjistil, že jsem se pro své zaujetí prací a také svou literární činností vyhýbal řešení problémů právě v soukromém životě a je načase uvést jej do relativní harmonie se sebou samým.“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31947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K dnešní krizi rodinného života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Individualistické hodnoty</a:t>
            </a:r>
          </a:p>
          <a:p>
            <a:r>
              <a:rPr lang="cs-CZ" sz="4000" dirty="0"/>
              <a:t>Manželství se změnilo na pouhou smlouvu</a:t>
            </a:r>
          </a:p>
          <a:p>
            <a:r>
              <a:rPr lang="cs-CZ" sz="4000" dirty="0"/>
              <a:t>Práce odvádí rodiče od dětí</a:t>
            </a:r>
          </a:p>
          <a:p>
            <a:r>
              <a:rPr lang="cs-CZ" sz="4000" dirty="0"/>
              <a:t>Přílišná emancipace, vzpoura žen</a:t>
            </a:r>
          </a:p>
        </p:txBody>
      </p:sp>
    </p:spTree>
    <p:extLst>
      <p:ext uri="{BB962C8B-B14F-4D97-AF65-F5344CB8AC3E}">
        <p14:creationId xmlns:p14="http://schemas.microsoft.com/office/powerpoint/2010/main" val="18274752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Úvaha o dnešních dívkách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„Dnešní mladé dámy jsou samý sport, kavárna, auto, kino a cigareta, ale vařečku berou do ruky obráceně…. Sportem zhrubly a pozbyly něžné ženskosti. Chodí dlouhými kroky, místo aby půvabně cupitaly.“</a:t>
            </a:r>
          </a:p>
        </p:txBody>
      </p:sp>
    </p:spTree>
    <p:extLst>
      <p:ext uri="{BB962C8B-B14F-4D97-AF65-F5344CB8AC3E}">
        <p14:creationId xmlns:p14="http://schemas.microsoft.com/office/powerpoint/2010/main" val="378132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Sociologie jako věda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1981201" y="1600200"/>
          <a:ext cx="8147247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338">
                <a:tc>
                  <a:txBody>
                    <a:bodyPr/>
                    <a:lstStyle/>
                    <a:p>
                      <a:r>
                        <a:rPr lang="cs-CZ" sz="2800" dirty="0"/>
                        <a:t>Typ</a:t>
                      </a:r>
                      <a:r>
                        <a:rPr lang="cs-CZ" sz="2800" baseline="0" dirty="0"/>
                        <a:t> společnosti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Období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Rodina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38">
                <a:tc>
                  <a:txBody>
                    <a:bodyPr/>
                    <a:lstStyle/>
                    <a:p>
                      <a:r>
                        <a:rPr lang="cs-CZ" sz="2800" b="1" dirty="0"/>
                        <a:t>Tradiční</a:t>
                      </a:r>
                      <a:r>
                        <a:rPr lang="cs-CZ" sz="2800" b="1" baseline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/>
                        <a:t>Tradiční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382">
                <a:tc>
                  <a:txBody>
                    <a:bodyPr/>
                    <a:lstStyle/>
                    <a:p>
                      <a:r>
                        <a:rPr lang="cs-CZ" sz="2800" b="1" dirty="0"/>
                        <a:t>Moderní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baseline="0" dirty="0"/>
                        <a:t>od první třetiny  19. stol.</a:t>
                      </a:r>
                      <a:endParaRPr lang="cs-CZ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/>
                        <a:t>Moderní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382">
                <a:tc>
                  <a:txBody>
                    <a:bodyPr/>
                    <a:lstStyle/>
                    <a:p>
                      <a:r>
                        <a:rPr lang="cs-CZ" sz="2800" b="1" dirty="0"/>
                        <a:t>Pozdně moderní (postmoderní)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/>
                        <a:t>od</a:t>
                      </a:r>
                      <a:r>
                        <a:rPr lang="cs-CZ" sz="2800" b="1" baseline="0" dirty="0"/>
                        <a:t> </a:t>
                      </a:r>
                      <a:r>
                        <a:rPr lang="cs-CZ" sz="2800" b="1" dirty="0"/>
                        <a:t>70.</a:t>
                      </a:r>
                      <a:r>
                        <a:rPr lang="cs-CZ" sz="2800" b="1" baseline="0" dirty="0"/>
                        <a:t> let 20. stol.</a:t>
                      </a:r>
                      <a:endParaRPr lang="cs-CZ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/>
                        <a:t>Postmoderní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Přímá spojnice se šipkou 7"/>
          <p:cNvCxnSpPr/>
          <p:nvPr/>
        </p:nvCxnSpPr>
        <p:spPr>
          <a:xfrm flipV="1">
            <a:off x="4259796" y="3068960"/>
            <a:ext cx="684076" cy="1726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063552" y="4795399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  <a:latin typeface="Harlow Solid Italic" panose="04030604020F02020D02" pitchFamily="82" charset="0"/>
              </a:rPr>
              <a:t>vznik sociologie</a:t>
            </a:r>
          </a:p>
        </p:txBody>
      </p:sp>
    </p:spTree>
    <p:extLst>
      <p:ext uri="{BB962C8B-B14F-4D97-AF65-F5344CB8AC3E}">
        <p14:creationId xmlns:p14="http://schemas.microsoft.com/office/powerpoint/2010/main" val="15619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Tradiční rodina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40769"/>
            <a:ext cx="4330824" cy="302433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domácnost jako základní jednotka</a:t>
            </a:r>
          </a:p>
          <a:p>
            <a:r>
              <a:rPr lang="cs-CZ" dirty="0"/>
              <a:t>soběstačnost</a:t>
            </a:r>
          </a:p>
          <a:p>
            <a:r>
              <a:rPr lang="cs-CZ" dirty="0"/>
              <a:t>náboženský, církevní charakter</a:t>
            </a:r>
          </a:p>
          <a:p>
            <a:r>
              <a:rPr lang="cs-CZ" dirty="0"/>
              <a:t>patriarchální hlava domácnosti</a:t>
            </a:r>
          </a:p>
        </p:txBody>
      </p:sp>
      <p:sp>
        <p:nvSpPr>
          <p:cNvPr id="4" name="AutoShape 6" descr="Výsledek obrázku pro josef lad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Výsledek obrázku pro josef lada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4" name="Picture 10" descr="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459695"/>
            <a:ext cx="2923406" cy="197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4" t="21818" r="21186" b="40712"/>
          <a:stretch/>
        </p:blipFill>
        <p:spPr bwMode="auto">
          <a:xfrm>
            <a:off x="5879976" y="3553485"/>
            <a:ext cx="4571448" cy="306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 descr="http://www.stjoseph.cz/web/wp-content/uploads/2012/10/rodin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530542"/>
            <a:ext cx="2857500" cy="208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27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703512" y="764705"/>
            <a:ext cx="4320480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Nechtěla jsem, </a:t>
            </a:r>
          </a:p>
          <a:p>
            <a:pPr marL="0" indent="0">
              <a:buNone/>
            </a:pPr>
            <a:r>
              <a:rPr lang="cs-CZ" dirty="0" err="1"/>
              <a:t>mosela</a:t>
            </a:r>
            <a:r>
              <a:rPr lang="cs-CZ" dirty="0"/>
              <a:t> jsem,</a:t>
            </a:r>
          </a:p>
          <a:p>
            <a:pPr marL="0" indent="0">
              <a:buNone/>
            </a:pPr>
            <a:r>
              <a:rPr lang="cs-CZ" dirty="0"/>
              <a:t>K </a:t>
            </a:r>
            <a:r>
              <a:rPr lang="cs-CZ" dirty="0" err="1"/>
              <a:t>oltářu</a:t>
            </a:r>
            <a:r>
              <a:rPr lang="cs-CZ" dirty="0"/>
              <a:t> </a:t>
            </a:r>
            <a:r>
              <a:rPr lang="cs-CZ" dirty="0" err="1"/>
              <a:t>kleknúť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dva prsty </a:t>
            </a:r>
            <a:r>
              <a:rPr lang="cs-CZ" dirty="0" err="1"/>
              <a:t>zvednúť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plakala jsem.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(Rusava)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172200" y="692697"/>
            <a:ext cx="4172272" cy="5433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 err="1"/>
              <a:t>Žádnej</a:t>
            </a:r>
            <a:r>
              <a:rPr lang="cs-CZ" dirty="0"/>
              <a:t> neví, </a:t>
            </a:r>
          </a:p>
          <a:p>
            <a:pPr marL="0" indent="0">
              <a:buNone/>
            </a:pPr>
            <a:r>
              <a:rPr lang="cs-CZ" dirty="0"/>
              <a:t>jak je mně,</a:t>
            </a:r>
          </a:p>
          <a:p>
            <a:pPr marL="0" indent="0">
              <a:buNone/>
            </a:pPr>
            <a:r>
              <a:rPr lang="cs-CZ" dirty="0"/>
              <a:t> když mě starej obejme: </a:t>
            </a:r>
          </a:p>
          <a:p>
            <a:pPr marL="0" indent="0">
              <a:buNone/>
            </a:pPr>
            <a:r>
              <a:rPr lang="cs-CZ" dirty="0"/>
              <a:t>Jak bych šťovík, </a:t>
            </a:r>
          </a:p>
          <a:p>
            <a:pPr marL="0" indent="0">
              <a:buNone/>
            </a:pPr>
            <a:r>
              <a:rPr lang="cs-CZ" dirty="0"/>
              <a:t>trnky jedla, </a:t>
            </a:r>
          </a:p>
          <a:p>
            <a:pPr marL="0" indent="0">
              <a:buNone/>
            </a:pPr>
            <a:r>
              <a:rPr lang="cs-CZ" dirty="0"/>
              <a:t>do ostrého trní lehla,  </a:t>
            </a:r>
          </a:p>
          <a:p>
            <a:pPr marL="0" indent="0">
              <a:buNone/>
            </a:pPr>
            <a:r>
              <a:rPr lang="cs-CZ" dirty="0"/>
              <a:t>Tak je mně, ach,</a:t>
            </a:r>
          </a:p>
          <a:p>
            <a:pPr marL="0" indent="0">
              <a:buNone/>
            </a:pPr>
            <a:r>
              <a:rPr lang="cs-CZ" dirty="0"/>
              <a:t>tak je mně.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(Z Hradecka)</a:t>
            </a:r>
          </a:p>
        </p:txBody>
      </p:sp>
      <p:pic>
        <p:nvPicPr>
          <p:cNvPr id="6" name="Picture 4" descr="Výsledek obrázku pro historické svatební fotograf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437112"/>
            <a:ext cx="3008424" cy="225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bálka titulu Narození a smrt v české lidové kultuř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3"/>
          <a:stretch/>
        </p:blipFill>
        <p:spPr bwMode="auto">
          <a:xfrm>
            <a:off x="8736570" y="4364381"/>
            <a:ext cx="1775111" cy="24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7750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2050</Words>
  <Application>Microsoft Office PowerPoint</Application>
  <PresentationFormat>Širokoúhlá obrazovka</PresentationFormat>
  <Paragraphs>228</Paragraphs>
  <Slides>65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Harlow Solid Italic</vt:lpstr>
      <vt:lpstr>Verdana</vt:lpstr>
      <vt:lpstr>Motiv Office</vt:lpstr>
      <vt:lpstr>Sociologie rodiny </vt:lpstr>
      <vt:lpstr>Prezentace aplikace PowerPoint</vt:lpstr>
      <vt:lpstr>Sňatky ve farnosti Panny Marie pod řetězem v Praze na Malé Straně (Kačerová, 2009) </vt:lpstr>
      <vt:lpstr>Sňatky na 1000 obyvatel v Řecku</vt:lpstr>
      <vt:lpstr>Vývoj sňatečnosti v ČR?</vt:lpstr>
      <vt:lpstr>Prezentace aplikace PowerPoint</vt:lpstr>
      <vt:lpstr>Sociologie jako věda</vt:lpstr>
      <vt:lpstr>Tradiční rodina</vt:lpstr>
      <vt:lpstr>Prezentace aplikace PowerPoint</vt:lpstr>
      <vt:lpstr>Moderní rodina</vt:lpstr>
      <vt:lpstr>Prezentace aplikace PowerPoint</vt:lpstr>
      <vt:lpstr>Sňatky podle vzdělání 2013</vt:lpstr>
      <vt:lpstr>Prezentace aplikace PowerPoint</vt:lpstr>
      <vt:lpstr>Postmoderní (pozdně moderní rodina)</vt:lpstr>
      <vt:lpstr>Nové rodinné formy</vt:lpstr>
      <vt:lpstr>Prezentace aplikace PowerPoint</vt:lpstr>
      <vt:lpstr>Prezentace aplikace PowerPoint</vt:lpstr>
      <vt:lpstr>Vývoj sňatečnosti v ČR (1980 – 2013)</vt:lpstr>
      <vt:lpstr>Hodnoty prvosňatečnosti v ČR</vt:lpstr>
      <vt:lpstr>Prezentace aplikace PowerPoint</vt:lpstr>
      <vt:lpstr>Průměrný věk vstupu do prvního manželství 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Reprodukční plány mladých mužů (Kyzlinková, Šťastná 2016)</vt:lpstr>
      <vt:lpstr>Prezentace aplikace PowerPoint</vt:lpstr>
      <vt:lpstr>Co ovlivňuje naši možnost naplnit reprodukční plány?</vt:lpstr>
      <vt:lpstr>Výzkum Štastné, Bohaté, Kocourkové (2017)</vt:lpstr>
      <vt:lpstr>Zaměstnanost a plodnost žen? (OECD)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Kdo je v ČR ohrožen chudobou?</vt:lpstr>
      <vt:lpstr>Prezentace aplikace PowerPoint</vt:lpstr>
      <vt:lpstr>Reprodukce a politika</vt:lpstr>
      <vt:lpstr>Selhání otců?</vt:lpstr>
      <vt:lpstr>Rozvod</vt:lpstr>
      <vt:lpstr>Co je podmínkou rozvodovosti?</vt:lpstr>
      <vt:lpstr>Rozvody 2017 (data ČSÚ)</vt:lpstr>
      <vt:lpstr>Prezentace aplikace PowerPoint</vt:lpstr>
      <vt:lpstr>Délka trvání manželství před rozvodem</vt:lpstr>
      <vt:lpstr>Prezentace aplikace PowerPoint</vt:lpstr>
      <vt:lpstr>Prediktory rozvodu</vt:lpstr>
      <vt:lpstr>Prezentace aplikace PowerPoint</vt:lpstr>
      <vt:lpstr>Prezentace aplikace PowerPoint</vt:lpstr>
      <vt:lpstr>Prezentace aplikace PowerPoint</vt:lpstr>
      <vt:lpstr>Prezentace aplikace PowerPoint</vt:lpstr>
      <vt:lpstr>K dnešní krizi rodinného života</vt:lpstr>
      <vt:lpstr>Úvaha o dnešních dívkách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Sociologie rodiny </dc:title>
  <dc:creator>Lenka Slepičková</dc:creator>
  <cp:lastModifiedBy>Lenka Slepičková</cp:lastModifiedBy>
  <cp:revision>2</cp:revision>
  <dcterms:created xsi:type="dcterms:W3CDTF">2019-11-10T22:53:27Z</dcterms:created>
  <dcterms:modified xsi:type="dcterms:W3CDTF">2019-11-10T23:06:07Z</dcterms:modified>
</cp:coreProperties>
</file>