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310" r:id="rId3"/>
    <p:sldId id="311" r:id="rId4"/>
    <p:sldId id="295" r:id="rId5"/>
    <p:sldId id="359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307" r:id="rId17"/>
    <p:sldId id="357" r:id="rId18"/>
    <p:sldId id="358" r:id="rId1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659FE-D93E-43C5-BC63-8AC45339E720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7FE7-BA89-4CC6-9194-084E20502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64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65E666-9D9A-4806-B61A-CAF49734E709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3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7B0757-1539-4D57-9859-53EAEEEB564F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4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04E361-6542-404C-B900-E135193C98CA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0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B40B82-88F0-40B5-B583-A150C031A963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2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57FE7-BA89-4CC6-9194-084E20502F1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80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abs/10.1177/0146167219883611?journalCode=psp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Sociologie pro speciální pedagogy: Medicína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20129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Funkcionalistické zkoumání medicíny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 </a:t>
            </a:r>
            <a:r>
              <a:rPr lang="cs-CZ" altLang="cs-CZ" sz="2300"/>
              <a:t>Parsons 1951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300"/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Nemoc jako specifický typ deviace.  Nemocný sice nevykonává své běžné společenské  role, ale není za to negativně sankcionován, neboť mu není připisována zodpovědnost za jeho nemoc.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Správný výkon role pacienta - povinnost dávat najevo nežádoucnost a přechodnost svého stavu, vyhledat odborníky a podrobit se léčebnému procesu.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Lékařská profese je především institucí sociální kontroly, neboť skrze ni společnost kontroluje vlastní stabilitu, která je nemocí ohrožena.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Role lékaře podle Parsonse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82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i="1" dirty="0" err="1"/>
              <a:t>Medikalizace</a:t>
            </a:r>
            <a:r>
              <a:rPr lang="cs-CZ" i="1" dirty="0"/>
              <a:t> (</a:t>
            </a:r>
            <a:r>
              <a:rPr lang="cs-CZ" i="1" dirty="0" err="1"/>
              <a:t>medicinalizace</a:t>
            </a:r>
            <a:r>
              <a:rPr lang="cs-CZ" i="1" dirty="0"/>
              <a:t>) společnosti</a:t>
            </a:r>
            <a:br>
              <a:rPr lang="cs-CZ" sz="3600" dirty="0"/>
            </a:br>
            <a:endParaRPr lang="cs-CZ" alt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9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dirty="0"/>
              <a:t>Rozšiřování působnosti medicíny do sfér, které dříve do její kompetence nepatřily (různé sociální a individuální problémy), aplikace postupů na problémy, které nesouvisejí s nemocemi (prevence, estetická medicína, léky)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dirty="0"/>
              <a:t>Aktivní účast pacientů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dirty="0"/>
              <a:t>Také proces </a:t>
            </a:r>
            <a:r>
              <a:rPr lang="cs-CZ" sz="2400" dirty="0" err="1"/>
              <a:t>demedikalizace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sz="24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i="1" dirty="0"/>
              <a:t>Př. </a:t>
            </a:r>
            <a:r>
              <a:rPr lang="cs-CZ" sz="2400" i="1" dirty="0" err="1"/>
              <a:t>Diagnostic</a:t>
            </a:r>
            <a:r>
              <a:rPr lang="cs-CZ" sz="2400" i="1" dirty="0"/>
              <a:t> and </a:t>
            </a:r>
            <a:r>
              <a:rPr lang="cs-CZ" sz="2400" i="1" dirty="0" err="1"/>
              <a:t>Statistical</a:t>
            </a:r>
            <a:r>
              <a:rPr lang="cs-CZ" sz="2400" i="1" dirty="0"/>
              <a:t> </a:t>
            </a:r>
            <a:r>
              <a:rPr lang="cs-CZ" sz="2400" i="1" dirty="0" err="1"/>
              <a:t>Manual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Mental</a:t>
            </a:r>
            <a:r>
              <a:rPr lang="cs-CZ" sz="2400" i="1" dirty="0"/>
              <a:t> </a:t>
            </a:r>
            <a:r>
              <a:rPr lang="cs-CZ" sz="2400" i="1" dirty="0" err="1"/>
              <a:t>Disorders</a:t>
            </a:r>
            <a:endParaRPr lang="cs-CZ" sz="24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sz="24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i="1" dirty="0"/>
              <a:t>1952 – 106 diagnóz, 130 str.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i="1" dirty="0"/>
              <a:t>1980 -  265 diagnóz, 494 str.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i="1" dirty="0"/>
              <a:t>1994 -  297 diagnóz, 886 str.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i="1" dirty="0"/>
              <a:t>2013 -    ?   diagnóz,  991 str.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800" i="1" dirty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77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3200"/>
              <a:t>snižuje naši toleranci rozdílů, zužuje definici toho, co je a co není normální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3200"/>
              <a:t>nehledají se příčiny problémů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3200"/>
              <a:t>medikalizace celého života, medikalizace ženského těla</a:t>
            </a:r>
          </a:p>
          <a:p>
            <a:endParaRPr lang="cs-CZ" altLang="cs-CZ"/>
          </a:p>
        </p:txBody>
      </p:sp>
      <p:sp>
        <p:nvSpPr>
          <p:cNvPr id="14339" name="TextovéPole 3"/>
          <p:cNvSpPr txBox="1">
            <a:spLocks noChangeArrowheads="1"/>
          </p:cNvSpPr>
          <p:nvPr/>
        </p:nvSpPr>
        <p:spPr bwMode="auto">
          <a:xfrm>
            <a:off x="228600" y="228600"/>
            <a:ext cx="746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400"/>
              <a:t>Kritika medikalizace</a:t>
            </a:r>
          </a:p>
        </p:txBody>
      </p:sp>
    </p:spTree>
    <p:extLst>
      <p:ext uri="{BB962C8B-B14F-4D97-AF65-F5344CB8AC3E}">
        <p14:creationId xmlns:p14="http://schemas.microsoft.com/office/powerpoint/2010/main" val="39751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Ivan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Illich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000" dirty="0" err="1"/>
              <a:t>iatrogenní</a:t>
            </a:r>
            <a:r>
              <a:rPr lang="cs-CZ" sz="2000" dirty="0"/>
              <a:t> působení medicíny (pevně zakotveno v praxi medicíny a odolné vůči snahám je řešit) 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0430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Současné trendy v medicíně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  <a:defRPr/>
            </a:pPr>
            <a:endParaRPr lang="cs-CZ" sz="1800" i="1" dirty="0"/>
          </a:p>
          <a:p>
            <a:pPr>
              <a:buFontTx/>
              <a:buChar char="-"/>
              <a:defRPr/>
            </a:pPr>
            <a:r>
              <a:rPr lang="cs-CZ" sz="2000"/>
              <a:t>rozvoj </a:t>
            </a:r>
            <a:r>
              <a:rPr lang="cs-CZ" sz="2000" dirty="0"/>
              <a:t>technologií a možností medicíny (např. genová terapie, reprodukční medicína atd.)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medicína už tělo nekontroluje</a:t>
            </a:r>
            <a:r>
              <a:rPr lang="cs-CZ" sz="2000"/>
              <a:t>, ale přetváří</a:t>
            </a:r>
            <a:endParaRPr lang="cs-CZ" sz="2000" dirty="0"/>
          </a:p>
          <a:p>
            <a:pPr>
              <a:buFontTx/>
              <a:buChar char="-"/>
              <a:defRPr/>
            </a:pPr>
            <a:r>
              <a:rPr lang="cs-CZ" sz="2000" dirty="0"/>
              <a:t>pozornost se obrací od nemoci ke zdraví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udržení zdraví jako otázka individuální morální zodpovědnosti a životního stylu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hledání rizikových </a:t>
            </a:r>
            <a:r>
              <a:rPr lang="cs-CZ" sz="2000"/>
              <a:t>faktorů nemocí (i v genech), </a:t>
            </a:r>
            <a:r>
              <a:rPr lang="cs-CZ" sz="2000" dirty="0"/>
              <a:t>náchylnosti k nemocem - je třeba konstantně monitorovat vlastní tělo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pacient jako konzument 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budoucí „pacient“ oslovován přímo farmaceutickými firmami – </a:t>
            </a:r>
            <a:r>
              <a:rPr lang="cs-CZ" sz="2000"/>
              <a:t>spotřeba léků</a:t>
            </a:r>
          </a:p>
          <a:p>
            <a:pPr>
              <a:buFontTx/>
              <a:buChar char="-"/>
              <a:defRPr/>
            </a:pPr>
            <a:r>
              <a:rPr lang="cs-CZ" sz="2000"/>
              <a:t>proměna vztahu mezi lékařem a pacientem</a:t>
            </a:r>
          </a:p>
          <a:p>
            <a:pPr lvl="0"/>
            <a:endParaRPr lang="cs-CZ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29090"/>
            <a:ext cx="2952328" cy="38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cs-CZ" altLang="cs-CZ"/>
              <a:t>Př. Snížení kritického krevního tlaku ze 140/90 na 120/80 by přineslo na trh 30 milionů nových konzumentů léků v USA</a:t>
            </a:r>
          </a:p>
          <a:p>
            <a:r>
              <a:rPr lang="cs-CZ" altLang="cs-CZ"/>
              <a:t>Technologie pro konstantní kontrolu svého zdraví</a:t>
            </a:r>
          </a:p>
          <a:p>
            <a:endParaRPr lang="cs-CZ" altLang="cs-CZ"/>
          </a:p>
        </p:txBody>
      </p:sp>
      <p:pic>
        <p:nvPicPr>
          <p:cNvPr id="18435" name="Picture 4" descr="http://www.suncoastenterprises.com/images/babym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134676" cy="25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http://www.tensoval.cz/images/key_visual_moni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27693"/>
            <a:ext cx="37703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.ytimg.com/vi/XVsxw3z70dw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-337" r="-394" b="337"/>
          <a:stretch/>
        </p:blipFill>
        <p:spPr bwMode="auto">
          <a:xfrm>
            <a:off x="1907704" y="2746390"/>
            <a:ext cx="3815638" cy="22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ýsledek obrázku pro sperm test home 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48" y="4969262"/>
            <a:ext cx="2449871" cy="18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8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827213"/>
          <a:ext cx="8229600" cy="4194597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420">
                <a:tc>
                  <a:txBody>
                    <a:bodyPr/>
                    <a:lstStyle/>
                    <a:p>
                      <a:r>
                        <a:rPr lang="cs-CZ" sz="1800" b="1" dirty="0"/>
                        <a:t>Stát</a:t>
                      </a:r>
                      <a:endParaRPr lang="cs-CZ" sz="1800" dirty="0"/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C6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/>
                        <a:t>1995</a:t>
                      </a:r>
                      <a:endParaRPr lang="cs-CZ" sz="1800"/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C6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/>
                        <a:t>2005</a:t>
                      </a:r>
                      <a:endParaRPr lang="cs-CZ" sz="1800"/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C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r>
                        <a:rPr lang="cs-CZ" sz="1800"/>
                        <a:t>Austrálie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21,4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67,2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r>
                        <a:rPr lang="cs-CZ" sz="1800" dirty="0"/>
                        <a:t>Belgie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?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53,3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r>
                        <a:rPr lang="cs-CZ" sz="1800" dirty="0"/>
                        <a:t>Česko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5,4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26,9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r>
                        <a:rPr lang="cs-CZ" sz="1800" dirty="0"/>
                        <a:t>Finsko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20,3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r>
                        <a:rPr lang="cs-CZ" sz="1800"/>
                        <a:t>Island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33,0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94,8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r>
                        <a:rPr lang="cs-CZ" sz="1800"/>
                        <a:t>Maďarsko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6,3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22,5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r>
                        <a:rPr lang="cs-CZ" sz="1800" dirty="0"/>
                        <a:t>Nizozemí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?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39,0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r>
                        <a:rPr lang="cs-CZ" sz="1800"/>
                        <a:t>Slovensko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4,0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18,1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9977">
                <a:tc>
                  <a:txBody>
                    <a:bodyPr/>
                    <a:lstStyle/>
                    <a:p>
                      <a:r>
                        <a:rPr lang="cs-CZ" sz="1800"/>
                        <a:t>Velká Británie                                                          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19,6           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47,3           </a:t>
                      </a:r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C6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C6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28575" marR="28575" marT="28571" marB="28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C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492" name="TextovéPole 5"/>
          <p:cNvSpPr txBox="1">
            <a:spLocks noChangeArrowheads="1"/>
          </p:cNvSpPr>
          <p:nvPr/>
        </p:nvSpPr>
        <p:spPr bwMode="auto">
          <a:xfrm>
            <a:off x="381000" y="457200"/>
            <a:ext cx="7391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Spotřeba antidepresiv </a:t>
            </a:r>
          </a:p>
          <a:p>
            <a:pPr eaLnBrk="1" hangingPunct="1"/>
            <a:r>
              <a:rPr lang="cs-CZ" altLang="cs-CZ"/>
              <a:t>(počet obyvatel beroucí denní dávku na 1000 obyvatel </a:t>
            </a:r>
            <a:r>
              <a:rPr lang="en-US" altLang="cs-CZ" i="1"/>
              <a:t>Zdroj: OECD Health Data 2007</a:t>
            </a:r>
            <a:r>
              <a:rPr lang="cs-CZ" altLang="cs-CZ" i="1"/>
              <a:t>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532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10269B9-F477-47D4-AE4E-19A7F91FC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2006" r="24801" b="6601"/>
          <a:stretch/>
        </p:blipFill>
        <p:spPr>
          <a:xfrm>
            <a:off x="827584" y="330329"/>
            <a:ext cx="6984776" cy="60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9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6A2B438-D14B-4DF6-8DBE-3B93F8CA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69" r="19573" b="11863"/>
          <a:stretch/>
        </p:blipFill>
        <p:spPr>
          <a:xfrm>
            <a:off x="7429" y="1844824"/>
            <a:ext cx="5932069" cy="31683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F2A2B8-F7EA-43C2-8FCD-7128C30DB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10894" r="23226" b="24801"/>
          <a:stretch/>
        </p:blipFill>
        <p:spPr>
          <a:xfrm>
            <a:off x="4932040" y="1852353"/>
            <a:ext cx="4114800" cy="27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7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sociologii po medicíně?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Př. Naděje dožití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https://www.cia.gov/library/publications/the-world-factbook/rankorder/2102rank.html</a:t>
            </a:r>
          </a:p>
        </p:txBody>
      </p:sp>
    </p:spTree>
    <p:extLst>
      <p:ext uri="{BB962C8B-B14F-4D97-AF65-F5344CB8AC3E}">
        <p14:creationId xmlns:p14="http://schemas.microsoft.com/office/powerpoint/2010/main" val="340883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90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90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90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90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 i="1">
                <a:solidFill>
                  <a:srgbClr val="C00000"/>
                </a:solidFill>
              </a:rPr>
              <a:t>„</a:t>
            </a:r>
            <a:r>
              <a:rPr lang="cs-CZ" altLang="cs-CZ" sz="2100" i="1">
                <a:solidFill>
                  <a:schemeClr val="accent2"/>
                </a:solidFill>
              </a:rPr>
              <a:t>Definice zdraví a nemoci, normality a nenormality, zdravého rozumu a šílenství se v závislosti na na společnosti, kultuře a historickém období velmi mění. Lékařské diagnostické kategorie, jako „nemocný“, „abnormální“ a „duševně chorý“ nejou univerzální, objektivní a nutně spolehlivé. Jsou dané kulturou, třídou a dobou (…).“</a:t>
            </a:r>
            <a:r>
              <a:rPr lang="cs-CZ" altLang="cs-CZ" sz="2100">
                <a:solidFill>
                  <a:schemeClr val="accent2"/>
                </a:solidFill>
              </a:rPr>
              <a:t>  	</a:t>
            </a:r>
            <a:r>
              <a:rPr lang="cs-CZ" altLang="cs-CZ" sz="2100"/>
              <a:t>	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>
                <a:solidFill>
                  <a:schemeClr val="accent2"/>
                </a:solidFill>
              </a:rPr>
              <a:t>							R. C. Fox 197</a:t>
            </a:r>
            <a:endParaRPr lang="cs-CZ" altLang="cs-CZ" sz="2100" i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900"/>
          </a:p>
        </p:txBody>
      </p:sp>
    </p:spTree>
    <p:extLst>
      <p:ext uri="{BB962C8B-B14F-4D97-AF65-F5344CB8AC3E}">
        <p14:creationId xmlns:p14="http://schemas.microsoft.com/office/powerpoint/2010/main" val="33109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7251E-9268-4033-9407-3754B39C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https://journals.sagepub.com/doi/abs/10.1177/0146167219883611?journalCode=pspc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71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Tradiční společnost a zdraví a nemoc</a:t>
            </a:r>
          </a:p>
        </p:txBody>
      </p:sp>
    </p:spTree>
    <p:extLst>
      <p:ext uri="{BB962C8B-B14F-4D97-AF65-F5344CB8AC3E}">
        <p14:creationId xmlns:p14="http://schemas.microsoft.com/office/powerpoint/2010/main" val="201005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„Podhozenec“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cs-CZ" altLang="cs-CZ" sz="2400"/>
              <a:t>„K široce rozšířeným představám patřila záměna narozeného dítěte nějakou démonickou bytostí, která je sebere z kolébky, kam podstrčí vlastní, škaredé a neduživé dítě, podhozence. V některých místech byli přesvědčeni, že se tak děje jen nepokřtěným dětem nebo těm, jejichž matky nebyly u církevního úvodu. (…) Podvržené dítě se obvykle vyznačovalo velkou hlavou a příliš velkýma očima, tenkými údy a zakrslým růstem, nemluvilo,bylo neklidné, divoké a zlé, nenasytné, plačtivé a stále chorobné, trápilo celé okolí a bylo třeba se ho co nejdříve zbavit.“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644525" lvl="2" indent="0">
              <a:buFont typeface="Wingdings" panose="05000000000000000000" pitchFamily="2" charset="2"/>
              <a:buNone/>
            </a:pPr>
            <a:r>
              <a:rPr lang="cs-CZ" altLang="cs-CZ" sz="1700"/>
              <a:t>Alexandra Navrátilová: Narození a smrt v české lidové kultuře (2004:117)</a:t>
            </a:r>
          </a:p>
        </p:txBody>
      </p:sp>
    </p:spTree>
    <p:extLst>
      <p:ext uri="{BB962C8B-B14F-4D97-AF65-F5344CB8AC3E}">
        <p14:creationId xmlns:p14="http://schemas.microsoft.com/office/powerpoint/2010/main" val="380239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Moderní lékařství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/>
              <a:t>Medicína jako „výkladní skříň“ modernizace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Nalézání fyzických příčin nemocí, tělo jako stroj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Základem medicíny se stávají přírodní vědy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Nemocnice jako vhodné prostředí pro léčbu vážných chorob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i="1"/>
              <a:t>Profese</a:t>
            </a:r>
            <a:r>
              <a:rPr lang="cs-CZ" altLang="cs-CZ" sz="2100"/>
              <a:t> lékaře (jako elitní), morální akcent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Zdraví jako veřejný zájem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Nové léky a chirurgické postupy zejména od pol. 20. století (40. léta antibiotika, po válce očkování)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V moderní společnosti úmrtnost stoupá s věkem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Smrtelnými chorobami jsou zhoubné nádory a srdeční choroby</a:t>
            </a:r>
          </a:p>
        </p:txBody>
      </p:sp>
    </p:spTree>
    <p:extLst>
      <p:ext uri="{BB962C8B-B14F-4D97-AF65-F5344CB8AC3E}">
        <p14:creationId xmlns:p14="http://schemas.microsoft.com/office/powerpoint/2010/main" val="35303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3" descr="lékař u lůžka 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713" y="2819400"/>
            <a:ext cx="3275012" cy="3505200"/>
          </a:xfrm>
        </p:spPr>
      </p:pic>
      <p:sp>
        <p:nvSpPr>
          <p:cNvPr id="6" name="TextovéPole 5"/>
          <p:cNvSpPr txBox="1"/>
          <p:nvPr/>
        </p:nvSpPr>
        <p:spPr>
          <a:xfrm>
            <a:off x="223838" y="990600"/>
            <a:ext cx="5257800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000" b="1" dirty="0">
                <a:latin typeface="Arial" charset="0"/>
              </a:rPr>
              <a:t>Medicína u lůžka (</a:t>
            </a:r>
            <a:r>
              <a:rPr lang="cs-CZ" sz="2000" b="1" dirty="0" err="1">
                <a:latin typeface="Arial" charset="0"/>
              </a:rPr>
              <a:t>Bedside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medicine</a:t>
            </a:r>
            <a:r>
              <a:rPr lang="cs-CZ" sz="2000" b="1" dirty="0">
                <a:latin typeface="Arial" charset="0"/>
              </a:rPr>
              <a:t>) </a:t>
            </a:r>
          </a:p>
          <a:p>
            <a:pPr>
              <a:defRPr/>
            </a:pPr>
            <a:r>
              <a:rPr lang="cs-CZ" sz="1400" dirty="0">
                <a:latin typeface="Arial" charset="0"/>
              </a:rPr>
              <a:t>primární vztah mezi lékařem a pacientem, komunikace tváří v tvář, zdrojem informací je pacientova výpověď o nemoci, domov jako místo nemoci</a:t>
            </a:r>
          </a:p>
          <a:p>
            <a:pPr>
              <a:defRPr/>
            </a:pPr>
            <a:endParaRPr lang="cs-CZ" sz="1600" dirty="0"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000" b="1" dirty="0">
                <a:latin typeface="Arial" charset="0"/>
              </a:rPr>
              <a:t>Nemocniční medicína (</a:t>
            </a:r>
            <a:r>
              <a:rPr lang="cs-CZ" sz="2000" b="1" dirty="0" err="1">
                <a:latin typeface="Arial" charset="0"/>
              </a:rPr>
              <a:t>Hospital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medicine</a:t>
            </a:r>
            <a:r>
              <a:rPr lang="cs-CZ" sz="2000" b="1" dirty="0">
                <a:latin typeface="Arial" charset="0"/>
              </a:rPr>
              <a:t>) </a:t>
            </a:r>
          </a:p>
          <a:p>
            <a:pPr>
              <a:defRPr/>
            </a:pPr>
            <a:r>
              <a:rPr lang="cs-CZ" sz="1400" dirty="0">
                <a:latin typeface="Arial" charset="0"/>
              </a:rPr>
              <a:t>30. – 40. léta 19. století, nové vyšetřovací techniky, možnosti nahlédnout dovnitř těla, primární je vztah mezi lékaři (hierarchie), zdrojem informací o nemoci jsou pozorovatelné změny v tkáních nebo orgánech, nemocnice jako místo nemoci</a:t>
            </a:r>
          </a:p>
          <a:p>
            <a:pPr>
              <a:defRPr/>
            </a:pPr>
            <a:endParaRPr lang="cs-CZ" sz="1600" dirty="0"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000" b="1" dirty="0">
                <a:latin typeface="Arial" charset="0"/>
              </a:rPr>
              <a:t>Laboratorní medicína (</a:t>
            </a:r>
            <a:r>
              <a:rPr lang="cs-CZ" sz="2000" b="1" dirty="0" err="1">
                <a:latin typeface="Arial" charset="0"/>
              </a:rPr>
              <a:t>Laboratory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medicine</a:t>
            </a:r>
            <a:r>
              <a:rPr lang="cs-CZ" sz="2000" b="1" dirty="0">
                <a:latin typeface="Arial" charset="0"/>
              </a:rPr>
              <a:t>)  </a:t>
            </a:r>
            <a:r>
              <a:rPr lang="cs-CZ" sz="1600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cs-CZ" sz="1400" dirty="0">
                <a:latin typeface="Arial" charset="0"/>
              </a:rPr>
              <a:t>příčiny nemoci se hledají na úrovni buněk, klíčovým pracovníkem je odborník v laboratoři, pacient se vytrácí </a:t>
            </a:r>
          </a:p>
          <a:p>
            <a:pPr>
              <a:defRPr/>
            </a:pPr>
            <a:r>
              <a:rPr lang="cs-CZ" sz="1400" dirty="0">
                <a:latin typeface="Arial" charset="0"/>
              </a:rPr>
              <a:t> 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000" b="1" dirty="0">
                <a:latin typeface="Arial" charset="0"/>
              </a:rPr>
              <a:t>Medicína dohledu (</a:t>
            </a:r>
            <a:r>
              <a:rPr lang="cs-CZ" sz="2000" b="1" dirty="0" err="1">
                <a:latin typeface="Arial" charset="0"/>
              </a:rPr>
              <a:t>Surveillance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medicine</a:t>
            </a:r>
            <a:r>
              <a:rPr lang="cs-CZ" sz="2000" b="1" dirty="0">
                <a:latin typeface="Arial" charset="0"/>
              </a:rPr>
              <a:t>)</a:t>
            </a:r>
          </a:p>
          <a:p>
            <a:pPr>
              <a:defRPr/>
            </a:pPr>
            <a:r>
              <a:rPr lang="cs-CZ" sz="1400" dirty="0">
                <a:latin typeface="Arial" charset="0"/>
              </a:rPr>
              <a:t>příčiny nemoci se hledají na úrovni genů, zájem o životní styl, o rizikové faktory nemocí, medicína dohlíží na všechny a monitoruje normalitu všech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 </a:t>
            </a:r>
          </a:p>
          <a:p>
            <a:pPr>
              <a:defRPr/>
            </a:pPr>
            <a:endParaRPr lang="cs-CZ" dirty="0">
              <a:latin typeface="Arial" charset="0"/>
            </a:endParaRPr>
          </a:p>
        </p:txBody>
      </p:sp>
      <p:pic>
        <p:nvPicPr>
          <p:cNvPr id="11268" name="Zástupný symbol pro obsah 5" descr="nemocniční medicí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52400"/>
            <a:ext cx="3532187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ovéPole 7"/>
          <p:cNvSpPr txBox="1">
            <a:spLocks noChangeArrowheads="1"/>
          </p:cNvSpPr>
          <p:nvPr/>
        </p:nvSpPr>
        <p:spPr bwMode="auto">
          <a:xfrm>
            <a:off x="223838" y="157163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/>
              <a:t>Vývoj medicíny</a:t>
            </a:r>
          </a:p>
        </p:txBody>
      </p:sp>
    </p:spTree>
    <p:extLst>
      <p:ext uri="{BB962C8B-B14F-4D97-AF65-F5344CB8AC3E}">
        <p14:creationId xmlns:p14="http://schemas.microsoft.com/office/powerpoint/2010/main" val="12265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856</Words>
  <Application>Microsoft Office PowerPoint</Application>
  <PresentationFormat>Předvádění na obrazovce (4:3)</PresentationFormat>
  <Paragraphs>120</Paragraphs>
  <Slides>18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sady Office</vt:lpstr>
      <vt:lpstr>Sociologie pro speciální pedagogy: Medicína</vt:lpstr>
      <vt:lpstr>Co je sociologii po medicíně?</vt:lpstr>
      <vt:lpstr>Př. Naděje dožití</vt:lpstr>
      <vt:lpstr>Prezentace aplikace PowerPoint</vt:lpstr>
      <vt:lpstr>Prezentace aplikace PowerPoint</vt:lpstr>
      <vt:lpstr>Tradiční společnost a zdraví a nemoc</vt:lpstr>
      <vt:lpstr>„Podhozenec“</vt:lpstr>
      <vt:lpstr>Moderní lékařství</vt:lpstr>
      <vt:lpstr>Prezentace aplikace PowerPoint</vt:lpstr>
      <vt:lpstr>Funkcionalistické zkoumání medicíny</vt:lpstr>
      <vt:lpstr>Medikalizace (medicinalizace) společnosti </vt:lpstr>
      <vt:lpstr>Prezentace aplikace PowerPoint</vt:lpstr>
      <vt:lpstr>Prezentace aplikace PowerPoint</vt:lpstr>
      <vt:lpstr>Současné trendy v medicíně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Slepičková</dc:creator>
  <cp:lastModifiedBy>Lenka Slepičková</cp:lastModifiedBy>
  <cp:revision>26</cp:revision>
  <cp:lastPrinted>2014-03-11T10:12:26Z</cp:lastPrinted>
  <dcterms:created xsi:type="dcterms:W3CDTF">2014-03-10T15:17:37Z</dcterms:created>
  <dcterms:modified xsi:type="dcterms:W3CDTF">2019-11-24T22:05:21Z</dcterms:modified>
</cp:coreProperties>
</file>