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36" r:id="rId3"/>
    <p:sldId id="337" r:id="rId4"/>
    <p:sldId id="338" r:id="rId5"/>
    <p:sldId id="339" r:id="rId6"/>
    <p:sldId id="356" r:id="rId7"/>
    <p:sldId id="315" r:id="rId8"/>
    <p:sldId id="316" r:id="rId9"/>
    <p:sldId id="317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05634947750986E-2"/>
          <c:y val="6.9798919353452532E-2"/>
          <c:w val="0.80675121640886083"/>
          <c:h val="0.9302010806465477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9E-4205-8C91-4716F1A0418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9E-4205-8C91-4716F1A04187}"/>
              </c:ext>
            </c:extLst>
          </c:dPt>
          <c:dLbls>
            <c:dLbl>
              <c:idx val="0"/>
              <c:layout>
                <c:manualLayout>
                  <c:x val="0.10630679228787472"/>
                  <c:y val="8.1933339236149871E-2"/>
                </c:manualLayout>
              </c:layout>
              <c:numFmt formatCode="#,##0.0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400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89E-4205-8C91-4716F1A041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623731619527794"/>
                  <c:y val="-7.3120498300373801E-2"/>
                </c:manualLayout>
              </c:layout>
              <c:numFmt formatCode="#,##0.0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1400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89E-4205-8C91-4716F1A041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814488602014532E-2"/>
                  <c:y val="1.428273079691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89E-4205-8C91-4716F1A041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923343781099155E-2"/>
                  <c:y val="1.4144142930286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89E-4205-8C91-4716F1A0418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###0.0</c:formatCode>
                <c:ptCount val="4"/>
                <c:pt idx="0">
                  <c:v>26.198885245699383</c:v>
                </c:pt>
                <c:pt idx="1">
                  <c:v>68.522842592621032</c:v>
                </c:pt>
                <c:pt idx="2">
                  <c:v>2.4096459868536702</c:v>
                </c:pt>
                <c:pt idx="3">
                  <c:v>2.8686261748257991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89E-4205-8C91-4716F1A04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41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878689600675179E-2"/>
          <c:y val="4.6191957507366897E-2"/>
          <c:w val="0.82571922268944176"/>
          <c:h val="0.90761608498526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27-4EB4-B706-CC78AF322F5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27-4EB4-B706-CC78AF322F5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27-4EB4-B706-CC78AF322F5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Nemocnice</c:v>
                </c:pt>
                <c:pt idx="1">
                  <c:v>Doma, v zařízení sociálních služeb</c:v>
                </c:pt>
                <c:pt idx="2">
                  <c:v>Fakultní nemocnice</c:v>
                </c:pt>
                <c:pt idx="3">
                  <c:v>Léčebna pro dlouhodobě nemocné (LDN)</c:v>
                </c:pt>
                <c:pt idx="4">
                  <c:v>Hospic</c:v>
                </c:pt>
                <c:pt idx="5">
                  <c:v>Na ulici, při převozu</c:v>
                </c:pt>
                <c:pt idx="6">
                  <c:v>Nemocnice následné péče</c:v>
                </c:pt>
                <c:pt idx="7">
                  <c:v>Psychiatrická léčebna</c:v>
                </c:pt>
                <c:pt idx="8">
                  <c:v>Ostatní ZZ</c:v>
                </c:pt>
                <c:pt idx="9">
                  <c:v>Jiné, nezjištěno</c:v>
                </c:pt>
              </c:strCache>
            </c:strRef>
          </c:cat>
          <c:val>
            <c:numRef>
              <c:f>List1!$B$2:$B$11</c:f>
              <c:numCache>
                <c:formatCode>###0.0</c:formatCode>
                <c:ptCount val="10"/>
                <c:pt idx="0">
                  <c:v>38.725527996866113</c:v>
                </c:pt>
                <c:pt idx="1">
                  <c:v>26.198885245699383</c:v>
                </c:pt>
                <c:pt idx="2">
                  <c:v>9.1888573922645733</c:v>
                </c:pt>
                <c:pt idx="3">
                  <c:v>7.1286902716558114</c:v>
                </c:pt>
                <c:pt idx="4">
                  <c:v>2.5123613111780787</c:v>
                </c:pt>
                <c:pt idx="5">
                  <c:v>2.4096459868536702</c:v>
                </c:pt>
                <c:pt idx="6">
                  <c:v>2.076206750833598</c:v>
                </c:pt>
                <c:pt idx="7">
                  <c:v>1.1853903645005974</c:v>
                </c:pt>
                <c:pt idx="8">
                  <c:v>7.7058085053223824</c:v>
                </c:pt>
                <c:pt idx="9">
                  <c:v>2.8686261748257991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527-4EB4-B706-CC78AF322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12348312"/>
        <c:axId val="312345960"/>
      </c:barChart>
      <c:catAx>
        <c:axId val="3123483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312345960"/>
        <c:crosses val="autoZero"/>
        <c:auto val="1"/>
        <c:lblAlgn val="ctr"/>
        <c:lblOffset val="100"/>
        <c:noMultiLvlLbl val="0"/>
      </c:catAx>
      <c:valAx>
        <c:axId val="312345960"/>
        <c:scaling>
          <c:orientation val="minMax"/>
          <c:max val="50"/>
          <c:min val="0"/>
        </c:scaling>
        <c:delete val="1"/>
        <c:axPos val="t"/>
        <c:numFmt formatCode="###0.0" sourceLinked="1"/>
        <c:majorTickMark val="out"/>
        <c:minorTickMark val="none"/>
        <c:tickLblPos val="none"/>
        <c:crossAx val="312348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59FE-D93E-43C5-BC63-8AC45339E720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7FE7-BA89-4CC6-9194-084E20502F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64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6AE1B-0F44-4C61-B485-FDCC9184EE1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0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B606-AA79-4E28-970B-75D55B6DADE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07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- </a:t>
            </a:r>
            <a:r>
              <a:rPr lang="en-GB" sz="1200" dirty="0"/>
              <a:t>Medical ethics and state law started to regulate treatment of a dying patient</a:t>
            </a:r>
            <a:r>
              <a:rPr lang="en-GB" sz="800" dirty="0"/>
              <a:t>.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baseline="0" dirty="0"/>
              <a:t> </a:t>
            </a:r>
            <a:r>
              <a:rPr lang="cs-CZ" baseline="0" dirty="0" err="1"/>
              <a:t>various</a:t>
            </a:r>
            <a:r>
              <a:rPr lang="cs-CZ" baseline="0" dirty="0"/>
              <a:t> </a:t>
            </a:r>
            <a:r>
              <a:rPr lang="cs-CZ" baseline="0" dirty="0" err="1"/>
              <a:t>spheres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life</a:t>
            </a:r>
            <a:r>
              <a:rPr lang="cs-CZ" baseline="0" dirty="0"/>
              <a:t> </a:t>
            </a:r>
            <a:r>
              <a:rPr lang="cs-CZ" baseline="0" dirty="0" err="1"/>
              <a:t>weakened</a:t>
            </a:r>
            <a:r>
              <a:rPr lang="cs-CZ" baseline="0" dirty="0"/>
              <a:t>. M</a:t>
            </a:r>
            <a:r>
              <a:rPr lang="en-US" dirty="0" err="1"/>
              <a:t>edical</a:t>
            </a:r>
            <a:r>
              <a:rPr lang="en-US" dirty="0"/>
              <a:t> hypodermic syringe with a needle fine enough to pierce the skin.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2ADEC-468B-47B4-ABC9-59F673D5ED2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28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2ADEC-468B-47B4-ABC9-59F673D5ED2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94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B6905-8064-4A71-A740-F0ED61C8943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FBFC7B-ED11-4505-B7D0-D4EEF1D97B5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07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Medikalizace</a:t>
            </a:r>
            <a:r>
              <a:rPr lang="cs-CZ" dirty="0"/>
              <a:t>: Případ neplodnosti a umírání</a:t>
            </a:r>
          </a:p>
        </p:txBody>
      </p:sp>
      <p:pic>
        <p:nvPicPr>
          <p:cNvPr id="4" name="Picture 4" descr="ilu_doktoři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3456384" cy="2450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Ar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7938"/>
            <a:ext cx="3587402" cy="186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0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Specifika neplodnosti jako diagnózy</a:t>
            </a:r>
          </a:p>
        </p:txBody>
      </p:sp>
    </p:spTree>
    <p:extLst>
      <p:ext uri="{BB962C8B-B14F-4D97-AF65-F5344CB8AC3E}">
        <p14:creationId xmlns:p14="http://schemas.microsoft.com/office/powerpoint/2010/main" val="223333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neplodnosti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26928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Dlouhá tradice</a:t>
            </a:r>
          </a:p>
          <a:p>
            <a:r>
              <a:rPr lang="cs-CZ" dirty="0"/>
              <a:t>Liberální kontext a legislativa</a:t>
            </a:r>
          </a:p>
          <a:p>
            <a:r>
              <a:rPr lang="cs-CZ" dirty="0"/>
              <a:t>Částečná úhrada ze zdravotního pojištění</a:t>
            </a:r>
          </a:p>
          <a:p>
            <a:r>
              <a:rPr lang="cs-CZ" dirty="0"/>
              <a:t>Obdiv k technologiím v medicíně</a:t>
            </a:r>
          </a:p>
          <a:p>
            <a:r>
              <a:rPr lang="cs-CZ" dirty="0"/>
              <a:t>Mediální prezentace „zázraků medicíny“</a:t>
            </a:r>
          </a:p>
          <a:p>
            <a:r>
              <a:rPr lang="cs-CZ" dirty="0"/>
              <a:t>Limity léčby a diskuse o nich</a:t>
            </a:r>
          </a:p>
          <a:p>
            <a:r>
              <a:rPr lang="cs-CZ" dirty="0"/>
              <a:t>Reprodukční turistika</a:t>
            </a:r>
          </a:p>
        </p:txBody>
      </p:sp>
      <p:pic>
        <p:nvPicPr>
          <p:cNvPr id="4" name="Picture 2" descr="Výsledek obráz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97152"/>
            <a:ext cx="417646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cs-CZ" sz="3100" b="1" dirty="0" err="1"/>
              <a:t>The</a:t>
            </a:r>
            <a:r>
              <a:rPr lang="cs-CZ" sz="3100" b="1" dirty="0"/>
              <a:t> </a:t>
            </a:r>
            <a:r>
              <a:rPr lang="cs-CZ" sz="3100" b="1" dirty="0" err="1"/>
              <a:t>number</a:t>
            </a:r>
            <a:r>
              <a:rPr lang="cs-CZ" sz="3100" b="1" dirty="0"/>
              <a:t> </a:t>
            </a:r>
            <a:r>
              <a:rPr lang="cs-CZ" sz="3100" b="1" dirty="0" err="1"/>
              <a:t>of</a:t>
            </a:r>
            <a:r>
              <a:rPr lang="cs-CZ" sz="3100" b="1" dirty="0"/>
              <a:t> </a:t>
            </a:r>
            <a:r>
              <a:rPr lang="cs-CZ" sz="3100" b="1" dirty="0" err="1"/>
              <a:t>cycles</a:t>
            </a:r>
            <a:r>
              <a:rPr lang="cs-CZ" sz="3100" b="1" dirty="0"/>
              <a:t> </a:t>
            </a:r>
            <a:r>
              <a:rPr lang="cs-CZ" sz="3100" b="1" dirty="0" err="1"/>
              <a:t>provided</a:t>
            </a:r>
            <a:r>
              <a:rPr lang="cs-CZ" sz="3100" b="1" dirty="0"/>
              <a:t> </a:t>
            </a:r>
            <a:r>
              <a:rPr lang="cs-CZ" sz="3100" b="1" dirty="0" err="1"/>
              <a:t>according</a:t>
            </a:r>
            <a:r>
              <a:rPr lang="cs-CZ" sz="3100" b="1" dirty="0"/>
              <a:t> to </a:t>
            </a:r>
            <a:r>
              <a:rPr lang="cs-CZ" sz="3100" b="1" dirty="0" err="1"/>
              <a:t>the</a:t>
            </a:r>
            <a:r>
              <a:rPr lang="cs-CZ" sz="3100" b="1" dirty="0"/>
              <a:t> </a:t>
            </a:r>
            <a:r>
              <a:rPr lang="cs-CZ" sz="3100" b="1" dirty="0" err="1"/>
              <a:t>nationality</a:t>
            </a:r>
            <a:r>
              <a:rPr lang="cs-CZ" sz="3100" b="1" dirty="0"/>
              <a:t> </a:t>
            </a:r>
            <a:r>
              <a:rPr lang="cs-CZ" sz="3100" b="1" dirty="0" err="1"/>
              <a:t>of</a:t>
            </a:r>
            <a:r>
              <a:rPr lang="cs-CZ" sz="3100" b="1" dirty="0"/>
              <a:t> a </a:t>
            </a:r>
            <a:r>
              <a:rPr lang="cs-CZ" sz="3100" b="1" dirty="0" err="1"/>
              <a:t>patient</a:t>
            </a:r>
            <a:r>
              <a:rPr lang="cs-CZ" sz="3100" b="1" dirty="0"/>
              <a:t> (CZ – Czech, EU, </a:t>
            </a:r>
            <a:r>
              <a:rPr lang="cs-CZ" sz="3100" b="1" dirty="0" err="1"/>
              <a:t>outside</a:t>
            </a:r>
            <a:r>
              <a:rPr lang="cs-CZ" sz="3100" b="1" dirty="0"/>
              <a:t> EU)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/>
          <p:cNvPicPr/>
          <p:nvPr/>
        </p:nvPicPr>
        <p:blipFill rotWithShape="1">
          <a:blip r:embed="rId3"/>
          <a:srcRect l="6593" t="17985" r="40811" b="16941"/>
          <a:stretch/>
        </p:blipFill>
        <p:spPr bwMode="auto">
          <a:xfrm>
            <a:off x="107504" y="1340768"/>
            <a:ext cx="8712968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737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>
                <a:latin typeface="Arial" charset="0"/>
              </a:rPr>
              <a:t>Jaká řešení byste zvažovali v případě problémů s plodností?  (% odpovědi „ano“)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715000"/>
            <a:ext cx="8229600" cy="415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Source: </a:t>
            </a:r>
            <a:r>
              <a:rPr lang="en-GB" altLang="cs-CZ" sz="2000"/>
              <a:t>Marriage, Work and Family, </a:t>
            </a:r>
            <a:r>
              <a:rPr lang="en-GB" altLang="cs-CZ" sz="1700"/>
              <a:t>2005</a:t>
            </a:r>
            <a:r>
              <a:rPr lang="cs-CZ" altLang="cs-CZ" sz="2200"/>
              <a:t> 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676400"/>
          <a:ext cx="770096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f" r:id="rId3" imgW="6724530" imgH="4105290" progId="Excel.Chart.8">
                  <p:embed/>
                </p:oleObj>
              </mc:Choice>
              <mc:Fallback>
                <p:oleObj name="Graf" r:id="rId3" imgW="6724530" imgH="410529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7700963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68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Medicínský turismus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Transplantace</a:t>
            </a:r>
          </a:p>
          <a:p>
            <a:pPr marL="0" indent="0">
              <a:buNone/>
            </a:pPr>
            <a:r>
              <a:rPr lang="cs-CZ" dirty="0"/>
              <a:t>Experimentální léčba (kmenové buňky)</a:t>
            </a:r>
          </a:p>
          <a:p>
            <a:pPr marL="0" indent="0">
              <a:buNone/>
            </a:pPr>
            <a:r>
              <a:rPr lang="cs-CZ" dirty="0"/>
              <a:t>Ukončení života (</a:t>
            </a:r>
            <a:r>
              <a:rPr lang="cs-CZ" dirty="0" err="1"/>
              <a:t>assistovaná</a:t>
            </a:r>
            <a:r>
              <a:rPr lang="cs-CZ" dirty="0"/>
              <a:t> sebevražda, potraty)</a:t>
            </a:r>
          </a:p>
          <a:p>
            <a:pPr marL="0" indent="0">
              <a:buNone/>
            </a:pPr>
            <a:r>
              <a:rPr lang="cs-CZ" dirty="0"/>
              <a:t>Léčba neplodnosti</a:t>
            </a:r>
          </a:p>
          <a:p>
            <a:pPr marL="0" indent="0">
              <a:buNone/>
            </a:pPr>
            <a:r>
              <a:rPr lang="cs-CZ" dirty="0"/>
              <a:t>Stomatologie</a:t>
            </a:r>
          </a:p>
          <a:p>
            <a:pPr marL="0" indent="0">
              <a:buNone/>
            </a:pPr>
            <a:r>
              <a:rPr lang="cs-CZ" dirty="0"/>
              <a:t>Estetická medicína</a:t>
            </a:r>
          </a:p>
          <a:p>
            <a:pPr marL="0" indent="0">
              <a:buNone/>
            </a:pPr>
            <a:r>
              <a:rPr lang="cs-CZ" dirty="0"/>
              <a:t>Lázeňská léčba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42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7"/>
            <a:ext cx="8568952" cy="511256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50" dirty="0"/>
              <a:t>1) Sekularizace</a:t>
            </a:r>
            <a:endParaRPr lang="en-GB" sz="1800" dirty="0"/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r>
              <a:rPr lang="cs-CZ" sz="3750" dirty="0"/>
              <a:t>2) </a:t>
            </a:r>
            <a:r>
              <a:rPr lang="cs-CZ" sz="3750" dirty="0" err="1"/>
              <a:t>Medikalizace</a:t>
            </a:r>
            <a:r>
              <a:rPr lang="cs-CZ" sz="3750" dirty="0"/>
              <a:t>, medicínské inovace</a:t>
            </a:r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r>
              <a:rPr lang="cs-CZ" sz="3750" dirty="0"/>
              <a:t>3) Demografické změny </a:t>
            </a:r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r>
              <a:rPr lang="cs-CZ" sz="3750" dirty="0"/>
              <a:t>Nový typ zkušenosti a nový typ institucí – zkušenost </a:t>
            </a:r>
          </a:p>
          <a:p>
            <a:pPr marL="0" indent="0">
              <a:buNone/>
            </a:pPr>
            <a:r>
              <a:rPr lang="cs-CZ" sz="3750" dirty="0"/>
              <a:t>     s terminální nemocí</a:t>
            </a:r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r>
              <a:rPr lang="cs-CZ" sz="3750" dirty="0"/>
              <a:t>Paliativní péče a hospicové hnutí</a:t>
            </a:r>
          </a:p>
          <a:p>
            <a:pPr marL="0" indent="0">
              <a:buNone/>
            </a:pPr>
            <a:endParaRPr lang="cs-CZ" sz="3750" dirty="0"/>
          </a:p>
          <a:p>
            <a:pPr marL="0" indent="0">
              <a:buNone/>
            </a:pPr>
            <a:r>
              <a:rPr lang="cs-CZ" sz="3750" dirty="0"/>
              <a:t>„Dobrá smrt“</a:t>
            </a:r>
          </a:p>
          <a:p>
            <a:pPr marL="0" indent="0">
              <a:buNone/>
            </a:pPr>
            <a:endParaRPr lang="cs-CZ" sz="3750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</a:t>
            </a:r>
          </a:p>
        </p:txBody>
      </p:sp>
      <p:pic>
        <p:nvPicPr>
          <p:cNvPr id="4" name="Picture 2" descr="File:Original hypodermic syringe of Dr. Alexander Wood. Wellcome M00097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852936"/>
            <a:ext cx="2083330" cy="119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upload.wikimedia.org/wikipedia/commons/thumb/f/f5/Alexander_Wood_b.1817.jpg/220px-Alexander_Wood_b.18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86953"/>
            <a:ext cx="2088232" cy="27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WahYuCKMMHg/TheYs4PxruI/AAAAAAAAAQE/YU8jbVVEnJA/s320/Extreme+Unc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186953"/>
            <a:ext cx="2808312" cy="162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end-of-life-ca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270722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Ã½sledek obrÃ¡zku pro good deat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57778"/>
            <a:ext cx="3096344" cy="28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3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good death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96168"/>
            <a:ext cx="7886700" cy="325755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To know when death is coming, and to understand what can be expected</a:t>
            </a:r>
          </a:p>
          <a:p>
            <a:r>
              <a:rPr lang="en-US" dirty="0"/>
              <a:t>To be able to retain control of what happens</a:t>
            </a:r>
          </a:p>
          <a:p>
            <a:r>
              <a:rPr lang="en-US" dirty="0"/>
              <a:t>To be afforded dignity and privacy</a:t>
            </a:r>
          </a:p>
          <a:p>
            <a:r>
              <a:rPr lang="en-US" dirty="0"/>
              <a:t>To have control over pain relief and other symptom control</a:t>
            </a:r>
          </a:p>
          <a:p>
            <a:r>
              <a:rPr lang="en-US" dirty="0"/>
              <a:t>To have choice and control over where death occurs (at home or elsewhere)</a:t>
            </a:r>
          </a:p>
          <a:p>
            <a:r>
              <a:rPr lang="en-US" dirty="0"/>
              <a:t>To have access to information and expertise of whatever kind is necessary</a:t>
            </a:r>
          </a:p>
          <a:p>
            <a:r>
              <a:rPr lang="en-US" dirty="0"/>
              <a:t>To have access to any spiritual or emotional support required</a:t>
            </a:r>
          </a:p>
          <a:p>
            <a:r>
              <a:rPr lang="en-US" dirty="0"/>
              <a:t>To have access to hospice care in any location, not only in hospital</a:t>
            </a:r>
          </a:p>
          <a:p>
            <a:r>
              <a:rPr lang="en-US" dirty="0"/>
              <a:t>To have control over who is present and who shares the end</a:t>
            </a:r>
          </a:p>
          <a:p>
            <a:r>
              <a:rPr lang="en-US" dirty="0"/>
              <a:t>To be able to issue advance directives which ensure wishes are respected</a:t>
            </a:r>
          </a:p>
          <a:p>
            <a:r>
              <a:rPr lang="en-US" dirty="0"/>
              <a:t>To have time to say goodbye, and control over other aspects of timing</a:t>
            </a:r>
          </a:p>
          <a:p>
            <a:r>
              <a:rPr lang="en-US" dirty="0"/>
              <a:t>To be able to leave when it is time to go, and not to have life prolonged pointlessly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6160" y="5400676"/>
            <a:ext cx="82091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Debate of the Age Health and Care Study Group. The future of health and care of older people: the best is yet to come. London: Age Concern; 1999.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01837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523125" y="1629293"/>
          <a:ext cx="2503503" cy="3938960"/>
        </p:xfrm>
        <a:graphic>
          <a:graphicData uri="http://schemas.openxmlformats.org/drawingml/2006/table">
            <a:tbl>
              <a:tblPr/>
              <a:tblGrid>
                <a:gridCol w="2503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3896">
                <a:tc>
                  <a:txBody>
                    <a:bodyPr/>
                    <a:lstStyle/>
                    <a:p>
                      <a:pPr algn="r" fontAlgn="t"/>
                      <a:r>
                        <a:rPr lang="cs-CZ" sz="105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Nemocnice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Doma, v zařízení sociálních služeb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Fakultní nemocnice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Léčebna pro dlouhodobě nemocné (LDN)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Hospic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Na ulici, při převozu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Nemocnice následné péče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chemeClr val="accent1"/>
                          </a:solidFill>
                          <a:latin typeface="Arial"/>
                        </a:rPr>
                        <a:t>Psychiatrická léčebna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Ostatní ZZ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Jiné, nezjištěno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Místo úmrtí - detailně</a:t>
            </a:r>
          </a:p>
        </p:txBody>
      </p:sp>
      <p:sp>
        <p:nvSpPr>
          <p:cNvPr id="242" name="TextovéPole 241"/>
          <p:cNvSpPr txBox="1"/>
          <p:nvPr/>
        </p:nvSpPr>
        <p:spPr>
          <a:xfrm>
            <a:off x="1308949" y="64288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/>
              <a:t>Zdroj: ÚZIS, LPZ 2011-2013; NRHOSP 2011-2013 N = 324 197, převzato z Švancara, 2015</a:t>
            </a:r>
          </a:p>
          <a:p>
            <a:r>
              <a:rPr lang="cs-CZ" sz="1200" i="1" dirty="0"/>
              <a:t>.</a:t>
            </a:r>
          </a:p>
        </p:txBody>
      </p:sp>
      <p:graphicFrame>
        <p:nvGraphicFramePr>
          <p:cNvPr id="7" name="Graf 6"/>
          <p:cNvGraphicFramePr/>
          <p:nvPr/>
        </p:nvGraphicFramePr>
        <p:xfrm>
          <a:off x="611560" y="1628801"/>
          <a:ext cx="2808312" cy="245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93694" y="1188225"/>
            <a:ext cx="8327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 lůžkových </a:t>
            </a:r>
            <a:r>
              <a:rPr lang="cs-CZ" sz="1400" dirty="0" err="1"/>
              <a:t>hospicech</a:t>
            </a:r>
            <a:r>
              <a:rPr lang="cs-CZ" sz="1400" dirty="0"/>
              <a:t> umírá  2.5 % všech zemřelých.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33191" y="4087617"/>
            <a:ext cx="19264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accent1"/>
                </a:solidFill>
              </a:rPr>
              <a:t>Ve zdravotnickém zařízení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33192" y="4315477"/>
            <a:ext cx="2503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accent5">
                    <a:lumMod val="75000"/>
                  </a:schemeClr>
                </a:solidFill>
              </a:rPr>
              <a:t>Doma, v zařízení sociálních služeb</a:t>
            </a:r>
          </a:p>
        </p:txBody>
      </p:sp>
      <p:sp>
        <p:nvSpPr>
          <p:cNvPr id="11" name="Elipsa 10"/>
          <p:cNvSpPr/>
          <p:nvPr/>
        </p:nvSpPr>
        <p:spPr>
          <a:xfrm>
            <a:off x="762171" y="4167515"/>
            <a:ext cx="88777" cy="887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762171" y="4397827"/>
            <a:ext cx="88777" cy="8877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833192" y="4543337"/>
            <a:ext cx="2503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accent3"/>
                </a:solidFill>
              </a:rPr>
              <a:t>Na ulici, při převozu</a:t>
            </a:r>
          </a:p>
        </p:txBody>
      </p:sp>
      <p:sp>
        <p:nvSpPr>
          <p:cNvPr id="14" name="Elipsa 13"/>
          <p:cNvSpPr/>
          <p:nvPr/>
        </p:nvSpPr>
        <p:spPr>
          <a:xfrm>
            <a:off x="762171" y="4628139"/>
            <a:ext cx="88777" cy="887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833192" y="4771198"/>
            <a:ext cx="2503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bg1">
                    <a:lumMod val="50000"/>
                  </a:schemeClr>
                </a:solidFill>
              </a:rPr>
              <a:t>Jinde, nezjištěno</a:t>
            </a:r>
          </a:p>
        </p:txBody>
      </p:sp>
      <p:sp>
        <p:nvSpPr>
          <p:cNvPr id="16" name="Elipsa 15"/>
          <p:cNvSpPr/>
          <p:nvPr/>
        </p:nvSpPr>
        <p:spPr>
          <a:xfrm>
            <a:off x="762171" y="4858451"/>
            <a:ext cx="88777" cy="887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" name="Graf 16"/>
          <p:cNvGraphicFramePr/>
          <p:nvPr/>
        </p:nvGraphicFramePr>
        <p:xfrm>
          <a:off x="5813564" y="1388825"/>
          <a:ext cx="3195961" cy="4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81103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439</Words>
  <Application>Microsoft Office PowerPoint</Application>
  <PresentationFormat>Předvádění na obrazovce (4:3)</PresentationFormat>
  <Paragraphs>80</Paragraphs>
  <Slides>9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Motiv sady Office</vt:lpstr>
      <vt:lpstr>Graf</vt:lpstr>
      <vt:lpstr>Prezentace aplikace PowerPoint</vt:lpstr>
      <vt:lpstr>Prezentace aplikace PowerPoint</vt:lpstr>
      <vt:lpstr>Léčba neplodnosti v ČR</vt:lpstr>
      <vt:lpstr>The number of cycles provided according to the nationality of a patient (CZ – Czech, EU, outside EU) </vt:lpstr>
      <vt:lpstr>Jaká řešení byste zvažovali v případě problémů s plodností?  (% odpovědi „ano“)</vt:lpstr>
      <vt:lpstr>Medicínský turismus</vt:lpstr>
      <vt:lpstr>Prezentace aplikace PowerPoint</vt:lpstr>
      <vt:lpstr>Principles of good death</vt:lpstr>
      <vt:lpstr>Místo úmrtí - detailně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Slepickova</cp:lastModifiedBy>
  <cp:revision>22</cp:revision>
  <cp:lastPrinted>2014-03-11T10:12:26Z</cp:lastPrinted>
  <dcterms:created xsi:type="dcterms:W3CDTF">2014-03-10T15:17:37Z</dcterms:created>
  <dcterms:modified xsi:type="dcterms:W3CDTF">2019-12-09T15:32:08Z</dcterms:modified>
</cp:coreProperties>
</file>